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3996" r:id="rId2"/>
  </p:sldMasterIdLst>
  <p:notesMasterIdLst>
    <p:notesMasterId r:id="rId188"/>
  </p:notesMasterIdLst>
  <p:handoutMasterIdLst>
    <p:handoutMasterId r:id="rId189"/>
  </p:handoutMasterIdLst>
  <p:sldIdLst>
    <p:sldId id="1074" r:id="rId3"/>
    <p:sldId id="257" r:id="rId4"/>
    <p:sldId id="974" r:id="rId5"/>
    <p:sldId id="708" r:id="rId6"/>
    <p:sldId id="288" r:id="rId7"/>
    <p:sldId id="1062" r:id="rId8"/>
    <p:sldId id="975" r:id="rId9"/>
    <p:sldId id="978" r:id="rId10"/>
    <p:sldId id="977" r:id="rId11"/>
    <p:sldId id="976" r:id="rId12"/>
    <p:sldId id="996" r:id="rId13"/>
    <p:sldId id="997" r:id="rId14"/>
    <p:sldId id="442" r:id="rId15"/>
    <p:sldId id="507" r:id="rId16"/>
    <p:sldId id="1064" r:id="rId17"/>
    <p:sldId id="260" r:id="rId18"/>
    <p:sldId id="501" r:id="rId19"/>
    <p:sldId id="504" r:id="rId20"/>
    <p:sldId id="1068" r:id="rId21"/>
    <p:sldId id="979" r:id="rId22"/>
    <p:sldId id="637" r:id="rId23"/>
    <p:sldId id="638" r:id="rId24"/>
    <p:sldId id="509" r:id="rId25"/>
    <p:sldId id="510" r:id="rId26"/>
    <p:sldId id="999" r:id="rId27"/>
    <p:sldId id="639" r:id="rId28"/>
    <p:sldId id="511" r:id="rId29"/>
    <p:sldId id="838" r:id="rId30"/>
    <p:sldId id="837" r:id="rId31"/>
    <p:sldId id="513" r:id="rId32"/>
    <p:sldId id="1073" r:id="rId33"/>
    <p:sldId id="921" r:id="rId34"/>
    <p:sldId id="922" r:id="rId35"/>
    <p:sldId id="923" r:id="rId36"/>
    <p:sldId id="924" r:id="rId37"/>
    <p:sldId id="840" r:id="rId38"/>
    <p:sldId id="519" r:id="rId39"/>
    <p:sldId id="1069" r:id="rId40"/>
    <p:sldId id="691" r:id="rId41"/>
    <p:sldId id="949" r:id="rId42"/>
    <p:sldId id="980" r:id="rId43"/>
    <p:sldId id="961" r:id="rId44"/>
    <p:sldId id="962" r:id="rId45"/>
    <p:sldId id="951" r:id="rId46"/>
    <p:sldId id="952" r:id="rId47"/>
    <p:sldId id="953" r:id="rId48"/>
    <p:sldId id="954" r:id="rId49"/>
    <p:sldId id="520" r:id="rId50"/>
    <p:sldId id="981" r:id="rId51"/>
    <p:sldId id="882" r:id="rId52"/>
    <p:sldId id="883" r:id="rId53"/>
    <p:sldId id="884" r:id="rId54"/>
    <p:sldId id="847" r:id="rId55"/>
    <p:sldId id="982" r:id="rId56"/>
    <p:sldId id="888" r:id="rId57"/>
    <p:sldId id="887" r:id="rId58"/>
    <p:sldId id="886" r:id="rId59"/>
    <p:sldId id="889" r:id="rId60"/>
    <p:sldId id="991" r:id="rId61"/>
    <p:sldId id="993" r:id="rId62"/>
    <p:sldId id="891" r:id="rId63"/>
    <p:sldId id="523" r:id="rId64"/>
    <p:sldId id="1017" r:id="rId65"/>
    <p:sldId id="1049" r:id="rId66"/>
    <p:sldId id="995" r:id="rId67"/>
    <p:sldId id="966" r:id="rId68"/>
    <p:sldId id="1018" r:id="rId69"/>
    <p:sldId id="968" r:id="rId70"/>
    <p:sldId id="1058" r:id="rId71"/>
    <p:sldId id="969" r:id="rId72"/>
    <p:sldId id="970" r:id="rId73"/>
    <p:sldId id="971" r:id="rId74"/>
    <p:sldId id="852" r:id="rId75"/>
    <p:sldId id="983" r:id="rId76"/>
    <p:sldId id="1048" r:id="rId77"/>
    <p:sldId id="895" r:id="rId78"/>
    <p:sldId id="476" r:id="rId79"/>
    <p:sldId id="920" r:id="rId80"/>
    <p:sldId id="479" r:id="rId81"/>
    <p:sldId id="823" r:id="rId82"/>
    <p:sldId id="824" r:id="rId83"/>
    <p:sldId id="853" r:id="rId84"/>
    <p:sldId id="854" r:id="rId85"/>
    <p:sldId id="857" r:id="rId86"/>
    <p:sldId id="894" r:id="rId87"/>
    <p:sldId id="984" r:id="rId88"/>
    <p:sldId id="898" r:id="rId89"/>
    <p:sldId id="899" r:id="rId90"/>
    <p:sldId id="900" r:id="rId91"/>
    <p:sldId id="531" r:id="rId92"/>
    <p:sldId id="858" r:id="rId93"/>
    <p:sldId id="860" r:id="rId94"/>
    <p:sldId id="1001" r:id="rId95"/>
    <p:sldId id="1077" r:id="rId96"/>
    <p:sldId id="994" r:id="rId97"/>
    <p:sldId id="1000" r:id="rId98"/>
    <p:sldId id="861" r:id="rId99"/>
    <p:sldId id="1079" r:id="rId100"/>
    <p:sldId id="1070" r:id="rId101"/>
    <p:sldId id="862" r:id="rId102"/>
    <p:sldId id="698" r:id="rId103"/>
    <p:sldId id="986" r:id="rId104"/>
    <p:sldId id="987" r:id="rId105"/>
    <p:sldId id="985" r:id="rId106"/>
    <p:sldId id="697" r:id="rId107"/>
    <p:sldId id="649" r:id="rId108"/>
    <p:sldId id="1075" r:id="rId109"/>
    <p:sldId id="650" r:id="rId110"/>
    <p:sldId id="550" r:id="rId111"/>
    <p:sldId id="338" r:id="rId112"/>
    <p:sldId id="539" r:id="rId113"/>
    <p:sldId id="554" r:id="rId114"/>
    <p:sldId id="540" r:id="rId115"/>
    <p:sldId id="555" r:id="rId116"/>
    <p:sldId id="541" r:id="rId117"/>
    <p:sldId id="556" r:id="rId118"/>
    <p:sldId id="542" r:id="rId119"/>
    <p:sldId id="557" r:id="rId120"/>
    <p:sldId id="543" r:id="rId121"/>
    <p:sldId id="558" r:id="rId122"/>
    <p:sldId id="544" r:id="rId123"/>
    <p:sldId id="559" r:id="rId124"/>
    <p:sldId id="545" r:id="rId125"/>
    <p:sldId id="560" r:id="rId126"/>
    <p:sldId id="546" r:id="rId127"/>
    <p:sldId id="561" r:id="rId128"/>
    <p:sldId id="547" r:id="rId129"/>
    <p:sldId id="562" r:id="rId130"/>
    <p:sldId id="548" r:id="rId131"/>
    <p:sldId id="563" r:id="rId132"/>
    <p:sldId id="549" r:id="rId133"/>
    <p:sldId id="564" r:id="rId134"/>
    <p:sldId id="790" r:id="rId135"/>
    <p:sldId id="864" r:id="rId136"/>
    <p:sldId id="791" r:id="rId137"/>
    <p:sldId id="865" r:id="rId138"/>
    <p:sldId id="905" r:id="rId139"/>
    <p:sldId id="906" r:id="rId140"/>
    <p:sldId id="907" r:id="rId141"/>
    <p:sldId id="1060" r:id="rId142"/>
    <p:sldId id="866" r:id="rId143"/>
    <p:sldId id="699" r:id="rId144"/>
    <p:sldId id="663" r:id="rId145"/>
    <p:sldId id="1013" r:id="rId146"/>
    <p:sldId id="307" r:id="rId147"/>
    <p:sldId id="1019" r:id="rId148"/>
    <p:sldId id="414" r:id="rId149"/>
    <p:sldId id="570" r:id="rId150"/>
    <p:sldId id="870" r:id="rId151"/>
    <p:sldId id="667" r:id="rId152"/>
    <p:sldId id="579" r:id="rId153"/>
    <p:sldId id="1020" r:id="rId154"/>
    <p:sldId id="1021" r:id="rId155"/>
    <p:sldId id="1057" r:id="rId156"/>
    <p:sldId id="871" r:id="rId157"/>
    <p:sldId id="875" r:id="rId158"/>
    <p:sldId id="586" r:id="rId159"/>
    <p:sldId id="1065" r:id="rId160"/>
    <p:sldId id="1023" r:id="rId161"/>
    <p:sldId id="1024" r:id="rId162"/>
    <p:sldId id="1051" r:id="rId163"/>
    <p:sldId id="591" r:id="rId164"/>
    <p:sldId id="876" r:id="rId165"/>
    <p:sldId id="1026" r:id="rId166"/>
    <p:sldId id="878" r:id="rId167"/>
    <p:sldId id="911" r:id="rId168"/>
    <p:sldId id="1038" r:id="rId169"/>
    <p:sldId id="1053" r:id="rId170"/>
    <p:sldId id="1045" r:id="rId171"/>
    <p:sldId id="1041" r:id="rId172"/>
    <p:sldId id="1054" r:id="rId173"/>
    <p:sldId id="1032" r:id="rId174"/>
    <p:sldId id="1033" r:id="rId175"/>
    <p:sldId id="1034" r:id="rId176"/>
    <p:sldId id="1037" r:id="rId177"/>
    <p:sldId id="1035" r:id="rId178"/>
    <p:sldId id="1066" r:id="rId179"/>
    <p:sldId id="1067" r:id="rId180"/>
    <p:sldId id="917" r:id="rId181"/>
    <p:sldId id="919" r:id="rId182"/>
    <p:sldId id="1028" r:id="rId183"/>
    <p:sldId id="1029" r:id="rId184"/>
    <p:sldId id="1030" r:id="rId185"/>
    <p:sldId id="1031" r:id="rId186"/>
    <p:sldId id="881" r:id="rId187"/>
  </p:sldIdLst>
  <p:sldSz cx="9144000" cy="6858000" type="screen4x3"/>
  <p:notesSz cx="6807200" cy="9939338"/>
  <p:custShowLst>
    <p:custShow name="目的別スライド ショー 1" id="0">
      <p:sldLst>
        <p:sld r:id="rId18"/>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00"/>
    <a:srgbClr val="7F7F7F"/>
    <a:srgbClr val="FC10C9"/>
    <a:srgbClr val="FA608C"/>
    <a:srgbClr val="FFFF99"/>
    <a:srgbClr val="99FFCC"/>
    <a:srgbClr val="F496D5"/>
    <a:srgbClr val="04CC2A"/>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09" autoAdjust="0"/>
    <p:restoredTop sz="66540" autoAdjust="0"/>
  </p:normalViewPr>
  <p:slideViewPr>
    <p:cSldViewPr>
      <p:cViewPr varScale="1">
        <p:scale>
          <a:sx n="58" d="100"/>
          <a:sy n="58" d="100"/>
        </p:scale>
        <p:origin x="1771" y="34"/>
      </p:cViewPr>
      <p:guideLst>
        <p:guide orient="horz" pos="2115"/>
        <p:guide pos="2880"/>
      </p:guideLst>
    </p:cSldViewPr>
  </p:slideViewPr>
  <p:notesTextViewPr>
    <p:cViewPr>
      <p:scale>
        <a:sx n="125" d="100"/>
        <a:sy n="125" d="100"/>
      </p:scale>
      <p:origin x="0" y="0"/>
    </p:cViewPr>
  </p:notesTextViewPr>
  <p:notesViewPr>
    <p:cSldViewPr>
      <p:cViewPr varScale="1">
        <p:scale>
          <a:sx n="80" d="100"/>
          <a:sy n="80" d="100"/>
        </p:scale>
        <p:origin x="4014" y="12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viewProps" Target="view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theme" Target="theme/theme1.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tableStyles" Target="tableStyles.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0"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3039741" y="9031963"/>
            <a:ext cx="587260" cy="497366"/>
          </a:xfrm>
          <a:prstGeom prst="rect">
            <a:avLst/>
          </a:prstGeom>
        </p:spPr>
        <p:txBody>
          <a:bodyPr vert="horz" lIns="92236" tIns="46118" rIns="92236" bIns="46118" rtlCol="0" anchor="b"/>
          <a:lstStyle>
            <a:lvl1pPr algn="r">
              <a:defRPr sz="1200"/>
            </a:lvl1pPr>
          </a:lstStyle>
          <a:p>
            <a:fld id="{2C9C420A-EF00-444D-BD6D-7CD963DEEA3C}" type="slidenum">
              <a:rPr lang="ja-JP" altLang="en-US" sz="1400">
                <a:ea typeface="游ゴシック" panose="020B0400000000000000" pitchFamily="50" charset="-128"/>
              </a:rPr>
              <a:pPr/>
              <a:t>‹#›</a:t>
            </a:fld>
            <a:r>
              <a:rPr lang="ja-JP" altLang="en-US" sz="1400" dirty="0">
                <a:ea typeface="游ゴシック" panose="020B0400000000000000" pitchFamily="50" charset="-128"/>
              </a:rPr>
              <a:t> </a:t>
            </a:r>
          </a:p>
        </p:txBody>
      </p:sp>
      <p:sp>
        <p:nvSpPr>
          <p:cNvPr id="2" name="日付プレースホルダー 1"/>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4C7E639E-27C6-4265-BCF2-A4DC91F3FE88}" type="datetimeFigureOut">
              <a:rPr kumimoji="1" lang="ja-JP" altLang="en-US" smtClean="0"/>
              <a:t>2022/9/16</a:t>
            </a:fld>
            <a:endParaRPr kumimoji="1" lang="ja-JP" altLang="en-US"/>
          </a:p>
        </p:txBody>
      </p:sp>
    </p:spTree>
    <p:extLst>
      <p:ext uri="{BB962C8B-B14F-4D97-AF65-F5344CB8AC3E}">
        <p14:creationId xmlns:p14="http://schemas.microsoft.com/office/powerpoint/2010/main" val="2601857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5683" tIns="47842" rIns="95683" bIns="47842" rtlCol="0"/>
          <a:lstStyle>
            <a:lvl1pPr algn="l">
              <a:defRPr sz="1300">
                <a:ea typeface="游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55839" y="0"/>
            <a:ext cx="2949787" cy="496967"/>
          </a:xfrm>
          <a:prstGeom prst="rect">
            <a:avLst/>
          </a:prstGeom>
        </p:spPr>
        <p:txBody>
          <a:bodyPr vert="horz" lIns="95683" tIns="47842" rIns="95683" bIns="47842" rtlCol="0"/>
          <a:lstStyle>
            <a:lvl1pPr algn="r">
              <a:defRPr sz="1300">
                <a:ea typeface="游ゴシック" panose="020B0400000000000000" pitchFamily="50" charset="-128"/>
              </a:defRPr>
            </a:lvl1pPr>
          </a:lstStyle>
          <a:p>
            <a:fld id="{ED913234-0A20-45E3-A4B8-25F9B670241E}" type="datetime1">
              <a:rPr lang="ja-JP" altLang="en-US" smtClean="0"/>
              <a:t>2022/9/16</a:t>
            </a:fld>
            <a:endParaRPr lang="ja-JP" altLang="en-US" dirty="0"/>
          </a:p>
        </p:txBody>
      </p:sp>
      <p:sp>
        <p:nvSpPr>
          <p:cNvPr id="4" name="スライド イメージ プレースホルダー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5683" tIns="47842" rIns="95683" bIns="47842" rtlCol="0" anchor="ctr"/>
          <a:lstStyle/>
          <a:p>
            <a:endParaRPr lang="ja-JP" altLang="en-US" dirty="0"/>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5683" tIns="47842" rIns="95683" bIns="4784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5683" tIns="47842" rIns="95683" bIns="47842" rtlCol="0" anchor="b"/>
          <a:lstStyle>
            <a:lvl1pPr algn="l">
              <a:defRPr sz="1300">
                <a:ea typeface="游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39" y="9440646"/>
            <a:ext cx="2949787" cy="496967"/>
          </a:xfrm>
          <a:prstGeom prst="rect">
            <a:avLst/>
          </a:prstGeom>
        </p:spPr>
        <p:txBody>
          <a:bodyPr vert="horz" lIns="95683" tIns="47842" rIns="95683" bIns="47842" rtlCol="0" anchor="b"/>
          <a:lstStyle>
            <a:lvl1pPr algn="r">
              <a:defRPr sz="1300">
                <a:ea typeface="游ゴシック" panose="020B0400000000000000" pitchFamily="50" charset="-128"/>
              </a:defRPr>
            </a:lvl1pPr>
          </a:lstStyle>
          <a:p>
            <a:fld id="{65FFDD6E-BD08-4936-9BD9-3819A70769CF}" type="slidenum">
              <a:rPr lang="ja-JP" altLang="en-US" smtClean="0"/>
              <a:pPr/>
              <a:t>‹#›</a:t>
            </a:fld>
            <a:endParaRPr lang="ja-JP" altLang="en-US" dirty="0"/>
          </a:p>
        </p:txBody>
      </p:sp>
    </p:spTree>
    <p:extLst>
      <p:ext uri="{BB962C8B-B14F-4D97-AF65-F5344CB8AC3E}">
        <p14:creationId xmlns:p14="http://schemas.microsoft.com/office/powerpoint/2010/main" val="21390936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游ゴシック" panose="020B0400000000000000" pitchFamily="50" charset="-128"/>
        <a:cs typeface="+mn-cs"/>
      </a:defRPr>
    </a:lvl1pPr>
    <a:lvl2pPr marL="457200" algn="l" defTabSz="914400" rtl="0" eaLnBrk="1" latinLnBrk="0" hangingPunct="1">
      <a:defRPr kumimoji="1" sz="1200" kern="1200">
        <a:solidFill>
          <a:schemeClr val="tx1"/>
        </a:solidFill>
        <a:latin typeface="+mn-lt"/>
        <a:ea typeface="游ゴシック" panose="020B0400000000000000" pitchFamily="50" charset="-128"/>
        <a:cs typeface="+mn-cs"/>
      </a:defRPr>
    </a:lvl2pPr>
    <a:lvl3pPr marL="914400" algn="l" defTabSz="914400" rtl="0" eaLnBrk="1" latinLnBrk="0" hangingPunct="1">
      <a:defRPr kumimoji="1" sz="1200" kern="1200">
        <a:solidFill>
          <a:schemeClr val="tx1"/>
        </a:solidFill>
        <a:latin typeface="+mn-lt"/>
        <a:ea typeface="游ゴシック" panose="020B0400000000000000" pitchFamily="50" charset="-128"/>
        <a:cs typeface="+mn-cs"/>
      </a:defRPr>
    </a:lvl3pPr>
    <a:lvl4pPr marL="1371600" algn="l" defTabSz="914400" rtl="0" eaLnBrk="1" latinLnBrk="0" hangingPunct="1">
      <a:defRPr kumimoji="1" sz="1200" kern="1200">
        <a:solidFill>
          <a:schemeClr val="tx1"/>
        </a:solidFill>
        <a:latin typeface="+mn-lt"/>
        <a:ea typeface="游ゴシック" panose="020B0400000000000000" pitchFamily="50" charset="-128"/>
        <a:cs typeface="+mn-cs"/>
      </a:defRPr>
    </a:lvl4pPr>
    <a:lvl5pPr marL="1828800" algn="l" defTabSz="914400" rtl="0" eaLnBrk="1" latinLnBrk="0" hangingPunct="1">
      <a:defRPr kumimoji="1" sz="1200" kern="1200">
        <a:solidFill>
          <a:schemeClr val="tx1"/>
        </a:solidFill>
        <a:latin typeface="+mn-lt"/>
        <a:ea typeface="游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28046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a:t>
            </a:fld>
            <a:endParaRPr kumimoji="1" lang="ja-JP" altLang="en-US" dirty="0"/>
          </a:p>
        </p:txBody>
      </p:sp>
    </p:spTree>
    <p:extLst>
      <p:ext uri="{BB962C8B-B14F-4D97-AF65-F5344CB8AC3E}">
        <p14:creationId xmlns:p14="http://schemas.microsoft.com/office/powerpoint/2010/main" val="4354970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103</a:t>
            </a:fld>
            <a:endParaRPr kumimoji="1" lang="ja-JP" altLang="en-US" dirty="0"/>
          </a:p>
        </p:txBody>
      </p:sp>
    </p:spTree>
    <p:extLst>
      <p:ext uri="{BB962C8B-B14F-4D97-AF65-F5344CB8AC3E}">
        <p14:creationId xmlns:p14="http://schemas.microsoft.com/office/powerpoint/2010/main" val="17675236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104</a:t>
            </a:fld>
            <a:endParaRPr kumimoji="1" lang="ja-JP" altLang="en-US" dirty="0"/>
          </a:p>
        </p:txBody>
      </p:sp>
    </p:spTree>
    <p:extLst>
      <p:ext uri="{BB962C8B-B14F-4D97-AF65-F5344CB8AC3E}">
        <p14:creationId xmlns:p14="http://schemas.microsoft.com/office/powerpoint/2010/main" val="28906355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t>
            </a:r>
            <a:r>
              <a:rPr kumimoji="1" lang="ja-JP" altLang="en-US" dirty="0"/>
              <a:t>大経</a:t>
            </a:r>
            <a:r>
              <a:rPr kumimoji="1" lang="en-US" altLang="ja-JP" dirty="0"/>
              <a:t>』</a:t>
            </a:r>
            <a:r>
              <a:rPr kumimoji="1" lang="ja-JP" altLang="en-US" dirty="0"/>
              <a:t>の異訳である</a:t>
            </a:r>
            <a:r>
              <a:rPr kumimoji="1" lang="en-US" altLang="ja-JP" dirty="0"/>
              <a:t>『</a:t>
            </a:r>
            <a:r>
              <a:rPr kumimoji="1" lang="ja-JP" altLang="en-US" dirty="0"/>
              <a:t>如来会</a:t>
            </a:r>
            <a:r>
              <a:rPr kumimoji="1" lang="en-US" altLang="ja-JP" dirty="0"/>
              <a:t>』</a:t>
            </a:r>
            <a:r>
              <a:rPr kumimoji="1" lang="ja-JP" altLang="en-US" dirty="0"/>
              <a:t>では十五光、</a:t>
            </a:r>
            <a:r>
              <a:rPr kumimoji="1" lang="en-US" altLang="ja-JP" dirty="0"/>
              <a:t>『</a:t>
            </a:r>
            <a:r>
              <a:rPr kumimoji="1" lang="ja-JP" altLang="en-US" dirty="0"/>
              <a:t>浄土文類聚鈔</a:t>
            </a:r>
            <a:r>
              <a:rPr kumimoji="1" lang="en-US" altLang="ja-JP" dirty="0"/>
              <a:t>』</a:t>
            </a:r>
            <a:r>
              <a:rPr kumimoji="1" lang="ja-JP" altLang="en-US" dirty="0"/>
              <a:t>「念仏正信偈」には五光が説かれ、必ずしも十二光に限る必要はない。</a:t>
            </a:r>
            <a:endParaRPr kumimoji="1" lang="en-US" altLang="ja-JP" dirty="0"/>
          </a:p>
          <a:p>
            <a:r>
              <a:rPr kumimoji="1" lang="ja-JP" altLang="en-US" dirty="0"/>
              <a:t>・</a:t>
            </a:r>
            <a:r>
              <a:rPr kumimoji="1" lang="en-US" altLang="ja-JP" dirty="0"/>
              <a:t>『</a:t>
            </a:r>
            <a:r>
              <a:rPr kumimoji="1" lang="ja-JP" altLang="en-US" dirty="0"/>
              <a:t>大経</a:t>
            </a:r>
            <a:r>
              <a:rPr kumimoji="1" lang="en-US" altLang="ja-JP" dirty="0"/>
              <a:t>』</a:t>
            </a:r>
            <a:r>
              <a:rPr kumimoji="1" lang="ja-JP" altLang="en-US" dirty="0"/>
              <a:t>では無量光を十二の側面から示されている。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105</a:t>
            </a:fld>
            <a:endParaRPr kumimoji="1" lang="ja-JP" altLang="en-US" dirty="0"/>
          </a:p>
        </p:txBody>
      </p:sp>
    </p:spTree>
    <p:extLst>
      <p:ext uri="{BB962C8B-B14F-4D97-AF65-F5344CB8AC3E}">
        <p14:creationId xmlns:p14="http://schemas.microsoft.com/office/powerpoint/2010/main" val="11975439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・「正信偈」の十二光のよりどころになっているのは</a:t>
            </a:r>
            <a:r>
              <a:rPr kumimoji="1" lang="en-US" altLang="ja-JP" dirty="0"/>
              <a:t>『</a:t>
            </a:r>
            <a:r>
              <a:rPr kumimoji="1" lang="ja-JP" altLang="en-US" dirty="0"/>
              <a:t>大経</a:t>
            </a:r>
            <a:r>
              <a:rPr kumimoji="1" lang="en-US" altLang="ja-JP" dirty="0"/>
              <a:t>』</a:t>
            </a:r>
            <a:r>
              <a:rPr kumimoji="1" lang="ja-JP" altLang="en-US" dirty="0"/>
              <a:t>のご文です。</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106</a:t>
            </a:fld>
            <a:endParaRPr kumimoji="1" lang="ja-JP" altLang="en-US" dirty="0"/>
          </a:p>
        </p:txBody>
      </p:sp>
    </p:spTree>
    <p:extLst>
      <p:ext uri="{BB962C8B-B14F-4D97-AF65-F5344CB8AC3E}">
        <p14:creationId xmlns:p14="http://schemas.microsoft.com/office/powerpoint/2010/main" val="8360965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a:t>
            </a:r>
            <a:r>
              <a:rPr kumimoji="1" lang="ja-JP" altLang="en-US" dirty="0"/>
              <a:t>大経</a:t>
            </a:r>
            <a:r>
              <a:rPr kumimoji="1" lang="en-US" altLang="ja-JP" dirty="0"/>
              <a:t>』</a:t>
            </a:r>
            <a:r>
              <a:rPr kumimoji="1" lang="ja-JP" altLang="en-US" dirty="0"/>
              <a:t>では、十二光を無量寿仏（阿弥陀仏）の別名として列挙されている。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107</a:t>
            </a:fld>
            <a:endParaRPr kumimoji="1" lang="ja-JP" altLang="en-US" dirty="0"/>
          </a:p>
        </p:txBody>
      </p:sp>
    </p:spTree>
    <p:extLst>
      <p:ext uri="{BB962C8B-B14F-4D97-AF65-F5344CB8AC3E}">
        <p14:creationId xmlns:p14="http://schemas.microsoft.com/office/powerpoint/2010/main" val="10703811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108</a:t>
            </a:fld>
            <a:endParaRPr kumimoji="1" lang="ja-JP" altLang="en-US" dirty="0"/>
          </a:p>
        </p:txBody>
      </p:sp>
    </p:spTree>
    <p:extLst>
      <p:ext uri="{BB962C8B-B14F-4D97-AF65-F5344CB8AC3E}">
        <p14:creationId xmlns:p14="http://schemas.microsoft.com/office/powerpoint/2010/main" val="42240299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109</a:t>
            </a:fld>
            <a:endParaRPr kumimoji="1" lang="ja-JP" altLang="en-US" dirty="0"/>
          </a:p>
        </p:txBody>
      </p:sp>
    </p:spTree>
    <p:extLst>
      <p:ext uri="{BB962C8B-B14F-4D97-AF65-F5344CB8AC3E}">
        <p14:creationId xmlns:p14="http://schemas.microsoft.com/office/powerpoint/2010/main" val="2496271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・最初の無量光は、十二光の全体を総じて表したもので、「アミターバ」そのものである。</a:t>
            </a:r>
            <a:endParaRPr kumimoji="1" lang="en-US" altLang="ja-JP" dirty="0"/>
          </a:p>
          <a:p>
            <a:r>
              <a:rPr kumimoji="1" lang="ja-JP" altLang="en-US" dirty="0"/>
              <a:t>・無量光とは、量的に無限ということと、時間的にも永遠に照らし続けるという意味がある。</a:t>
            </a:r>
            <a:endParaRPr kumimoji="1" lang="en-US" altLang="ja-JP" dirty="0"/>
          </a:p>
          <a:p>
            <a:r>
              <a:rPr kumimoji="1" lang="ja-JP" altLang="en-US" dirty="0"/>
              <a:t>・無量の光明が必要なのは、救うべき衆生が無量に存在しているからである。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110</a:t>
            </a:fld>
            <a:endParaRPr kumimoji="1" lang="ja-JP" altLang="en-US" dirty="0"/>
          </a:p>
        </p:txBody>
      </p:sp>
    </p:spTree>
    <p:extLst>
      <p:ext uri="{BB962C8B-B14F-4D97-AF65-F5344CB8AC3E}">
        <p14:creationId xmlns:p14="http://schemas.microsoft.com/office/powerpoint/2010/main" val="25849730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111</a:t>
            </a:fld>
            <a:endParaRPr kumimoji="1" lang="ja-JP" altLang="en-US" dirty="0"/>
          </a:p>
        </p:txBody>
      </p:sp>
    </p:spTree>
    <p:extLst>
      <p:ext uri="{BB962C8B-B14F-4D97-AF65-F5344CB8AC3E}">
        <p14:creationId xmlns:p14="http://schemas.microsoft.com/office/powerpoint/2010/main" val="199566495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・無辺とは、際限が無い、即ち普遍性の意であり、無量と同じく真理の特性を表す。</a:t>
            </a:r>
          </a:p>
          <a:p>
            <a:r>
              <a:rPr lang="ja-JP" altLang="en-US" dirty="0"/>
              <a:t>・無辺とは、善人と悪人、賢者と愚者、男女の別や年齢の相違を区別しない絶対の平等なる救いを表す。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112</a:t>
            </a:fld>
            <a:endParaRPr kumimoji="1" lang="ja-JP" altLang="en-US" dirty="0"/>
          </a:p>
        </p:txBody>
      </p:sp>
    </p:spTree>
    <p:extLst>
      <p:ext uri="{BB962C8B-B14F-4D97-AF65-F5344CB8AC3E}">
        <p14:creationId xmlns:p14="http://schemas.microsoft.com/office/powerpoint/2010/main" val="303201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・「正」は「邪・傍・雑」に対する言葉。</a:t>
            </a:r>
            <a:endParaRPr kumimoji="1" lang="en-US" altLang="ja-JP" dirty="0"/>
          </a:p>
          <a:p>
            <a:r>
              <a:rPr kumimoji="1" lang="ja-JP" altLang="en-US" dirty="0"/>
              <a:t>・「念仏」には、仏の姿を思い浮かべる念仏や、心に思い浮かべる念仏もあります。</a:t>
            </a:r>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11</a:t>
            </a:fld>
            <a:endParaRPr kumimoji="1" lang="ja-JP" altLang="en-US" dirty="0"/>
          </a:p>
        </p:txBody>
      </p:sp>
    </p:spTree>
    <p:extLst>
      <p:ext uri="{BB962C8B-B14F-4D97-AF65-F5344CB8AC3E}">
        <p14:creationId xmlns:p14="http://schemas.microsoft.com/office/powerpoint/2010/main" val="118079337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113</a:t>
            </a:fld>
            <a:endParaRPr kumimoji="1" lang="ja-JP" altLang="en-US" dirty="0"/>
          </a:p>
        </p:txBody>
      </p:sp>
    </p:spTree>
    <p:extLst>
      <p:ext uri="{BB962C8B-B14F-4D97-AF65-F5344CB8AC3E}">
        <p14:creationId xmlns:p14="http://schemas.microsoft.com/office/powerpoint/2010/main" val="37966698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・無礙とは障害するものが無いという意であると同時に自由自在のはたらきを表す。</a:t>
            </a:r>
          </a:p>
          <a:p>
            <a:r>
              <a:rPr lang="ja-JP" altLang="en-US" dirty="0"/>
              <a:t>・私の持つどんな悪業も煩悩も阿弥陀仏の救いの障害とはならない。</a:t>
            </a:r>
            <a:endParaRPr lang="en-US" altLang="ja-JP" dirty="0"/>
          </a:p>
          <a:p>
            <a:endParaRPr lang="ja-JP" altLang="en-US" dirty="0"/>
          </a:p>
          <a:p>
            <a:r>
              <a:rPr lang="ja-JP" altLang="en-US" dirty="0"/>
              <a:t>・</a:t>
            </a:r>
            <a:r>
              <a:rPr lang="en-US" altLang="ja-JP" dirty="0"/>
              <a:t>『</a:t>
            </a:r>
            <a:r>
              <a:rPr lang="ja-JP" altLang="en-US" dirty="0"/>
              <a:t>歎異抄</a:t>
            </a:r>
            <a:r>
              <a:rPr lang="en-US" altLang="ja-JP" dirty="0"/>
              <a:t>』</a:t>
            </a:r>
            <a:r>
              <a:rPr lang="ja-JP" altLang="en-US" dirty="0"/>
              <a:t>の第七条（註</a:t>
            </a:r>
            <a:r>
              <a:rPr lang="en-US" altLang="ja-JP" dirty="0"/>
              <a:t>836</a:t>
            </a:r>
            <a:r>
              <a:rPr lang="ja-JP" altLang="en-US" dirty="0"/>
              <a:t>頁）に「念仏者は無礙の一道なり。」とある。そこには「信心の行者には天神・地祇も敬伏し、魔界・外道も障礙することなし。罪悪も業報を感ずることあたはず、諸善もおよぶことなきゆゑなりと」とある。</a:t>
            </a:r>
          </a:p>
          <a:p>
            <a:r>
              <a:rPr lang="ja-JP" altLang="en-US" dirty="0"/>
              <a:t>・十二光の要となる光明は無礙光とされている（御消息／註</a:t>
            </a:r>
            <a:r>
              <a:rPr lang="en-US" altLang="ja-JP" dirty="0"/>
              <a:t>793</a:t>
            </a:r>
            <a:r>
              <a:rPr lang="ja-JP" altLang="en-US" dirty="0"/>
              <a:t>～</a:t>
            </a:r>
            <a:r>
              <a:rPr lang="en-US" altLang="ja-JP" dirty="0"/>
              <a:t>794</a:t>
            </a:r>
            <a:r>
              <a:rPr lang="ja-JP" altLang="en-US" dirty="0"/>
              <a:t>頁）。また、</a:t>
            </a:r>
            <a:r>
              <a:rPr lang="en-US" altLang="ja-JP" dirty="0"/>
              <a:t>『</a:t>
            </a:r>
            <a:r>
              <a:rPr lang="ja-JP" altLang="en-US" dirty="0"/>
              <a:t>弥陀如来名号徳</a:t>
            </a:r>
            <a:r>
              <a:rPr lang="en-US" altLang="ja-JP" dirty="0"/>
              <a:t>』</a:t>
            </a:r>
            <a:r>
              <a:rPr lang="ja-JP" altLang="en-US" dirty="0"/>
              <a:t>（註</a:t>
            </a:r>
            <a:r>
              <a:rPr lang="en-US" altLang="ja-JP" dirty="0"/>
              <a:t>730</a:t>
            </a:r>
            <a:r>
              <a:rPr lang="ja-JP" altLang="en-US" dirty="0"/>
              <a:t>～</a:t>
            </a:r>
            <a:r>
              <a:rPr lang="en-US" altLang="ja-JP" dirty="0"/>
              <a:t>731</a:t>
            </a:r>
            <a:r>
              <a:rPr lang="ja-JP" altLang="en-US" dirty="0"/>
              <a:t>頁）では、無礙光仏を「不可思議光仏と申すとみえたり」とあり、「正信偈」の「南無不可思議光」でもある。</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114</a:t>
            </a:fld>
            <a:endParaRPr kumimoji="1" lang="ja-JP" altLang="en-US" dirty="0"/>
          </a:p>
        </p:txBody>
      </p:sp>
    </p:spTree>
    <p:extLst>
      <p:ext uri="{BB962C8B-B14F-4D97-AF65-F5344CB8AC3E}">
        <p14:creationId xmlns:p14="http://schemas.microsoft.com/office/powerpoint/2010/main" val="353487822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115</a:t>
            </a:fld>
            <a:endParaRPr kumimoji="1" lang="ja-JP" altLang="en-US" dirty="0"/>
          </a:p>
        </p:txBody>
      </p:sp>
    </p:spTree>
    <p:extLst>
      <p:ext uri="{BB962C8B-B14F-4D97-AF65-F5344CB8AC3E}">
        <p14:creationId xmlns:p14="http://schemas.microsoft.com/office/powerpoint/2010/main" val="355009409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・インドのガンジス河の砂の数ほどに無数の仏や菩薩が在し光明を放たれているが、阿弥陀仏の光明とは比較にならない。</a:t>
            </a:r>
          </a:p>
          <a:p>
            <a:r>
              <a:rPr lang="ja-JP" altLang="en-US" dirty="0"/>
              <a:t>・赤い光で照らすと、照らされたものは赤く輝く。比較するのものが無い勝れた光明に照らされたものには、最もすぐれた喜びと功徳が与えられる。</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116</a:t>
            </a:fld>
            <a:endParaRPr kumimoji="1" lang="ja-JP" altLang="en-US" dirty="0"/>
          </a:p>
        </p:txBody>
      </p:sp>
    </p:spTree>
    <p:extLst>
      <p:ext uri="{BB962C8B-B14F-4D97-AF65-F5344CB8AC3E}">
        <p14:creationId xmlns:p14="http://schemas.microsoft.com/office/powerpoint/2010/main" val="28884414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117</a:t>
            </a:fld>
            <a:endParaRPr kumimoji="1" lang="ja-JP" altLang="en-US" dirty="0"/>
          </a:p>
        </p:txBody>
      </p:sp>
    </p:spTree>
    <p:extLst>
      <p:ext uri="{BB962C8B-B14F-4D97-AF65-F5344CB8AC3E}">
        <p14:creationId xmlns:p14="http://schemas.microsoft.com/office/powerpoint/2010/main" val="292082269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・「光炎王」は「炎王光」のことである。</a:t>
            </a:r>
          </a:p>
          <a:p>
            <a:r>
              <a:rPr lang="ja-JP" altLang="en-US" dirty="0"/>
              <a:t>・光の王者とは燃えさかる炎の王者でもあり、私のあらゆる悪業と煩悩を焼き尽くすはたらきがある。</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118</a:t>
            </a:fld>
            <a:endParaRPr kumimoji="1" lang="ja-JP" altLang="en-US" dirty="0"/>
          </a:p>
        </p:txBody>
      </p:sp>
    </p:spTree>
    <p:extLst>
      <p:ext uri="{BB962C8B-B14F-4D97-AF65-F5344CB8AC3E}">
        <p14:creationId xmlns:p14="http://schemas.microsoft.com/office/powerpoint/2010/main" val="16170987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119</a:t>
            </a:fld>
            <a:endParaRPr kumimoji="1" lang="ja-JP" altLang="en-US" dirty="0"/>
          </a:p>
        </p:txBody>
      </p:sp>
    </p:spTree>
    <p:extLst>
      <p:ext uri="{BB962C8B-B14F-4D97-AF65-F5344CB8AC3E}">
        <p14:creationId xmlns:p14="http://schemas.microsoft.com/office/powerpoint/2010/main" val="354310558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・「清浄」とは汚れが無いことであり、阿弥陀仏の光明には煩悩の汚れが微塵も無いことを表す。</a:t>
            </a:r>
          </a:p>
          <a:p>
            <a:r>
              <a:rPr lang="ja-JP" altLang="en-US" dirty="0"/>
              <a:t>・「清浄」とは浄化するはたらきでもあり、私のあらゆる悪業と煩悩も、阿弥陀仏の光明で照らされたならば、すべて浄化され、彼の浄土に往生することができる。</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120</a:t>
            </a:fld>
            <a:endParaRPr kumimoji="1" lang="ja-JP" altLang="en-US" dirty="0"/>
          </a:p>
        </p:txBody>
      </p:sp>
    </p:spTree>
    <p:extLst>
      <p:ext uri="{BB962C8B-B14F-4D97-AF65-F5344CB8AC3E}">
        <p14:creationId xmlns:p14="http://schemas.microsoft.com/office/powerpoint/2010/main" val="33145765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121</a:t>
            </a:fld>
            <a:endParaRPr kumimoji="1" lang="ja-JP" altLang="en-US" dirty="0"/>
          </a:p>
        </p:txBody>
      </p:sp>
    </p:spTree>
    <p:extLst>
      <p:ext uri="{BB962C8B-B14F-4D97-AF65-F5344CB8AC3E}">
        <p14:creationId xmlns:p14="http://schemas.microsoft.com/office/powerpoint/2010/main" val="404337922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・怒り・はらだちの罪を除き、衆生に仏法を喜ぶ心を得させる光明。</a:t>
            </a:r>
            <a:endParaRPr lang="en-US" altLang="ja-JP" dirty="0"/>
          </a:p>
          <a:p>
            <a:r>
              <a:rPr kumimoji="1" lang="ja-JP" altLang="en-US" dirty="0"/>
              <a:t>・阿弥陀仏の光は大いなる慈悲で、常に私を包み込んでいる。どんな時でも一人ではないとの安心感が喜びとなる。</a:t>
            </a:r>
            <a:endParaRPr kumimoji="1" lang="en-US" altLang="ja-JP" dirty="0"/>
          </a:p>
          <a:p>
            <a:r>
              <a:rPr kumimoji="1" lang="ja-JP" altLang="en-US" dirty="0"/>
              <a:t>・三毒の煩悩の瞋恚を対治する光明。</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122</a:t>
            </a:fld>
            <a:endParaRPr kumimoji="1" lang="ja-JP" altLang="en-US" dirty="0"/>
          </a:p>
        </p:txBody>
      </p:sp>
    </p:spTree>
    <p:extLst>
      <p:ext uri="{BB962C8B-B14F-4D97-AF65-F5344CB8AC3E}">
        <p14:creationId xmlns:p14="http://schemas.microsoft.com/office/powerpoint/2010/main" val="690637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12</a:t>
            </a:fld>
            <a:endParaRPr kumimoji="1" lang="ja-JP" altLang="en-US" dirty="0"/>
          </a:p>
        </p:txBody>
      </p:sp>
    </p:spTree>
    <p:extLst>
      <p:ext uri="{BB962C8B-B14F-4D97-AF65-F5344CB8AC3E}">
        <p14:creationId xmlns:p14="http://schemas.microsoft.com/office/powerpoint/2010/main" val="27984242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123</a:t>
            </a:fld>
            <a:endParaRPr kumimoji="1" lang="ja-JP" altLang="en-US" dirty="0"/>
          </a:p>
        </p:txBody>
      </p:sp>
    </p:spTree>
    <p:extLst>
      <p:ext uri="{BB962C8B-B14F-4D97-AF65-F5344CB8AC3E}">
        <p14:creationId xmlns:p14="http://schemas.microsoft.com/office/powerpoint/2010/main" val="33071661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・阿弥陀仏は光と命の限りない仏であるが、その光は仏の智慧を象徴している。</a:t>
            </a:r>
            <a:endParaRPr kumimoji="1" lang="en-US" altLang="ja-JP" dirty="0"/>
          </a:p>
          <a:p>
            <a:r>
              <a:rPr kumimoji="1" lang="ja-JP" altLang="en-US" dirty="0"/>
              <a:t>・阿弥陀仏の智慧の光に照らされたなら、物事の本当のありのままを見る眼をいただくことができる。</a:t>
            </a:r>
            <a:endParaRPr kumimoji="1" lang="en-US" altLang="ja-JP" dirty="0"/>
          </a:p>
          <a:p>
            <a:endParaRPr kumimoji="1" lang="en-US" altLang="ja-JP" dirty="0"/>
          </a:p>
          <a:p>
            <a:r>
              <a:rPr kumimoji="1" lang="ja-JP" altLang="en-US" dirty="0"/>
              <a:t>・この光に照らされたものは、煩悩具足の私の本当の姿に気づかされる。親鸞聖人は、「いずれの行もおよびがたき身なれば、とても地獄は一定すみか</a:t>
            </a:r>
            <a:r>
              <a:rPr kumimoji="1" lang="ja-JP" altLang="en-US" dirty="0" err="1"/>
              <a:t>ぞか</a:t>
            </a:r>
            <a:r>
              <a:rPr kumimoji="1" lang="ja-JP" altLang="en-US" dirty="0"/>
              <a:t>し」（歎異抄・第二条／註８３３頁）と言われた。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・三毒の煩悩の愚癡を対治する光明。</a:t>
            </a:r>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124</a:t>
            </a:fld>
            <a:endParaRPr kumimoji="1" lang="ja-JP" altLang="en-US" dirty="0"/>
          </a:p>
        </p:txBody>
      </p:sp>
    </p:spTree>
    <p:extLst>
      <p:ext uri="{BB962C8B-B14F-4D97-AF65-F5344CB8AC3E}">
        <p14:creationId xmlns:p14="http://schemas.microsoft.com/office/powerpoint/2010/main" val="11500360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125</a:t>
            </a:fld>
            <a:endParaRPr kumimoji="1" lang="ja-JP" altLang="en-US" dirty="0"/>
          </a:p>
        </p:txBody>
      </p:sp>
    </p:spTree>
    <p:extLst>
      <p:ext uri="{BB962C8B-B14F-4D97-AF65-F5344CB8AC3E}">
        <p14:creationId xmlns:p14="http://schemas.microsoft.com/office/powerpoint/2010/main" val="250728160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・「不断」というのは、永遠という意味もあり、阿弥陀仏のはたらきは止まることがないということで、時間的な永続性を表す言葉でもある。</a:t>
            </a:r>
            <a:endParaRPr kumimoji="1" lang="en-US" altLang="ja-JP" dirty="0"/>
          </a:p>
          <a:p>
            <a:r>
              <a:rPr kumimoji="1" lang="ja-JP" altLang="en-US" dirty="0"/>
              <a:t>・私が寝ている時でも、また喜び、悲しみ、怒り、様々な感情で阿弥陀仏のことを忘れてしまう時でも、阿弥陀仏は一瞬も休むことなく、常に私を照らしていている。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126</a:t>
            </a:fld>
            <a:endParaRPr kumimoji="1" lang="ja-JP" altLang="en-US" dirty="0"/>
          </a:p>
        </p:txBody>
      </p:sp>
    </p:spTree>
    <p:extLst>
      <p:ext uri="{BB962C8B-B14F-4D97-AF65-F5344CB8AC3E}">
        <p14:creationId xmlns:p14="http://schemas.microsoft.com/office/powerpoint/2010/main" val="355045894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127</a:t>
            </a:fld>
            <a:endParaRPr kumimoji="1" lang="ja-JP" altLang="en-US" dirty="0"/>
          </a:p>
        </p:txBody>
      </p:sp>
    </p:spTree>
    <p:extLst>
      <p:ext uri="{BB962C8B-B14F-4D97-AF65-F5344CB8AC3E}">
        <p14:creationId xmlns:p14="http://schemas.microsoft.com/office/powerpoint/2010/main" val="185571824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・「難思」とは私の思慮、考えが及ばないという意で、「不思議」「不可思議」と同じ言葉である。</a:t>
            </a:r>
            <a:endParaRPr kumimoji="1" lang="en-US" altLang="ja-JP" dirty="0"/>
          </a:p>
          <a:p>
            <a:r>
              <a:rPr kumimoji="1" lang="ja-JP" altLang="en-US" dirty="0"/>
              <a:t>・仏以外に思いはかることができない光明のことで、阿弥陀仏の徳の不可思議性を表す。</a:t>
            </a:r>
            <a:endParaRPr kumimoji="1" lang="en-US" altLang="ja-JP" dirty="0"/>
          </a:p>
          <a:p>
            <a:r>
              <a:rPr kumimoji="1" lang="ja-JP" altLang="en-US" dirty="0"/>
              <a:t>・考えが及ばないとは驚きと尊敬の意味もある。</a:t>
            </a:r>
            <a:endParaRPr kumimoji="1" lang="en-US" altLang="ja-JP" dirty="0"/>
          </a:p>
          <a:p>
            <a:r>
              <a:rPr kumimoji="1" lang="ja-JP" altLang="en-US" dirty="0"/>
              <a:t>・本来ならば地獄に墜ちるしかない私に、本願の名号が届けられたのは、信じられないほど素晴らしいことが起こったことであり、驚嘆と感謝の心が生じる。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128</a:t>
            </a:fld>
            <a:endParaRPr kumimoji="1" lang="ja-JP" altLang="en-US" dirty="0"/>
          </a:p>
        </p:txBody>
      </p:sp>
    </p:spTree>
    <p:extLst>
      <p:ext uri="{BB962C8B-B14F-4D97-AF65-F5344CB8AC3E}">
        <p14:creationId xmlns:p14="http://schemas.microsoft.com/office/powerpoint/2010/main" val="266160998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129</a:t>
            </a:fld>
            <a:endParaRPr kumimoji="1" lang="ja-JP" altLang="en-US" dirty="0"/>
          </a:p>
        </p:txBody>
      </p:sp>
    </p:spTree>
    <p:extLst>
      <p:ext uri="{BB962C8B-B14F-4D97-AF65-F5344CB8AC3E}">
        <p14:creationId xmlns:p14="http://schemas.microsoft.com/office/powerpoint/2010/main" val="153714618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・「称」は「説き示す」という意味で、阿弥陀仏の徳は言葉を超越していることを表す。</a:t>
            </a:r>
            <a:endParaRPr kumimoji="1" lang="en-US" altLang="ja-JP" dirty="0"/>
          </a:p>
          <a:p>
            <a:r>
              <a:rPr kumimoji="1" lang="ja-JP" altLang="en-US" dirty="0"/>
              <a:t>・「言葉では言い示せない」ということは、経験したこともない感動が私に起こったことだといえる。つまり本当に感動できるものに出会ったなら、その感動を述べる言葉は出てこない。</a:t>
            </a:r>
            <a:endParaRPr kumimoji="1" lang="en-US" altLang="ja-JP" dirty="0"/>
          </a:p>
          <a:p>
            <a:endParaRPr kumimoji="1" lang="en-US" altLang="ja-JP" dirty="0"/>
          </a:p>
          <a:p>
            <a:r>
              <a:rPr kumimoji="1" lang="ja-JP" altLang="en-US" dirty="0"/>
              <a:t>・「無称」とあって「不称」と云わないのは、私の意図で褒めたり、褒めなかったりするものではないからである。</a:t>
            </a:r>
            <a:endParaRPr kumimoji="1" lang="en-US" altLang="ja-JP" dirty="0"/>
          </a:p>
          <a:p>
            <a:r>
              <a:rPr kumimoji="1" lang="ja-JP" altLang="en-US" dirty="0"/>
              <a:t>・「無称」とは、阿弥陀仏に対して、私の感想もほめ言葉も何の意味も持たない。それほど絶対的な光ということである。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130</a:t>
            </a:fld>
            <a:endParaRPr kumimoji="1" lang="ja-JP" altLang="en-US" dirty="0"/>
          </a:p>
        </p:txBody>
      </p:sp>
    </p:spTree>
    <p:extLst>
      <p:ext uri="{BB962C8B-B14F-4D97-AF65-F5344CB8AC3E}">
        <p14:creationId xmlns:p14="http://schemas.microsoft.com/office/powerpoint/2010/main" val="325441302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131</a:t>
            </a:fld>
            <a:endParaRPr kumimoji="1" lang="ja-JP" altLang="en-US" dirty="0"/>
          </a:p>
        </p:txBody>
      </p:sp>
    </p:spTree>
    <p:extLst>
      <p:ext uri="{BB962C8B-B14F-4D97-AF65-F5344CB8AC3E}">
        <p14:creationId xmlns:p14="http://schemas.microsoft.com/office/powerpoint/2010/main" val="254616648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・私の知る上で最高の光は太陽の輝きと、夜空を照らす静かな月の光です。</a:t>
            </a:r>
            <a:endParaRPr kumimoji="1" lang="en-US" altLang="ja-JP" dirty="0"/>
          </a:p>
          <a:p>
            <a:r>
              <a:rPr kumimoji="1" lang="ja-JP" altLang="en-US" dirty="0"/>
              <a:t>・阿弥陀仏の光明は、その太陽や月の光も闇に等しいよほど超越しているということは、太陽や月の光では破れない闇を私が持っているからです。</a:t>
            </a:r>
            <a:endParaRPr kumimoji="1" lang="en-US" altLang="ja-JP" dirty="0"/>
          </a:p>
          <a:p>
            <a:r>
              <a:rPr kumimoji="1" lang="ja-JP" altLang="en-US" dirty="0"/>
              <a:t>・そしてこの闇を唯一照らし、破ることができるのは阿弥陀仏の光明だけです。</a:t>
            </a:r>
            <a:endParaRPr kumimoji="1" lang="en-US" altLang="ja-JP" dirty="0"/>
          </a:p>
          <a:p>
            <a:endParaRPr kumimoji="1" lang="en-US" altLang="ja-JP" dirty="0"/>
          </a:p>
          <a:p>
            <a:r>
              <a:rPr kumimoji="1" lang="ja-JP" altLang="en-US" dirty="0"/>
              <a:t>・親鸞聖人に「凡夫といふは、無明煩悩われらが身にみちみちて」（一念多念証文・註</a:t>
            </a:r>
            <a:r>
              <a:rPr kumimoji="1" lang="en-US" altLang="ja-JP" dirty="0"/>
              <a:t>693</a:t>
            </a:r>
            <a:r>
              <a:rPr kumimoji="1" lang="ja-JP" altLang="en-US" dirty="0"/>
              <a:t>）といわれ、この闇を唯一照らし、破ることができるのは阿弥陀仏の光明だけです。</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132</a:t>
            </a:fld>
            <a:endParaRPr kumimoji="1" lang="ja-JP" altLang="en-US" dirty="0"/>
          </a:p>
        </p:txBody>
      </p:sp>
    </p:spTree>
    <p:extLst>
      <p:ext uri="{BB962C8B-B14F-4D97-AF65-F5344CB8AC3E}">
        <p14:creationId xmlns:p14="http://schemas.microsoft.com/office/powerpoint/2010/main" val="323529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・中興の祖、蓮如上人のご功績の一つ。</a:t>
            </a:r>
            <a:endParaRPr kumimoji="1" lang="en-US" altLang="ja-JP" dirty="0"/>
          </a:p>
          <a:p>
            <a:r>
              <a:rPr kumimoji="1" lang="ja-JP" altLang="en-US" dirty="0"/>
              <a:t>・実悟上人（蓮如上人の第十男）の書かれた</a:t>
            </a:r>
            <a:r>
              <a:rPr kumimoji="1" lang="en-US" altLang="ja-JP" dirty="0"/>
              <a:t>『</a:t>
            </a:r>
            <a:r>
              <a:rPr kumimoji="1" lang="ja-JP" altLang="en-US" dirty="0"/>
              <a:t>實悟記</a:t>
            </a:r>
            <a:r>
              <a:rPr kumimoji="1" lang="en-US" altLang="ja-JP" dirty="0"/>
              <a:t>』</a:t>
            </a:r>
            <a:r>
              <a:rPr kumimoji="1" lang="ja-JP" altLang="en-US" dirty="0"/>
              <a:t>に、存如上人（第七代宗主／蓮如上人の父）の時代までは、善導大師の制作された</a:t>
            </a:r>
            <a:r>
              <a:rPr kumimoji="1" lang="en-US" altLang="ja-JP" dirty="0"/>
              <a:t>『</a:t>
            </a:r>
            <a:r>
              <a:rPr kumimoji="1" lang="ja-JP" altLang="en-US" dirty="0"/>
              <a:t>往生礼讃</a:t>
            </a:r>
            <a:r>
              <a:rPr kumimoji="1" lang="en-US" altLang="ja-JP" dirty="0"/>
              <a:t>』</a:t>
            </a:r>
            <a:r>
              <a:rPr kumimoji="1" lang="ja-JP" altLang="en-US" dirty="0"/>
              <a:t>（六時礼讃）であった。</a:t>
            </a:r>
            <a:endParaRPr kumimoji="1" lang="en-US" altLang="ja-JP" dirty="0"/>
          </a:p>
          <a:p>
            <a:r>
              <a:rPr kumimoji="1" lang="ja-JP" altLang="en-US" dirty="0"/>
              <a:t>・蓮如上人は</a:t>
            </a:r>
            <a:r>
              <a:rPr kumimoji="1" lang="en-US" altLang="ja-JP" dirty="0"/>
              <a:t>『</a:t>
            </a:r>
            <a:r>
              <a:rPr kumimoji="1" lang="ja-JP" altLang="en-US" dirty="0"/>
              <a:t>教行信証</a:t>
            </a:r>
            <a:r>
              <a:rPr kumimoji="1" lang="en-US" altLang="ja-JP" dirty="0"/>
              <a:t>』</a:t>
            </a:r>
            <a:r>
              <a:rPr kumimoji="1" lang="ja-JP" altLang="en-US" dirty="0"/>
              <a:t>から「正信偈」を抜き出し、それに親鸞聖人の晩年の作である「三帖和讃」と合わせて、</a:t>
            </a:r>
            <a:r>
              <a:rPr kumimoji="1" lang="en-US" altLang="ja-JP" dirty="0"/>
              <a:t>『</a:t>
            </a:r>
            <a:r>
              <a:rPr kumimoji="1" lang="ja-JP" altLang="en-US" dirty="0"/>
              <a:t>正信偈和讃</a:t>
            </a:r>
            <a:r>
              <a:rPr kumimoji="1" lang="en-US" altLang="ja-JP" dirty="0"/>
              <a:t>』</a:t>
            </a:r>
            <a:r>
              <a:rPr kumimoji="1" lang="ja-JP" altLang="en-US" dirty="0"/>
              <a:t>を制作し日常勤行に改めた。以来</a:t>
            </a:r>
            <a:r>
              <a:rPr kumimoji="1" lang="en-US" altLang="ja-JP" dirty="0"/>
              <a:t>550</a:t>
            </a:r>
            <a:r>
              <a:rPr kumimoji="1" lang="ja-JP" altLang="en-US" dirty="0"/>
              <a:t>年近くもその伝統が続いている。</a:t>
            </a:r>
            <a:endParaRPr kumimoji="1" lang="en-US" altLang="ja-JP" dirty="0"/>
          </a:p>
          <a:p>
            <a:r>
              <a:rPr kumimoji="1" lang="ja-JP" altLang="en-US" dirty="0"/>
              <a:t>・蓮如上人が文明五年（</a:t>
            </a:r>
            <a:r>
              <a:rPr kumimoji="1" lang="en-US" altLang="ja-JP" dirty="0"/>
              <a:t>1473</a:t>
            </a:r>
            <a:r>
              <a:rPr kumimoji="1" lang="ja-JP" altLang="en-US" dirty="0"/>
              <a:t>）に、越前（福井県）吉崎にて、「三帖和讃並びに正信偈」四帖一部を木版印刷で開版された。</a:t>
            </a:r>
            <a:r>
              <a:rPr kumimoji="1" lang="en-US" altLang="ja-JP" dirty="0"/>
              <a:t>※</a:t>
            </a:r>
            <a:r>
              <a:rPr kumimoji="1" lang="ja-JP" altLang="en-US" dirty="0"/>
              <a:t>（画像は本山蔵版の</a:t>
            </a:r>
            <a:r>
              <a:rPr kumimoji="1" lang="en-US" altLang="ja-JP" dirty="0"/>
              <a:t>『</a:t>
            </a:r>
            <a:r>
              <a:rPr kumimoji="1" lang="ja-JP" altLang="en-US" dirty="0"/>
              <a:t>正信偈和讃</a:t>
            </a:r>
            <a:r>
              <a:rPr kumimoji="1" lang="en-US" altLang="ja-JP" dirty="0"/>
              <a:t>』</a:t>
            </a:r>
            <a:r>
              <a:rPr kumimoji="1" lang="ja-JP" altLang="en-US" dirty="0"/>
              <a:t>）</a:t>
            </a:r>
            <a:endParaRPr kumimoji="1" lang="en-US" altLang="ja-JP" dirty="0"/>
          </a:p>
          <a:p>
            <a:r>
              <a:rPr kumimoji="1" lang="ja-JP" altLang="en-US" dirty="0"/>
              <a:t>・ドイツの神学者、マルチン・ルターのドイツ語翻訳聖書を初めて印刷刊行されたのは</a:t>
            </a:r>
            <a:r>
              <a:rPr kumimoji="1" lang="en-US" altLang="ja-JP" dirty="0"/>
              <a:t>1522</a:t>
            </a:r>
            <a:r>
              <a:rPr kumimoji="1" lang="ja-JP" altLang="en-US" dirty="0"/>
              <a:t>年であり、「正信偈」刊行のおよそ</a:t>
            </a:r>
            <a:r>
              <a:rPr kumimoji="1" lang="en-US" altLang="ja-JP" dirty="0"/>
              <a:t>50</a:t>
            </a:r>
            <a:r>
              <a:rPr kumimoji="1" lang="ja-JP" altLang="en-US" dirty="0"/>
              <a:t>年後であった。</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a:t>
            </a:fld>
            <a:endParaRPr kumimoji="1" lang="ja-JP" altLang="en-US" dirty="0"/>
          </a:p>
        </p:txBody>
      </p:sp>
    </p:spTree>
    <p:extLst>
      <p:ext uri="{BB962C8B-B14F-4D97-AF65-F5344CB8AC3E}">
        <p14:creationId xmlns:p14="http://schemas.microsoft.com/office/powerpoint/2010/main" val="154191114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133</a:t>
            </a:fld>
            <a:endParaRPr kumimoji="1" lang="ja-JP" altLang="en-US" dirty="0"/>
          </a:p>
        </p:txBody>
      </p:sp>
    </p:spTree>
    <p:extLst>
      <p:ext uri="{BB962C8B-B14F-4D97-AF65-F5344CB8AC3E}">
        <p14:creationId xmlns:p14="http://schemas.microsoft.com/office/powerpoint/2010/main" val="24603912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134</a:t>
            </a:fld>
            <a:endParaRPr kumimoji="1" lang="ja-JP" altLang="en-US" dirty="0"/>
          </a:p>
        </p:txBody>
      </p:sp>
    </p:spTree>
    <p:extLst>
      <p:ext uri="{BB962C8B-B14F-4D97-AF65-F5344CB8AC3E}">
        <p14:creationId xmlns:p14="http://schemas.microsoft.com/office/powerpoint/2010/main" val="257337828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135</a:t>
            </a:fld>
            <a:endParaRPr kumimoji="1" lang="ja-JP" altLang="en-US" dirty="0"/>
          </a:p>
        </p:txBody>
      </p:sp>
    </p:spTree>
    <p:extLst>
      <p:ext uri="{BB962C8B-B14F-4D97-AF65-F5344CB8AC3E}">
        <p14:creationId xmlns:p14="http://schemas.microsoft.com/office/powerpoint/2010/main" val="67057974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136</a:t>
            </a:fld>
            <a:endParaRPr kumimoji="1" lang="ja-JP" altLang="en-US" dirty="0"/>
          </a:p>
        </p:txBody>
      </p:sp>
    </p:spTree>
    <p:extLst>
      <p:ext uri="{BB962C8B-B14F-4D97-AF65-F5344CB8AC3E}">
        <p14:creationId xmlns:p14="http://schemas.microsoft.com/office/powerpoint/2010/main" val="389520457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137</a:t>
            </a:fld>
            <a:endParaRPr kumimoji="1" lang="ja-JP" altLang="en-US" dirty="0"/>
          </a:p>
        </p:txBody>
      </p:sp>
    </p:spTree>
    <p:extLst>
      <p:ext uri="{BB962C8B-B14F-4D97-AF65-F5344CB8AC3E}">
        <p14:creationId xmlns:p14="http://schemas.microsoft.com/office/powerpoint/2010/main" val="386106070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138</a:t>
            </a:fld>
            <a:endParaRPr kumimoji="1" lang="ja-JP" altLang="en-US" dirty="0"/>
          </a:p>
        </p:txBody>
      </p:sp>
    </p:spTree>
    <p:extLst>
      <p:ext uri="{BB962C8B-B14F-4D97-AF65-F5344CB8AC3E}">
        <p14:creationId xmlns:p14="http://schemas.microsoft.com/office/powerpoint/2010/main" val="343514070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・すべての衆生は弥陀の光明に照らされているが、それに気づくか気づかないかは、私の側の問題といえる。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139</a:t>
            </a:fld>
            <a:endParaRPr kumimoji="1" lang="ja-JP" altLang="en-US" dirty="0"/>
          </a:p>
        </p:txBody>
      </p:sp>
    </p:spTree>
    <p:extLst>
      <p:ext uri="{BB962C8B-B14F-4D97-AF65-F5344CB8AC3E}">
        <p14:creationId xmlns:p14="http://schemas.microsoft.com/office/powerpoint/2010/main" val="277269872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游ゴシック" panose="020B0400000000000000" pitchFamily="50" charset="-128"/>
              </a:rPr>
              <a:t>・親鸞聖人は</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高僧和讃（源信讃）</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（註</a:t>
            </a:r>
            <a:r>
              <a:rPr kumimoji="1" lang="en-US" altLang="ja-JP" dirty="0">
                <a:solidFill>
                  <a:schemeClr val="tx1"/>
                </a:solidFill>
                <a:latin typeface="游ゴシック" panose="020B0400000000000000" pitchFamily="50" charset="-128"/>
              </a:rPr>
              <a:t>595</a:t>
            </a:r>
            <a:r>
              <a:rPr kumimoji="1" lang="ja-JP" altLang="en-US" dirty="0">
                <a:solidFill>
                  <a:schemeClr val="tx1"/>
                </a:solidFill>
                <a:latin typeface="游ゴシック" panose="020B0400000000000000" pitchFamily="50" charset="-128"/>
              </a:rPr>
              <a:t>）に、「煩悩に</a:t>
            </a:r>
            <a:r>
              <a:rPr kumimoji="1" lang="ja-JP" altLang="en-US" dirty="0" err="1">
                <a:solidFill>
                  <a:schemeClr val="tx1"/>
                </a:solidFill>
                <a:latin typeface="游ゴシック" panose="020B0400000000000000" pitchFamily="50" charset="-128"/>
              </a:rPr>
              <a:t>まなこさ</a:t>
            </a:r>
            <a:r>
              <a:rPr kumimoji="1" lang="ja-JP" altLang="en-US" dirty="0">
                <a:solidFill>
                  <a:schemeClr val="tx1"/>
                </a:solidFill>
                <a:latin typeface="游ゴシック" panose="020B0400000000000000" pitchFamily="50" charset="-128"/>
              </a:rPr>
              <a:t>へられて～つねにわが身をてらすなり」と詠まれている。</a:t>
            </a:r>
            <a:endParaRPr kumimoji="1" lang="en-US" altLang="ja-JP" dirty="0">
              <a:solidFill>
                <a:schemeClr val="tx1"/>
              </a:solidFill>
              <a:latin typeface="游ゴシック" panose="020B0400000000000000" pitchFamily="50" charset="-128"/>
            </a:endParaRPr>
          </a:p>
          <a:p>
            <a:pPr algn="l"/>
            <a:r>
              <a:rPr kumimoji="1" lang="ja-JP" altLang="en-US" dirty="0">
                <a:solidFill>
                  <a:schemeClr val="tx1"/>
                </a:solidFill>
                <a:latin typeface="游ゴシック" panose="020B0400000000000000" pitchFamily="50" charset="-128"/>
              </a:rPr>
              <a:t>もとは、七高僧の第六、源信和尚が</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往生要集</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で述べられているご文で、親鸞聖人はほぼそのまま和讃にしている。</a:t>
            </a:r>
            <a:endParaRPr kumimoji="1" lang="en-US" altLang="ja-JP" dirty="0">
              <a:solidFill>
                <a:schemeClr val="tx1"/>
              </a:solidFill>
              <a:latin typeface="游ゴシック" panose="020B0400000000000000" pitchFamily="50" charset="-128"/>
            </a:endParaRPr>
          </a:p>
          <a:p>
            <a:pPr algn="l"/>
            <a:r>
              <a:rPr kumimoji="1" lang="ja-JP" altLang="en-US" dirty="0">
                <a:solidFill>
                  <a:schemeClr val="tx1"/>
                </a:solidFill>
                <a:latin typeface="游ゴシック" panose="020B0400000000000000" pitchFamily="50" charset="-128"/>
              </a:rPr>
              <a:t>・摂取の光明に包まれていても、私の煩悩に濁った眼では、その光明を見ることはできない。しかし、阿弥陀様の大いなるお慈悲はあきることなく、昼も夜もつねに私を照らしている。</a:t>
            </a:r>
            <a:endParaRPr kumimoji="1" lang="en-US" altLang="ja-JP" dirty="0">
              <a:solidFill>
                <a:schemeClr val="tx1"/>
              </a:solidFill>
              <a:latin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140</a:t>
            </a:fld>
            <a:endParaRPr kumimoji="1" lang="ja-JP" altLang="en-US" dirty="0"/>
          </a:p>
        </p:txBody>
      </p:sp>
    </p:spTree>
    <p:extLst>
      <p:ext uri="{BB962C8B-B14F-4D97-AF65-F5344CB8AC3E}">
        <p14:creationId xmlns:p14="http://schemas.microsoft.com/office/powerpoint/2010/main" val="198355545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141</a:t>
            </a:fld>
            <a:endParaRPr kumimoji="1" lang="ja-JP" altLang="en-US" dirty="0"/>
          </a:p>
        </p:txBody>
      </p:sp>
    </p:spTree>
    <p:extLst>
      <p:ext uri="{BB962C8B-B14F-4D97-AF65-F5344CB8AC3E}">
        <p14:creationId xmlns:p14="http://schemas.microsoft.com/office/powerpoint/2010/main" val="300702138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142</a:t>
            </a:fld>
            <a:endParaRPr kumimoji="1" lang="ja-JP" altLang="en-US" dirty="0"/>
          </a:p>
        </p:txBody>
      </p:sp>
    </p:spTree>
    <p:extLst>
      <p:ext uri="{BB962C8B-B14F-4D97-AF65-F5344CB8AC3E}">
        <p14:creationId xmlns:p14="http://schemas.microsoft.com/office/powerpoint/2010/main" val="4170398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・「正信偈」を４段落で分ける場合は、最後の４句「</a:t>
            </a:r>
            <a:r>
              <a:rPr lang="zh-TW" altLang="en-US" dirty="0">
                <a:ea typeface="+mn-ea"/>
              </a:rPr>
              <a:t>弘経大士宗師等～ 唯可信斯高僧説</a:t>
            </a:r>
            <a:r>
              <a:rPr lang="ja-JP" altLang="en-US" dirty="0"/>
              <a:t>」を「総結勧信」とする。</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a:t>
            </a:fld>
            <a:endParaRPr kumimoji="1" lang="ja-JP" altLang="en-US" dirty="0"/>
          </a:p>
        </p:txBody>
      </p:sp>
    </p:spTree>
    <p:extLst>
      <p:ext uri="{BB962C8B-B14F-4D97-AF65-F5344CB8AC3E}">
        <p14:creationId xmlns:p14="http://schemas.microsoft.com/office/powerpoint/2010/main" val="124914841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143</a:t>
            </a:fld>
            <a:endParaRPr kumimoji="1" lang="ja-JP" altLang="en-US" dirty="0"/>
          </a:p>
        </p:txBody>
      </p:sp>
    </p:spTree>
    <p:extLst>
      <p:ext uri="{BB962C8B-B14F-4D97-AF65-F5344CB8AC3E}">
        <p14:creationId xmlns:p14="http://schemas.microsoft.com/office/powerpoint/2010/main" val="234474005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・この「本願」とは根本の願という意味で「第十八願」を指す。特に</a:t>
            </a:r>
            <a:r>
              <a:rPr kumimoji="1" lang="en-US" altLang="ja-JP" dirty="0"/>
              <a:t>『</a:t>
            </a:r>
            <a:r>
              <a:rPr kumimoji="1" lang="ja-JP" altLang="en-US" dirty="0"/>
              <a:t>教行信証</a:t>
            </a:r>
            <a:r>
              <a:rPr kumimoji="1" lang="en-US" altLang="ja-JP" dirty="0"/>
              <a:t>』</a:t>
            </a:r>
            <a:r>
              <a:rPr kumimoji="1" lang="ja-JP" altLang="en-US" dirty="0"/>
              <a:t>においては、「本願」とあればすべて「第十八願」を意味し、その他の願は「願」と表記されている。</a:t>
            </a:r>
            <a:endParaRPr kumimoji="1" lang="en-US" altLang="ja-JP" dirty="0"/>
          </a:p>
          <a:p>
            <a:r>
              <a:rPr kumimoji="1" lang="ja-JP" altLang="en-US" dirty="0"/>
              <a:t>・名号にはこの六字名号以外にも、「南無不可思議光仏」（八字）、「南無不可思議光如来」（九字）、「帰命尽十方無碍光如来」（十字）があるが、通常は「南無阿弥陀仏」の六字名号で代表させる。</a:t>
            </a:r>
            <a:endParaRPr kumimoji="1" lang="en-US" altLang="ja-JP" dirty="0"/>
          </a:p>
          <a:p>
            <a:r>
              <a:rPr kumimoji="1" lang="ja-JP" altLang="en-US" dirty="0"/>
              <a:t>・本願が成就して、願いがはたらきとなることを「本願力」という。この本願力が南無阿弥陀仏の名号であり、この名号が私の口から出て称名念仏となる。</a:t>
            </a:r>
            <a:endParaRPr kumimoji="1" lang="en-US" altLang="ja-JP" dirty="0"/>
          </a:p>
          <a:p>
            <a:r>
              <a:rPr kumimoji="1" lang="ja-JP" altLang="en-US" dirty="0"/>
              <a:t>・称名念仏の主体は衆生であるが、親鸞聖人は「本願名号正定業」と言われ、主体を阿弥陀仏の名号に転換された。この場合の「本願名号」とは、第十八願の「乃至十念」の称名念仏である。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144</a:t>
            </a:fld>
            <a:endParaRPr kumimoji="1" lang="ja-JP" altLang="en-US" dirty="0"/>
          </a:p>
        </p:txBody>
      </p:sp>
    </p:spTree>
    <p:extLst>
      <p:ext uri="{BB962C8B-B14F-4D97-AF65-F5344CB8AC3E}">
        <p14:creationId xmlns:p14="http://schemas.microsoft.com/office/powerpoint/2010/main" val="61759689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・称名念仏が正定業であるのは、衆生の称える行為に価値があるからではなく、阿弥陀仏の本願に誓われているからである。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145</a:t>
            </a:fld>
            <a:endParaRPr kumimoji="1" lang="ja-JP" altLang="en-US" dirty="0"/>
          </a:p>
        </p:txBody>
      </p:sp>
    </p:spTree>
    <p:extLst>
      <p:ext uri="{BB962C8B-B14F-4D97-AF65-F5344CB8AC3E}">
        <p14:creationId xmlns:p14="http://schemas.microsoft.com/office/powerpoint/2010/main" val="108488201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游ゴシック" panose="020B0400000000000000" pitchFamily="50" charset="-128"/>
              </a:rPr>
              <a:t>・本願に誓われた「乃至十念」は称名念仏であり、この称名念仏が正定業であるのは、本願力、すなわち名号が私の口を通して活動しているすがたであるので正定業といえる。</a:t>
            </a:r>
            <a:endParaRPr lang="en-US" altLang="ja-JP" dirty="0">
              <a:solidFill>
                <a:schemeClr val="tx1"/>
              </a:solidFill>
              <a:latin typeface="游ゴシック" panose="020B0400000000000000" pitchFamily="50" charset="-128"/>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146</a:t>
            </a:fld>
            <a:endParaRPr kumimoji="1" lang="ja-JP" altLang="en-US" dirty="0"/>
          </a:p>
        </p:txBody>
      </p:sp>
    </p:spTree>
    <p:extLst>
      <p:ext uri="{BB962C8B-B14F-4D97-AF65-F5344CB8AC3E}">
        <p14:creationId xmlns:p14="http://schemas.microsoft.com/office/powerpoint/2010/main" val="188428671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・阿弥陀仏の名号（名前）は「阿弥陀」の三字であるが、親鸞聖人は</a:t>
            </a:r>
            <a:r>
              <a:rPr lang="en-US" altLang="ja-JP" dirty="0"/>
              <a:t>『</a:t>
            </a:r>
            <a:r>
              <a:rPr lang="ja-JP" altLang="en-US" dirty="0"/>
              <a:t>唯信鈔文意</a:t>
            </a:r>
            <a:r>
              <a:rPr lang="en-US" altLang="ja-JP" dirty="0"/>
              <a:t>』</a:t>
            </a:r>
            <a:r>
              <a:rPr lang="ja-JP" altLang="en-US" dirty="0"/>
              <a:t>（註</a:t>
            </a:r>
            <a:r>
              <a:rPr lang="en-US" altLang="ja-JP" dirty="0"/>
              <a:t>699</a:t>
            </a:r>
            <a:r>
              <a:rPr lang="ja-JP" altLang="en-US" dirty="0"/>
              <a:t>）に「尊号と申すは南無阿弥陀仏なり」と示され、六字全体を名号をされる。</a:t>
            </a:r>
          </a:p>
          <a:p>
            <a:r>
              <a:rPr lang="ja-JP" altLang="en-US" dirty="0"/>
              <a:t>・「南無」の二字は「帰命」であり、阿弥陀仏の名前ではなく、衆生の信順を表す心境であるが、これも含めて名号とされる。つまり、私が南無する心も阿弥陀仏からいただいたものといえる。</a:t>
            </a:r>
          </a:p>
          <a:p>
            <a:r>
              <a:rPr lang="ja-JP" altLang="en-US" dirty="0"/>
              <a:t>・何も知らずに生まれてきた子どもが、やがて「パパ」「ママ」、「おとうちゃん」「おかあちゃん」と親を呼ぶのは、親が子どもに向かって、「私がママよ」などと自分の呼び名（名号）で呼びかけているからである。その親の喚び声は、子どもの安心（信心）となり、親のことを「ママ」「おかあちゃん」と呼ぶ（念仏）ようになる。</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147</a:t>
            </a:fld>
            <a:endParaRPr kumimoji="1" lang="ja-JP" altLang="en-US" dirty="0"/>
          </a:p>
        </p:txBody>
      </p:sp>
    </p:spTree>
    <p:extLst>
      <p:ext uri="{BB962C8B-B14F-4D97-AF65-F5344CB8AC3E}">
        <p14:creationId xmlns:p14="http://schemas.microsoft.com/office/powerpoint/2010/main" val="303636371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148</a:t>
            </a:fld>
            <a:endParaRPr kumimoji="1" lang="ja-JP" altLang="en-US" dirty="0"/>
          </a:p>
        </p:txBody>
      </p:sp>
    </p:spTree>
    <p:extLst>
      <p:ext uri="{BB962C8B-B14F-4D97-AF65-F5344CB8AC3E}">
        <p14:creationId xmlns:p14="http://schemas.microsoft.com/office/powerpoint/2010/main" val="159985555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・私は自分で念仏していると感じているが、実は、阿弥陀仏が私に自らの名号を称えさせておられるといただける。</a:t>
            </a:r>
            <a:endParaRPr kumimoji="1" lang="en-US" altLang="ja-JP" dirty="0"/>
          </a:p>
          <a:p>
            <a:r>
              <a:rPr kumimoji="1" lang="ja-JP" altLang="en-US" dirty="0"/>
              <a:t>・名号を称えるということは、私の行為のようであるが実はそうではなく、阿弥陀仏の私の上で活動している相といえる。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149</a:t>
            </a:fld>
            <a:endParaRPr kumimoji="1" lang="ja-JP" altLang="en-US" dirty="0"/>
          </a:p>
        </p:txBody>
      </p:sp>
    </p:spTree>
    <p:extLst>
      <p:ext uri="{BB962C8B-B14F-4D97-AF65-F5344CB8AC3E}">
        <p14:creationId xmlns:p14="http://schemas.microsoft.com/office/powerpoint/2010/main" val="425589954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150</a:t>
            </a:fld>
            <a:endParaRPr kumimoji="1" lang="ja-JP" altLang="en-US" dirty="0"/>
          </a:p>
        </p:txBody>
      </p:sp>
    </p:spTree>
    <p:extLst>
      <p:ext uri="{BB962C8B-B14F-4D97-AF65-F5344CB8AC3E}">
        <p14:creationId xmlns:p14="http://schemas.microsoft.com/office/powerpoint/2010/main" val="342304294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・第十八願は「至心信楽欲生」（欲生は省略）と誓われているから、この願名がある。親鸞聖人が一番好んで用いられた願名。</a:t>
            </a:r>
            <a:endParaRPr kumimoji="1" lang="en-US" altLang="ja-JP" dirty="0"/>
          </a:p>
          <a:p>
            <a:r>
              <a:rPr kumimoji="1" lang="ja-JP" altLang="en-US" dirty="0"/>
              <a:t>・他に「念仏往生の願」「選択本願」「本願三心の願」「往相信心の願」などがある。（信卷冒頭。</a:t>
            </a:r>
            <a:r>
              <a:rPr kumimoji="1" lang="en-US" altLang="ja-JP" dirty="0"/>
              <a:t>211</a:t>
            </a:r>
            <a:r>
              <a:rPr kumimoji="1" lang="ja-JP" altLang="en-US" dirty="0"/>
              <a:t>頁）</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151</a:t>
            </a:fld>
            <a:endParaRPr kumimoji="1" lang="ja-JP" altLang="en-US" dirty="0"/>
          </a:p>
        </p:txBody>
      </p:sp>
    </p:spTree>
    <p:extLst>
      <p:ext uri="{BB962C8B-B14F-4D97-AF65-F5344CB8AC3E}">
        <p14:creationId xmlns:p14="http://schemas.microsoft.com/office/powerpoint/2010/main" val="323921909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en-US" altLang="ja-JP" dirty="0">
              <a:solidFill>
                <a:schemeClr val="tx1"/>
              </a:solidFill>
              <a:latin typeface="游ゴシック" panose="020B0400000000000000" pitchFamily="50" charset="-128"/>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152</a:t>
            </a:fld>
            <a:endParaRPr kumimoji="1" lang="ja-JP" altLang="en-US" dirty="0"/>
          </a:p>
        </p:txBody>
      </p:sp>
    </p:spTree>
    <p:extLst>
      <p:ext uri="{BB962C8B-B14F-4D97-AF65-F5344CB8AC3E}">
        <p14:creationId xmlns:p14="http://schemas.microsoft.com/office/powerpoint/2010/main" val="2084774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15</a:t>
            </a:fld>
            <a:endParaRPr kumimoji="1" lang="ja-JP" altLang="en-US" dirty="0"/>
          </a:p>
        </p:txBody>
      </p:sp>
    </p:spTree>
    <p:extLst>
      <p:ext uri="{BB962C8B-B14F-4D97-AF65-F5344CB8AC3E}">
        <p14:creationId xmlns:p14="http://schemas.microsoft.com/office/powerpoint/2010/main" val="3941061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・この画像は、称名念仏の解説で使用したものと同じ。</a:t>
            </a:r>
            <a:endParaRPr kumimoji="1" lang="en-US" altLang="ja-JP" dirty="0"/>
          </a:p>
          <a:p>
            <a:r>
              <a:rPr kumimoji="1" lang="ja-JP" altLang="en-US" dirty="0"/>
              <a:t>・本願が成就して、願いがはたらきとなることを「本願力」という。この本願力が南無阿弥陀仏の名号である。</a:t>
            </a:r>
            <a:endParaRPr kumimoji="1" lang="en-US" altLang="ja-JP" dirty="0"/>
          </a:p>
          <a:p>
            <a:r>
              <a:rPr kumimoji="1" lang="ja-JP" altLang="en-US" dirty="0"/>
              <a:t>・この名号を聞いて、私の口から出てきたものが名念仏となり、私の心に至り届いたものが信心となる。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153</a:t>
            </a:fld>
            <a:endParaRPr kumimoji="1" lang="ja-JP" altLang="en-US" dirty="0"/>
          </a:p>
        </p:txBody>
      </p:sp>
    </p:spTree>
    <p:extLst>
      <p:ext uri="{BB962C8B-B14F-4D97-AF65-F5344CB8AC3E}">
        <p14:creationId xmlns:p14="http://schemas.microsoft.com/office/powerpoint/2010/main" val="361338167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・親鸞聖人は和語のお聖教において、信心について、このように言われている。</a:t>
            </a:r>
            <a:endParaRPr kumimoji="1" lang="en-US" altLang="ja-JP" dirty="0"/>
          </a:p>
          <a:p>
            <a:r>
              <a:rPr kumimoji="1" lang="ja-JP" altLang="en-US" dirty="0"/>
              <a:t>・浄土真宗の信心は私の心が納得することではなく、阿弥陀仏の本願を疑いなくただ信ずることである。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154</a:t>
            </a:fld>
            <a:endParaRPr kumimoji="1" lang="ja-JP" altLang="en-US" dirty="0"/>
          </a:p>
        </p:txBody>
      </p:sp>
    </p:spTree>
    <p:extLst>
      <p:ext uri="{BB962C8B-B14F-4D97-AF65-F5344CB8AC3E}">
        <p14:creationId xmlns:p14="http://schemas.microsoft.com/office/powerpoint/2010/main" val="173561976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t>・私たちは、自分で理解して判断しようとあれこれ考える。私の煩悩具足の心では、阿弥陀仏の本願を疑いなく、信ずるという不可能である。</a:t>
            </a:r>
            <a:endParaRPr lang="en-US" altLang="ja-JP" dirty="0"/>
          </a:p>
          <a:p>
            <a:pPr algn="l"/>
            <a:r>
              <a:rPr lang="ja-JP" altLang="en-US" dirty="0"/>
              <a:t>・この信心は阿弥陀仏からの賜物であって、私が判断し、納得する心ではない。ただ「はい」とうなずき、おまかせする他は無い。</a:t>
            </a:r>
            <a:endParaRPr lang="en-US" altLang="ja-JP" dirty="0"/>
          </a:p>
          <a:p>
            <a:r>
              <a:rPr lang="ja-JP" altLang="en-US" dirty="0"/>
              <a:t>・信心とは、私が「疑わない心」ではなく、私に「疑う心のない状態」をいう。</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155</a:t>
            </a:fld>
            <a:endParaRPr kumimoji="1" lang="ja-JP" altLang="en-US" dirty="0"/>
          </a:p>
        </p:txBody>
      </p:sp>
    </p:spTree>
    <p:extLst>
      <p:ext uri="{BB962C8B-B14F-4D97-AF65-F5344CB8AC3E}">
        <p14:creationId xmlns:p14="http://schemas.microsoft.com/office/powerpoint/2010/main" val="412966691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156</a:t>
            </a:fld>
            <a:endParaRPr kumimoji="1" lang="ja-JP" altLang="en-US" dirty="0"/>
          </a:p>
        </p:txBody>
      </p:sp>
    </p:spTree>
    <p:extLst>
      <p:ext uri="{BB962C8B-B14F-4D97-AF65-F5344CB8AC3E}">
        <p14:creationId xmlns:p14="http://schemas.microsoft.com/office/powerpoint/2010/main" val="55301524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157</a:t>
            </a:fld>
            <a:endParaRPr kumimoji="1" lang="ja-JP" altLang="en-US" dirty="0"/>
          </a:p>
        </p:txBody>
      </p:sp>
    </p:spTree>
    <p:extLst>
      <p:ext uri="{BB962C8B-B14F-4D97-AF65-F5344CB8AC3E}">
        <p14:creationId xmlns:p14="http://schemas.microsoft.com/office/powerpoint/2010/main" val="146453889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158</a:t>
            </a:fld>
            <a:endParaRPr kumimoji="1" lang="ja-JP" altLang="en-US" dirty="0"/>
          </a:p>
        </p:txBody>
      </p:sp>
    </p:spTree>
    <p:extLst>
      <p:ext uri="{BB962C8B-B14F-4D97-AF65-F5344CB8AC3E}">
        <p14:creationId xmlns:p14="http://schemas.microsoft.com/office/powerpoint/2010/main" val="279174889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・阿弥陀仏の本願他力にすべてをおまかせする心は、本願の救いを疑いなく信ずる心、つまり信心といえる。</a:t>
            </a:r>
            <a:endParaRPr kumimoji="1" lang="en-US" altLang="ja-JP" dirty="0"/>
          </a:p>
          <a:p>
            <a:r>
              <a:rPr kumimoji="1" lang="ja-JP" altLang="en-US" dirty="0"/>
              <a:t>・この信心こそが浄土往生の正しき因となると言われる。</a:t>
            </a:r>
            <a:endParaRPr kumimoji="1" lang="en-US" altLang="ja-JP" dirty="0"/>
          </a:p>
          <a:p>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159</a:t>
            </a:fld>
            <a:endParaRPr kumimoji="1" lang="ja-JP" altLang="en-US" dirty="0"/>
          </a:p>
        </p:txBody>
      </p:sp>
    </p:spTree>
    <p:extLst>
      <p:ext uri="{BB962C8B-B14F-4D97-AF65-F5344CB8AC3E}">
        <p14:creationId xmlns:p14="http://schemas.microsoft.com/office/powerpoint/2010/main" val="421396251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160</a:t>
            </a:fld>
            <a:endParaRPr kumimoji="1" lang="ja-JP" altLang="en-US" dirty="0"/>
          </a:p>
        </p:txBody>
      </p:sp>
    </p:spTree>
    <p:extLst>
      <p:ext uri="{BB962C8B-B14F-4D97-AF65-F5344CB8AC3E}">
        <p14:creationId xmlns:p14="http://schemas.microsoft.com/office/powerpoint/2010/main" val="345857058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游ゴシック" panose="020B0400000000000000" pitchFamily="50" charset="-128"/>
                <a:cs typeface="+mn-cs"/>
              </a:rPr>
              <a:t>・</a:t>
            </a:r>
            <a:r>
              <a:rPr kumimoji="1" lang="en-US" altLang="ja-JP" sz="1200" b="0" i="0" u="none" strike="noStrike" kern="1200" baseline="0" dirty="0">
                <a:solidFill>
                  <a:schemeClr val="tx1"/>
                </a:solidFill>
                <a:latin typeface="+mn-lt"/>
                <a:ea typeface="游ゴシック" panose="020B0400000000000000" pitchFamily="50" charset="-128"/>
                <a:cs typeface="+mn-cs"/>
              </a:rPr>
              <a:t>『</a:t>
            </a:r>
            <a:r>
              <a:rPr kumimoji="1" lang="ja-JP" altLang="en-US" sz="1200" b="0" i="0" u="none" strike="noStrike" kern="1200" baseline="0" dirty="0">
                <a:solidFill>
                  <a:schemeClr val="tx1"/>
                </a:solidFill>
                <a:latin typeface="+mn-lt"/>
                <a:ea typeface="游ゴシック" panose="020B0400000000000000" pitchFamily="50" charset="-128"/>
                <a:cs typeface="+mn-cs"/>
              </a:rPr>
              <a:t>尊号真像銘文</a:t>
            </a:r>
            <a:r>
              <a:rPr kumimoji="1" lang="en-US" altLang="ja-JP" sz="1200" b="0" i="0" u="none" strike="noStrike" kern="1200" baseline="0" dirty="0">
                <a:solidFill>
                  <a:schemeClr val="tx1"/>
                </a:solidFill>
                <a:latin typeface="+mn-lt"/>
                <a:ea typeface="游ゴシック" panose="020B0400000000000000" pitchFamily="50" charset="-128"/>
                <a:cs typeface="+mn-cs"/>
              </a:rPr>
              <a:t>』</a:t>
            </a:r>
            <a:r>
              <a:rPr kumimoji="1" lang="ja-JP" altLang="en-US" sz="1200" b="0" i="0" u="none" strike="noStrike" kern="1200" baseline="0" dirty="0">
                <a:solidFill>
                  <a:schemeClr val="tx1"/>
                </a:solidFill>
                <a:latin typeface="+mn-lt"/>
                <a:ea typeface="游ゴシック" panose="020B0400000000000000" pitchFamily="50" charset="-128"/>
                <a:cs typeface="+mn-cs"/>
              </a:rPr>
              <a:t>には、親鸞聖人が「正信偈」の「本願名号正定業～即横超截五悪趣」までの</a:t>
            </a:r>
            <a:r>
              <a:rPr kumimoji="1" lang="en-US" altLang="ja-JP" sz="1200" b="0" i="0" u="none" strike="noStrike" kern="1200" baseline="0" dirty="0">
                <a:solidFill>
                  <a:schemeClr val="tx1"/>
                </a:solidFill>
                <a:latin typeface="+mn-lt"/>
                <a:ea typeface="游ゴシック" panose="020B0400000000000000" pitchFamily="50" charset="-128"/>
                <a:cs typeface="+mn-cs"/>
              </a:rPr>
              <a:t>20</a:t>
            </a:r>
            <a:r>
              <a:rPr kumimoji="1" lang="ja-JP" altLang="en-US" sz="1200" b="0" i="0" u="none" strike="noStrike" kern="1200" baseline="0" dirty="0">
                <a:solidFill>
                  <a:schemeClr val="tx1"/>
                </a:solidFill>
                <a:latin typeface="+mn-lt"/>
                <a:ea typeface="游ゴシック" panose="020B0400000000000000" pitchFamily="50" charset="-128"/>
                <a:cs typeface="+mn-cs"/>
              </a:rPr>
              <a:t>句を端的に解説されているため参考になる。</a:t>
            </a:r>
          </a:p>
          <a:p>
            <a:r>
              <a:rPr kumimoji="1" lang="ja-JP" altLang="en-US" sz="1200" b="0" i="0" u="none" strike="noStrike" kern="1200" baseline="0" dirty="0">
                <a:solidFill>
                  <a:schemeClr val="tx1"/>
                </a:solidFill>
                <a:latin typeface="+mn-lt"/>
                <a:ea typeface="游ゴシック" panose="020B0400000000000000" pitchFamily="50" charset="-128"/>
                <a:cs typeface="+mn-cs"/>
              </a:rPr>
              <a:t>・龍樹菩薩の「即時入必定」（易行品）のご文は、親鸞聖人の現生正定聚の論拠とされており、「正信偈」依釈段の龍樹章に「憶念弥陀仏本願　自然即時入必定」とある。</a:t>
            </a:r>
          </a:p>
          <a:p>
            <a:r>
              <a:rPr kumimoji="1" lang="ja-JP" altLang="en-US" sz="1200" b="0" i="0" u="none" strike="noStrike" kern="1200" baseline="0" dirty="0">
                <a:solidFill>
                  <a:schemeClr val="tx1"/>
                </a:solidFill>
                <a:latin typeface="+mn-lt"/>
                <a:ea typeface="游ゴシック" panose="020B0400000000000000" pitchFamily="50" charset="-128"/>
                <a:cs typeface="+mn-cs"/>
              </a:rPr>
              <a:t>・ここでは「等覚」や「正定聚」が「弥勒菩薩と等しい位である」と述べられるところに注目したい。</a:t>
            </a:r>
            <a:endParaRPr kumimoji="1" lang="en-US" altLang="ja-JP" sz="1200" b="0" i="0" u="none" strike="noStrike" kern="1200" baseline="0" dirty="0">
              <a:solidFill>
                <a:schemeClr val="tx1"/>
              </a:solidFill>
              <a:latin typeface="+mn-lt"/>
              <a:ea typeface="游ゴシック" panose="020B0400000000000000" pitchFamily="50" charset="-128"/>
              <a:cs typeface="+mn-cs"/>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161</a:t>
            </a:fld>
            <a:endParaRPr kumimoji="1" lang="ja-JP" altLang="en-US" dirty="0"/>
          </a:p>
        </p:txBody>
      </p:sp>
    </p:spTree>
    <p:extLst>
      <p:ext uri="{BB962C8B-B14F-4D97-AF65-F5344CB8AC3E}">
        <p14:creationId xmlns:p14="http://schemas.microsoft.com/office/powerpoint/2010/main" val="81331476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游ゴシック" panose="020B0400000000000000" pitchFamily="50" charset="-128"/>
                <a:cs typeface="+mn-cs"/>
              </a:rPr>
              <a:t>・等覚は「等正覚」のことで二つの意味がある。一つは「仏のさとり」そのもので「平等の正覚」という意味。次に「菩薩として最高の位」と云う意味もある。「等」には正覚（仏）とほとんど等しいという意味があり、この等覚の菩薩で有名なのが弥勒菩薩。</a:t>
            </a:r>
          </a:p>
          <a:p>
            <a:r>
              <a:rPr kumimoji="1" lang="ja-JP" altLang="en-US" sz="1200" b="0" i="0" u="none" strike="noStrike" kern="1200" baseline="0" dirty="0">
                <a:solidFill>
                  <a:schemeClr val="tx1"/>
                </a:solidFill>
                <a:latin typeface="+mn-lt"/>
                <a:ea typeface="游ゴシック" panose="020B0400000000000000" pitchFamily="50" charset="-128"/>
                <a:cs typeface="+mn-cs"/>
              </a:rPr>
              <a:t>・「正信偈」では、「等覚を成る」とは「正定聚」の位につくことをいう。浄土に往生して成仏することが決定した仲間という意味がある。</a:t>
            </a:r>
          </a:p>
          <a:p>
            <a:r>
              <a:rPr kumimoji="1" lang="ja-JP" altLang="en-US" sz="1200" b="0" i="0" u="none" strike="noStrike" kern="1200" baseline="0" dirty="0">
                <a:solidFill>
                  <a:schemeClr val="tx1"/>
                </a:solidFill>
                <a:latin typeface="+mn-lt"/>
                <a:ea typeface="游ゴシック" panose="020B0400000000000000" pitchFamily="50" charset="-128"/>
                <a:cs typeface="+mn-cs"/>
              </a:rPr>
              <a:t>・親鸞聖人は「等覚を成る」と「大涅槃を証する」を分け、「等覚」は一生補処の菩薩の位、そして「大涅槃」は仏の位と言われる。</a:t>
            </a:r>
            <a:endParaRPr kumimoji="1" lang="en-US" altLang="ja-JP" sz="1200" b="0" i="0" u="none" strike="noStrike" kern="1200" baseline="0" dirty="0">
              <a:solidFill>
                <a:schemeClr val="tx1"/>
              </a:solidFill>
              <a:latin typeface="+mn-lt"/>
              <a:ea typeface="游ゴシック" panose="020B0400000000000000" pitchFamily="50" charset="-128"/>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162</a:t>
            </a:fld>
            <a:endParaRPr kumimoji="1" lang="ja-JP" altLang="en-US" dirty="0"/>
          </a:p>
        </p:txBody>
      </p:sp>
    </p:spTree>
    <p:extLst>
      <p:ext uri="{BB962C8B-B14F-4D97-AF65-F5344CB8AC3E}">
        <p14:creationId xmlns:p14="http://schemas.microsoft.com/office/powerpoint/2010/main" val="1404077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16</a:t>
            </a:fld>
            <a:endParaRPr kumimoji="1" lang="ja-JP" altLang="en-US" dirty="0"/>
          </a:p>
        </p:txBody>
      </p:sp>
    </p:spTree>
    <p:extLst>
      <p:ext uri="{BB962C8B-B14F-4D97-AF65-F5344CB8AC3E}">
        <p14:creationId xmlns:p14="http://schemas.microsoft.com/office/powerpoint/2010/main" val="317630356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・大涅槃は「滅度」とも漢訳され、「涅槃」は「ニルバーナー」の音訳語であり、すべての煩悩を滅したさとり（真理に目覚めること）の境地。</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163</a:t>
            </a:fld>
            <a:endParaRPr kumimoji="1" lang="ja-JP" altLang="en-US" dirty="0"/>
          </a:p>
        </p:txBody>
      </p:sp>
    </p:spTree>
    <p:extLst>
      <p:ext uri="{BB962C8B-B14F-4D97-AF65-F5344CB8AC3E}">
        <p14:creationId xmlns:p14="http://schemas.microsoft.com/office/powerpoint/2010/main" val="223578857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游ゴシック" panose="020B0400000000000000" pitchFamily="50" charset="-128"/>
                <a:cs typeface="+mn-cs"/>
              </a:rPr>
              <a:t>・正定聚とは「成仏が決定した仲間」という意味である。</a:t>
            </a:r>
            <a:endParaRPr kumimoji="1" lang="en-US" altLang="ja-JP" sz="1200" b="0" i="0" u="none" strike="noStrike" kern="1200" baseline="0" dirty="0">
              <a:solidFill>
                <a:schemeClr val="tx1"/>
              </a:solidFill>
              <a:latin typeface="+mn-lt"/>
              <a:ea typeface="游ゴシック" panose="020B0400000000000000" pitchFamily="50" charset="-128"/>
              <a:cs typeface="+mn-cs"/>
            </a:endParaRPr>
          </a:p>
          <a:p>
            <a:r>
              <a:rPr kumimoji="1" lang="ja-JP" altLang="en-US" sz="1200" b="0" i="0" u="none" strike="noStrike" kern="1200" baseline="0" dirty="0">
                <a:solidFill>
                  <a:schemeClr val="tx1"/>
                </a:solidFill>
                <a:latin typeface="+mn-lt"/>
                <a:ea typeface="游ゴシック" panose="020B0400000000000000" pitchFamily="50" charset="-128"/>
                <a:cs typeface="+mn-cs"/>
              </a:rPr>
              <a:t>・自力の仏道においては、自らのきびしい修行を完遂することによって高い境地に至り、長い時間をかけて成仏間違いない身（不退転）となる。</a:t>
            </a:r>
            <a:endParaRPr kumimoji="1" lang="en-US" altLang="ja-JP" sz="1200" b="0" i="0" u="none" strike="noStrike" kern="1200" baseline="0" dirty="0">
              <a:solidFill>
                <a:schemeClr val="tx1"/>
              </a:solidFill>
              <a:latin typeface="+mn-lt"/>
              <a:ea typeface="游ゴシック" panose="020B0400000000000000" pitchFamily="50" charset="-128"/>
              <a:cs typeface="+mn-cs"/>
            </a:endParaRPr>
          </a:p>
          <a:p>
            <a:r>
              <a:rPr kumimoji="1" lang="ja-JP" altLang="en-US" sz="1200" b="0" i="0" u="none" strike="noStrike" kern="1200" baseline="0" dirty="0">
                <a:solidFill>
                  <a:schemeClr val="tx1"/>
                </a:solidFill>
                <a:latin typeface="+mn-lt"/>
                <a:ea typeface="游ゴシック" panose="020B0400000000000000" pitchFamily="50" charset="-128"/>
                <a:cs typeface="+mn-cs"/>
              </a:rPr>
              <a:t>・一方他力本願の救いでは、真実の信心を得た者は、自らの力で高い境地に至るのではなく、阿弥陀仏の摂取不捨の光明に摂</a:t>
            </a:r>
            <a:r>
              <a:rPr kumimoji="1" lang="ja-JP" altLang="en-US" sz="1200" b="0" i="0" u="none" strike="noStrike" kern="1200" baseline="0" dirty="0" err="1">
                <a:solidFill>
                  <a:schemeClr val="tx1"/>
                </a:solidFill>
                <a:latin typeface="+mn-lt"/>
                <a:ea typeface="游ゴシック" panose="020B0400000000000000" pitchFamily="50" charset="-128"/>
                <a:cs typeface="+mn-cs"/>
              </a:rPr>
              <a:t>め</a:t>
            </a:r>
            <a:r>
              <a:rPr kumimoji="1" lang="ja-JP" altLang="en-US" sz="1200" b="0" i="0" u="none" strike="noStrike" kern="1200" baseline="0" dirty="0">
                <a:solidFill>
                  <a:schemeClr val="tx1"/>
                </a:solidFill>
                <a:latin typeface="+mn-lt"/>
                <a:ea typeface="游ゴシック" panose="020B0400000000000000" pitchFamily="50" charset="-128"/>
                <a:cs typeface="+mn-cs"/>
              </a:rPr>
              <a:t>取られて、浄土に往生するまで決して捨てられることがない（摂取不捨）ので、「成仏が決定した仲間」（正定聚）といえる。</a:t>
            </a:r>
            <a:endParaRPr kumimoji="1" lang="en-US" altLang="ja-JP" sz="1200" b="0" i="0" u="none" strike="noStrike" kern="1200" baseline="0" dirty="0">
              <a:solidFill>
                <a:schemeClr val="tx1"/>
              </a:solidFill>
              <a:latin typeface="+mn-lt"/>
              <a:ea typeface="游ゴシック" panose="020B0400000000000000" pitchFamily="50" charset="-128"/>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164</a:t>
            </a:fld>
            <a:endParaRPr kumimoji="1" lang="ja-JP" altLang="en-US" dirty="0"/>
          </a:p>
        </p:txBody>
      </p:sp>
    </p:spTree>
    <p:extLst>
      <p:ext uri="{BB962C8B-B14F-4D97-AF65-F5344CB8AC3E}">
        <p14:creationId xmlns:p14="http://schemas.microsoft.com/office/powerpoint/2010/main" val="283834630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165</a:t>
            </a:fld>
            <a:endParaRPr kumimoji="1" lang="ja-JP" altLang="en-US" dirty="0"/>
          </a:p>
        </p:txBody>
      </p:sp>
    </p:spTree>
    <p:extLst>
      <p:ext uri="{BB962C8B-B14F-4D97-AF65-F5344CB8AC3E}">
        <p14:creationId xmlns:p14="http://schemas.microsoft.com/office/powerpoint/2010/main" val="86896152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166</a:t>
            </a:fld>
            <a:endParaRPr kumimoji="1" lang="ja-JP" altLang="en-US" dirty="0"/>
          </a:p>
        </p:txBody>
      </p:sp>
    </p:spTree>
    <p:extLst>
      <p:ext uri="{BB962C8B-B14F-4D97-AF65-F5344CB8AC3E}">
        <p14:creationId xmlns:p14="http://schemas.microsoft.com/office/powerpoint/2010/main" val="314508515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167</a:t>
            </a:fld>
            <a:endParaRPr kumimoji="1" lang="ja-JP" altLang="en-US" dirty="0"/>
          </a:p>
        </p:txBody>
      </p:sp>
    </p:spTree>
    <p:extLst>
      <p:ext uri="{BB962C8B-B14F-4D97-AF65-F5344CB8AC3E}">
        <p14:creationId xmlns:p14="http://schemas.microsoft.com/office/powerpoint/2010/main" val="198003075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168</a:t>
            </a:fld>
            <a:endParaRPr kumimoji="1" lang="ja-JP" altLang="en-US" dirty="0"/>
          </a:p>
        </p:txBody>
      </p:sp>
    </p:spTree>
    <p:extLst>
      <p:ext uri="{BB962C8B-B14F-4D97-AF65-F5344CB8AC3E}">
        <p14:creationId xmlns:p14="http://schemas.microsoft.com/office/powerpoint/2010/main" val="185966438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・第十一願の当面の読み方では、浄土に往生した者が、正定聚に入り、その後、修行して仏のさとりを得ることを誓われている。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169</a:t>
            </a:fld>
            <a:endParaRPr kumimoji="1" lang="ja-JP" altLang="en-US" dirty="0"/>
          </a:p>
        </p:txBody>
      </p:sp>
    </p:spTree>
    <p:extLst>
      <p:ext uri="{BB962C8B-B14F-4D97-AF65-F5344CB8AC3E}">
        <p14:creationId xmlns:p14="http://schemas.microsoft.com/office/powerpoint/2010/main" val="16851781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・第十一願の当面では、正定聚は浄土に往生した後に得る利益（当益）として、説かれているが、親鸞聖人は、正定聚を阿弥陀仏によって信心をいただいたその時に得る利益（現益）とされている。</a:t>
            </a:r>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170</a:t>
            </a:fld>
            <a:endParaRPr kumimoji="1" lang="ja-JP" altLang="en-US" dirty="0"/>
          </a:p>
        </p:txBody>
      </p:sp>
    </p:spTree>
    <p:extLst>
      <p:ext uri="{BB962C8B-B14F-4D97-AF65-F5344CB8AC3E}">
        <p14:creationId xmlns:p14="http://schemas.microsoft.com/office/powerpoint/2010/main" val="332689391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游ゴシック" panose="020B0400000000000000" pitchFamily="50" charset="-128"/>
                <a:cs typeface="+mn-cs"/>
              </a:rPr>
              <a:t>○親鸞聖人は、</a:t>
            </a:r>
            <a:r>
              <a:rPr kumimoji="1" lang="en-US" altLang="ja-JP" sz="1200" b="0" i="0" u="none" strike="noStrike" kern="1200" baseline="0" dirty="0">
                <a:solidFill>
                  <a:schemeClr val="tx1"/>
                </a:solidFill>
                <a:latin typeface="+mn-lt"/>
                <a:ea typeface="游ゴシック" panose="020B0400000000000000" pitchFamily="50" charset="-128"/>
                <a:cs typeface="+mn-cs"/>
              </a:rPr>
              <a:t>『</a:t>
            </a:r>
            <a:r>
              <a:rPr kumimoji="1" lang="ja-JP" altLang="en-US" sz="1200" b="0" i="0" u="none" strike="noStrike" kern="1200" baseline="0" dirty="0">
                <a:solidFill>
                  <a:schemeClr val="tx1"/>
                </a:solidFill>
                <a:latin typeface="+mn-lt"/>
                <a:ea typeface="游ゴシック" panose="020B0400000000000000" pitchFamily="50" charset="-128"/>
                <a:cs typeface="+mn-cs"/>
              </a:rPr>
              <a:t>教行信証</a:t>
            </a:r>
            <a:r>
              <a:rPr kumimoji="1" lang="en-US" altLang="ja-JP" sz="1200" b="0" i="0" u="none" strike="noStrike" kern="1200" baseline="0" dirty="0">
                <a:solidFill>
                  <a:schemeClr val="tx1"/>
                </a:solidFill>
                <a:latin typeface="+mn-lt"/>
                <a:ea typeface="游ゴシック" panose="020B0400000000000000" pitchFamily="50" charset="-128"/>
                <a:cs typeface="+mn-cs"/>
              </a:rPr>
              <a:t>』</a:t>
            </a:r>
            <a:r>
              <a:rPr kumimoji="1" lang="ja-JP" altLang="en-US" sz="1200" b="0" i="0" u="none" strike="noStrike" kern="1200" baseline="0" dirty="0">
                <a:solidFill>
                  <a:schemeClr val="tx1"/>
                </a:solidFill>
                <a:latin typeface="+mn-lt"/>
                <a:ea typeface="游ゴシック" panose="020B0400000000000000" pitchFamily="50" charset="-128"/>
                <a:cs typeface="+mn-cs"/>
              </a:rPr>
              <a:t>「証巻」の冒頭で、「しかるに煩悩成就の凡夫、生死罪濁の群萌、往相回向の心行を獲れば、即のときに大乗正定聚の数に入るなり」（註</a:t>
            </a:r>
            <a:r>
              <a:rPr kumimoji="1" lang="en-US" altLang="ja-JP" sz="1200" b="0" i="0" u="none" strike="noStrike" kern="1200" baseline="0" dirty="0">
                <a:solidFill>
                  <a:schemeClr val="tx1"/>
                </a:solidFill>
                <a:latin typeface="+mn-lt"/>
                <a:ea typeface="游ゴシック" panose="020B0400000000000000" pitchFamily="50" charset="-128"/>
                <a:cs typeface="+mn-cs"/>
              </a:rPr>
              <a:t>308</a:t>
            </a:r>
            <a:r>
              <a:rPr kumimoji="1" lang="ja-JP" altLang="en-US" sz="1200" b="0" i="0" u="none" strike="noStrike" kern="1200" baseline="0" dirty="0">
                <a:solidFill>
                  <a:schemeClr val="tx1"/>
                </a:solidFill>
                <a:latin typeface="+mn-lt"/>
                <a:ea typeface="游ゴシック" panose="020B0400000000000000" pitchFamily="50" charset="-128"/>
                <a:cs typeface="+mn-cs"/>
              </a:rPr>
              <a:t>頁）と述べられ、正定聚を信心を獲得したその時に得る利益とされている。これが親鸞聖人の教義の発揮ともいえる「現生正定聚」である。</a:t>
            </a:r>
            <a:endParaRPr kumimoji="1" lang="en-US" altLang="ja-JP" sz="1200" b="0" i="0" u="none" strike="noStrike" kern="1200" baseline="0" dirty="0">
              <a:solidFill>
                <a:schemeClr val="tx1"/>
              </a:solidFill>
              <a:latin typeface="+mn-lt"/>
              <a:ea typeface="游ゴシック" panose="020B0400000000000000" pitchFamily="50" charset="-128"/>
              <a:cs typeface="+mn-cs"/>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171</a:t>
            </a:fld>
            <a:endParaRPr kumimoji="1" lang="ja-JP" altLang="en-US" dirty="0"/>
          </a:p>
        </p:txBody>
      </p:sp>
    </p:spTree>
    <p:extLst>
      <p:ext uri="{BB962C8B-B14F-4D97-AF65-F5344CB8AC3E}">
        <p14:creationId xmlns:p14="http://schemas.microsoft.com/office/powerpoint/2010/main" val="109893755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172</a:t>
            </a:fld>
            <a:endParaRPr kumimoji="1" lang="ja-JP" altLang="en-US" dirty="0"/>
          </a:p>
        </p:txBody>
      </p:sp>
    </p:spTree>
    <p:extLst>
      <p:ext uri="{BB962C8B-B14F-4D97-AF65-F5344CB8AC3E}">
        <p14:creationId xmlns:p14="http://schemas.microsoft.com/office/powerpoint/2010/main" val="33228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17</a:t>
            </a:fld>
            <a:endParaRPr kumimoji="1" lang="ja-JP" altLang="en-US" dirty="0"/>
          </a:p>
        </p:txBody>
      </p:sp>
    </p:spTree>
    <p:extLst>
      <p:ext uri="{BB962C8B-B14F-4D97-AF65-F5344CB8AC3E}">
        <p14:creationId xmlns:p14="http://schemas.microsoft.com/office/powerpoint/2010/main" val="113092348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・弥勒菩薩は現在の一生を過ぎると、釈迦仏のあとを補って仏と成る補処の菩薩として、現在兜率天の内院に住し、神々のために説法している。</a:t>
            </a:r>
            <a:endParaRPr kumimoji="1" lang="en-US" altLang="ja-JP" dirty="0"/>
          </a:p>
          <a:p>
            <a:r>
              <a:rPr kumimoji="1" lang="ja-JP" altLang="en-US" dirty="0"/>
              <a:t>・釈尊入滅後五十六億七千万年の後にこの世に下生して、竜華樹の下でさとりをひらき、衆生を救済するために三回説法するといわれる（竜華三会の説法）。</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173</a:t>
            </a:fld>
            <a:endParaRPr kumimoji="1" lang="ja-JP" altLang="en-US" dirty="0"/>
          </a:p>
        </p:txBody>
      </p:sp>
    </p:spTree>
    <p:extLst>
      <p:ext uri="{BB962C8B-B14F-4D97-AF65-F5344CB8AC3E}">
        <p14:creationId xmlns:p14="http://schemas.microsoft.com/office/powerpoint/2010/main" val="34750481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174</a:t>
            </a:fld>
            <a:endParaRPr kumimoji="1" lang="ja-JP" altLang="en-US" dirty="0"/>
          </a:p>
        </p:txBody>
      </p:sp>
    </p:spTree>
    <p:extLst>
      <p:ext uri="{BB962C8B-B14F-4D97-AF65-F5344CB8AC3E}">
        <p14:creationId xmlns:p14="http://schemas.microsoft.com/office/powerpoint/2010/main" val="78079001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175</a:t>
            </a:fld>
            <a:endParaRPr kumimoji="1" lang="ja-JP" altLang="en-US" dirty="0"/>
          </a:p>
        </p:txBody>
      </p:sp>
    </p:spTree>
    <p:extLst>
      <p:ext uri="{BB962C8B-B14F-4D97-AF65-F5344CB8AC3E}">
        <p14:creationId xmlns:p14="http://schemas.microsoft.com/office/powerpoint/2010/main" val="152600861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游ゴシック" panose="020B0400000000000000" pitchFamily="50" charset="-128"/>
                <a:cs typeface="+mn-cs"/>
              </a:rPr>
              <a:t>・親鸞聖人は、念仏の行者もこの一生が終われば、直ちに浄土に生まれて仏となるのだから、弥勒菩薩と同じであると言われる。</a:t>
            </a:r>
          </a:p>
          <a:p>
            <a:r>
              <a:rPr kumimoji="1" lang="ja-JP" altLang="en-US" sz="1200" b="0" i="0" u="none" strike="noStrike" kern="1200" baseline="0" dirty="0">
                <a:solidFill>
                  <a:schemeClr val="tx1"/>
                </a:solidFill>
                <a:latin typeface="+mn-lt"/>
                <a:ea typeface="游ゴシック" panose="020B0400000000000000" pitchFamily="50" charset="-128"/>
                <a:cs typeface="+mn-cs"/>
              </a:rPr>
              <a:t>・弥勒菩薩と同じ位だからといって、私が弥勒菩薩のような勝れた菩薩になれるわけはなく、私は臨終に至るまで、外面的にも内面的にも煩悩にまみれた凡夫であることに変わりはない。</a:t>
            </a:r>
          </a:p>
          <a:p>
            <a:r>
              <a:rPr kumimoji="1" lang="ja-JP" altLang="en-US" sz="1200" b="0" i="0" u="none" strike="noStrike" kern="1200" baseline="0" dirty="0">
                <a:solidFill>
                  <a:schemeClr val="tx1"/>
                </a:solidFill>
                <a:latin typeface="+mn-lt"/>
                <a:ea typeface="游ゴシック" panose="020B0400000000000000" pitchFamily="50" charset="-128"/>
                <a:cs typeface="+mn-cs"/>
              </a:rPr>
              <a:t>・凡夫が「弥勒と同じ」という最高の利益を得ることができるのは、阿弥陀仏の本願成就の名号をいただいているからである。</a:t>
            </a:r>
            <a:endParaRPr kumimoji="1" lang="en-US" altLang="ja-JP" sz="1200" b="0" i="0" u="none" strike="noStrike" kern="1200" baseline="0" dirty="0">
              <a:solidFill>
                <a:schemeClr val="tx1"/>
              </a:solidFill>
              <a:latin typeface="+mn-lt"/>
              <a:ea typeface="游ゴシック" panose="020B0400000000000000" pitchFamily="50" charset="-128"/>
              <a:cs typeface="+mn-cs"/>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176</a:t>
            </a:fld>
            <a:endParaRPr kumimoji="1" lang="ja-JP" altLang="en-US" dirty="0"/>
          </a:p>
        </p:txBody>
      </p:sp>
    </p:spTree>
    <p:extLst>
      <p:ext uri="{BB962C8B-B14F-4D97-AF65-F5344CB8AC3E}">
        <p14:creationId xmlns:p14="http://schemas.microsoft.com/office/powerpoint/2010/main" val="360845419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177</a:t>
            </a:fld>
            <a:endParaRPr kumimoji="1" lang="ja-JP" altLang="en-US" dirty="0"/>
          </a:p>
        </p:txBody>
      </p:sp>
    </p:spTree>
    <p:extLst>
      <p:ext uri="{BB962C8B-B14F-4D97-AF65-F5344CB8AC3E}">
        <p14:creationId xmlns:p14="http://schemas.microsoft.com/office/powerpoint/2010/main" val="140836246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游ゴシック" panose="020B0400000000000000" pitchFamily="50" charset="-128"/>
                <a:cs typeface="+mn-cs"/>
              </a:rPr>
              <a:t>・現生において正定聚に</a:t>
            </a:r>
            <a:r>
              <a:rPr kumimoji="1" lang="ja-JP" altLang="en-US" sz="1200" b="0" i="0" u="none" strike="noStrike" kern="1200" baseline="0" dirty="0" err="1">
                <a:solidFill>
                  <a:schemeClr val="tx1"/>
                </a:solidFill>
                <a:latin typeface="+mn-lt"/>
                <a:ea typeface="游ゴシック" panose="020B0400000000000000" pitchFamily="50" charset="-128"/>
                <a:cs typeface="+mn-cs"/>
              </a:rPr>
              <a:t>住すると</a:t>
            </a:r>
            <a:r>
              <a:rPr kumimoji="1" lang="ja-JP" altLang="en-US" sz="1200" b="0" i="0" u="none" strike="noStrike" kern="1200" baseline="0" dirty="0">
                <a:solidFill>
                  <a:schemeClr val="tx1"/>
                </a:solidFill>
                <a:latin typeface="+mn-lt"/>
                <a:ea typeface="游ゴシック" panose="020B0400000000000000" pitchFamily="50" charset="-128"/>
                <a:cs typeface="+mn-cs"/>
              </a:rPr>
              <a:t>いうことは、命終わって浄土に往生した時に、必ず滅度（涅槃）を得るということに他ならない。これを往生即成仏という。</a:t>
            </a:r>
          </a:p>
          <a:p>
            <a:r>
              <a:rPr kumimoji="1" lang="ja-JP" altLang="en-US" sz="1200" b="0" i="0" u="none" strike="noStrike" kern="1200" baseline="0" dirty="0">
                <a:solidFill>
                  <a:schemeClr val="tx1"/>
                </a:solidFill>
                <a:latin typeface="+mn-lt"/>
                <a:ea typeface="游ゴシック" panose="020B0400000000000000" pitchFamily="50" charset="-128"/>
                <a:cs typeface="+mn-cs"/>
              </a:rPr>
              <a:t>・不可思議なる本願成就の名号をいただいているものは、現生においては臨終に至るまで煩悩に縛られたままであるが、彼の浄土に往生すれば、直ちに仏のさとりを得ることができる。</a:t>
            </a:r>
            <a:endParaRPr kumimoji="1" lang="en-US" altLang="ja-JP" sz="1200" b="0" i="0" u="none" strike="noStrike" kern="1200" baseline="0" dirty="0">
              <a:solidFill>
                <a:schemeClr val="tx1"/>
              </a:solidFill>
              <a:latin typeface="+mn-lt"/>
              <a:ea typeface="游ゴシック" panose="020B0400000000000000" pitchFamily="50" charset="-128"/>
              <a:cs typeface="+mn-cs"/>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178</a:t>
            </a:fld>
            <a:endParaRPr kumimoji="1" lang="ja-JP" altLang="en-US" dirty="0"/>
          </a:p>
        </p:txBody>
      </p:sp>
    </p:spTree>
    <p:extLst>
      <p:ext uri="{BB962C8B-B14F-4D97-AF65-F5344CB8AC3E}">
        <p14:creationId xmlns:p14="http://schemas.microsoft.com/office/powerpoint/2010/main" val="294388171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179</a:t>
            </a:fld>
            <a:endParaRPr kumimoji="1" lang="ja-JP" altLang="en-US" dirty="0"/>
          </a:p>
        </p:txBody>
      </p:sp>
    </p:spTree>
    <p:extLst>
      <p:ext uri="{BB962C8B-B14F-4D97-AF65-F5344CB8AC3E}">
        <p14:creationId xmlns:p14="http://schemas.microsoft.com/office/powerpoint/2010/main" val="383200391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180</a:t>
            </a:fld>
            <a:endParaRPr kumimoji="1" lang="ja-JP" altLang="en-US" dirty="0"/>
          </a:p>
        </p:txBody>
      </p:sp>
    </p:spTree>
    <p:extLst>
      <p:ext uri="{BB962C8B-B14F-4D97-AF65-F5344CB8AC3E}">
        <p14:creationId xmlns:p14="http://schemas.microsoft.com/office/powerpoint/2010/main" val="155641870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181</a:t>
            </a:fld>
            <a:endParaRPr kumimoji="1" lang="ja-JP" altLang="en-US" dirty="0"/>
          </a:p>
        </p:txBody>
      </p:sp>
    </p:spTree>
    <p:extLst>
      <p:ext uri="{BB962C8B-B14F-4D97-AF65-F5344CB8AC3E}">
        <p14:creationId xmlns:p14="http://schemas.microsoft.com/office/powerpoint/2010/main" val="135037592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182</a:t>
            </a:fld>
            <a:endParaRPr kumimoji="1" lang="ja-JP" altLang="en-US" dirty="0"/>
          </a:p>
        </p:txBody>
      </p:sp>
    </p:spTree>
    <p:extLst>
      <p:ext uri="{BB962C8B-B14F-4D97-AF65-F5344CB8AC3E}">
        <p14:creationId xmlns:p14="http://schemas.microsoft.com/office/powerpoint/2010/main" val="2180910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18</a:t>
            </a:fld>
            <a:endParaRPr kumimoji="1" lang="ja-JP" altLang="en-US" dirty="0"/>
          </a:p>
        </p:txBody>
      </p:sp>
    </p:spTree>
    <p:extLst>
      <p:ext uri="{BB962C8B-B14F-4D97-AF65-F5344CB8AC3E}">
        <p14:creationId xmlns:p14="http://schemas.microsoft.com/office/powerpoint/2010/main" val="141064348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183</a:t>
            </a:fld>
            <a:endParaRPr kumimoji="1" lang="ja-JP" altLang="en-US" dirty="0"/>
          </a:p>
        </p:txBody>
      </p:sp>
    </p:spTree>
    <p:extLst>
      <p:ext uri="{BB962C8B-B14F-4D97-AF65-F5344CB8AC3E}">
        <p14:creationId xmlns:p14="http://schemas.microsoft.com/office/powerpoint/2010/main" val="50188173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184</a:t>
            </a:fld>
            <a:endParaRPr kumimoji="1" lang="ja-JP" altLang="en-US" dirty="0"/>
          </a:p>
        </p:txBody>
      </p:sp>
    </p:spTree>
    <p:extLst>
      <p:ext uri="{BB962C8B-B14F-4D97-AF65-F5344CB8AC3E}">
        <p14:creationId xmlns:p14="http://schemas.microsoft.com/office/powerpoint/2010/main" val="95123495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185</a:t>
            </a:fld>
            <a:endParaRPr kumimoji="1" lang="ja-JP" altLang="en-US" dirty="0"/>
          </a:p>
        </p:txBody>
      </p:sp>
    </p:spTree>
    <p:extLst>
      <p:ext uri="{BB962C8B-B14F-4D97-AF65-F5344CB8AC3E}">
        <p14:creationId xmlns:p14="http://schemas.microsoft.com/office/powerpoint/2010/main" val="590291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・ピンクが</a:t>
            </a:r>
            <a:r>
              <a:rPr kumimoji="1" lang="en-US" altLang="ja-JP" dirty="0"/>
              <a:t>『</a:t>
            </a:r>
            <a:r>
              <a:rPr kumimoji="1" lang="ja-JP" altLang="en-US" dirty="0"/>
              <a:t>註釈版</a:t>
            </a:r>
            <a:r>
              <a:rPr kumimoji="1" lang="en-US" altLang="ja-JP" dirty="0"/>
              <a:t>』</a:t>
            </a:r>
            <a:r>
              <a:rPr kumimoji="1" lang="ja-JP" altLang="en-US" dirty="0"/>
              <a:t>の書き下し文。</a:t>
            </a:r>
            <a:endParaRPr kumimoji="1" lang="en-US" altLang="ja-JP" dirty="0"/>
          </a:p>
          <a:p>
            <a:r>
              <a:rPr kumimoji="1" lang="ja-JP" altLang="en-US" dirty="0"/>
              <a:t>・青が「現代語版聖典」の訳となります。</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20</a:t>
            </a:fld>
            <a:endParaRPr kumimoji="1" lang="ja-JP" altLang="en-US" dirty="0"/>
          </a:p>
        </p:txBody>
      </p:sp>
    </p:spTree>
    <p:extLst>
      <p:ext uri="{BB962C8B-B14F-4D97-AF65-F5344CB8AC3E}">
        <p14:creationId xmlns:p14="http://schemas.microsoft.com/office/powerpoint/2010/main" val="395100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lang="ja-JP" altLang="en-US" dirty="0"/>
              <a:t>「正信偈」は親鸞聖人の書かれた漢讃（漢詩で仏徳を讃嘆された詩）であり、釈尊の説法を文字にした経典ではないので「経」ではない。</a:t>
            </a:r>
            <a:endParaRPr lang="en-US" altLang="ja-JP" dirty="0"/>
          </a:p>
          <a:p>
            <a:r>
              <a:rPr kumimoji="1" lang="ja-JP" altLang="en-US" dirty="0"/>
              <a:t>・「正信偈」という略称も</a:t>
            </a:r>
            <a:r>
              <a:rPr kumimoji="1" lang="en-US" altLang="ja-JP" dirty="0"/>
              <a:t>『</a:t>
            </a:r>
            <a:r>
              <a:rPr kumimoji="1" lang="ja-JP" altLang="en-US" dirty="0"/>
              <a:t>尊号真像銘文</a:t>
            </a:r>
            <a:r>
              <a:rPr kumimoji="1" lang="en-US" altLang="ja-JP" dirty="0"/>
              <a:t>』</a:t>
            </a:r>
            <a:r>
              <a:rPr kumimoji="1" lang="ja-JP" altLang="en-US" dirty="0"/>
              <a:t>（註・</a:t>
            </a:r>
            <a:r>
              <a:rPr kumimoji="1" lang="en-US" altLang="ja-JP" dirty="0"/>
              <a:t>670</a:t>
            </a:r>
            <a:r>
              <a:rPr kumimoji="1" lang="ja-JP" altLang="en-US" dirty="0"/>
              <a:t>）に「和朝愚禿釈親鸞正信偈の文」とある。「念仏」が省略されているところからも、「信心」に重点をおかれていることがわかる。</a:t>
            </a:r>
            <a:endParaRPr kumimoji="1" lang="en-US" altLang="ja-JP" dirty="0"/>
          </a:p>
          <a:p>
            <a:r>
              <a:rPr kumimoji="1" lang="ja-JP" altLang="en-US" dirty="0"/>
              <a:t>信心が往生の正因であり、称名は信後の報恩行とされる。</a:t>
            </a:r>
            <a:endParaRPr kumimoji="1" lang="en-US" altLang="ja-JP" dirty="0"/>
          </a:p>
          <a:p>
            <a:r>
              <a:rPr kumimoji="1" lang="ja-JP" altLang="en-US" dirty="0"/>
              <a:t>・聖人が御往生は、</a:t>
            </a:r>
            <a:r>
              <a:rPr lang="ja-JP" altLang="en-US" dirty="0"/>
              <a:t>弘長</a:t>
            </a:r>
            <a:r>
              <a:rPr lang="en-US" altLang="ja-JP" dirty="0"/>
              <a:t>2</a:t>
            </a:r>
            <a:r>
              <a:rPr lang="ja-JP" altLang="en-US" dirty="0"/>
              <a:t>年</a:t>
            </a:r>
            <a:r>
              <a:rPr lang="en-US" altLang="ja-JP" dirty="0"/>
              <a:t>11</a:t>
            </a:r>
            <a:r>
              <a:rPr lang="ja-JP" altLang="en-US" dirty="0"/>
              <a:t>月</a:t>
            </a:r>
            <a:r>
              <a:rPr lang="en-US" altLang="ja-JP" dirty="0"/>
              <a:t>28</a:t>
            </a:r>
            <a:r>
              <a:rPr lang="ja-JP" altLang="en-US" dirty="0"/>
              <a:t>日に京都善法院で亡くなったとされている。グレゴリオ暦（西暦含む）の</a:t>
            </a:r>
            <a:r>
              <a:rPr lang="en-US" altLang="ja-JP" dirty="0"/>
              <a:t>1263</a:t>
            </a:r>
            <a:r>
              <a:rPr lang="ja-JP" altLang="en-US" dirty="0"/>
              <a:t>年</a:t>
            </a:r>
            <a:r>
              <a:rPr lang="en-US" altLang="ja-JP" dirty="0"/>
              <a:t>1</a:t>
            </a:r>
            <a:r>
              <a:rPr lang="ja-JP" altLang="en-US" dirty="0"/>
              <a:t>月</a:t>
            </a:r>
            <a:r>
              <a:rPr lang="en-US" altLang="ja-JP" dirty="0"/>
              <a:t>16</a:t>
            </a:r>
            <a:r>
              <a:rPr lang="ja-JP" altLang="en-US" dirty="0"/>
              <a:t>日である。</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a:t>
            </a:fld>
            <a:endParaRPr kumimoji="1" lang="ja-JP" altLang="en-US" dirty="0"/>
          </a:p>
        </p:txBody>
      </p:sp>
    </p:spTree>
    <p:extLst>
      <p:ext uri="{BB962C8B-B14F-4D97-AF65-F5344CB8AC3E}">
        <p14:creationId xmlns:p14="http://schemas.microsoft.com/office/powerpoint/2010/main" val="58473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21</a:t>
            </a:fld>
            <a:endParaRPr kumimoji="1" lang="ja-JP" altLang="en-US" dirty="0"/>
          </a:p>
        </p:txBody>
      </p:sp>
    </p:spTree>
    <p:extLst>
      <p:ext uri="{BB962C8B-B14F-4D97-AF65-F5344CB8AC3E}">
        <p14:creationId xmlns:p14="http://schemas.microsoft.com/office/powerpoint/2010/main" val="3311743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22</a:t>
            </a:fld>
            <a:endParaRPr kumimoji="1" lang="ja-JP" altLang="en-US" dirty="0"/>
          </a:p>
        </p:txBody>
      </p:sp>
    </p:spTree>
    <p:extLst>
      <p:ext uri="{BB962C8B-B14F-4D97-AF65-F5344CB8AC3E}">
        <p14:creationId xmlns:p14="http://schemas.microsoft.com/office/powerpoint/2010/main" val="1736801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23</a:t>
            </a:fld>
            <a:endParaRPr kumimoji="1" lang="ja-JP" altLang="en-US" dirty="0"/>
          </a:p>
        </p:txBody>
      </p:sp>
    </p:spTree>
    <p:extLst>
      <p:ext uri="{BB962C8B-B14F-4D97-AF65-F5344CB8AC3E}">
        <p14:creationId xmlns:p14="http://schemas.microsoft.com/office/powerpoint/2010/main" val="647542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帰命」は「帰順勅命」のことで、「必ず救う、我にまかせよ」という阿弥陀仏の勅命に帰順するという意味である。この勅命とは阿弥陀仏の呼びかけであり、呼びかけ通りにさせる強いはたらきを持つ。</a:t>
            </a:r>
            <a:endParaRPr kumimoji="1" lang="en-US" altLang="ja-JP" dirty="0"/>
          </a:p>
          <a:p>
            <a:r>
              <a:rPr kumimoji="1" lang="ja-JP" altLang="en-US" dirty="0"/>
              <a:t>・「南無」は古代インド語（梵語＝サンスクリット）の「ナマス」の発音を同じ字音の漢字で示したもの。　「南に無い」ではない。</a:t>
            </a:r>
            <a:endParaRPr kumimoji="1" lang="en-US" altLang="ja-JP" dirty="0"/>
          </a:p>
          <a:p>
            <a:r>
              <a:rPr kumimoji="1" lang="ja-JP" altLang="en-US" dirty="0"/>
              <a:t>・本願寺派では、「南無」は「なも」と読む。親鸞聖人は</a:t>
            </a:r>
            <a:r>
              <a:rPr kumimoji="1" lang="en-US" altLang="ja-JP" dirty="0"/>
              <a:t>『</a:t>
            </a:r>
            <a:r>
              <a:rPr kumimoji="1" lang="ja-JP" altLang="en-US" dirty="0"/>
              <a:t>西方指南鈔</a:t>
            </a:r>
            <a:r>
              <a:rPr kumimoji="1" lang="en-US" altLang="ja-JP" dirty="0"/>
              <a:t>』</a:t>
            </a:r>
            <a:r>
              <a:rPr kumimoji="1" lang="ja-JP" altLang="en-US" dirty="0"/>
              <a:t>（巻上末）（</a:t>
            </a:r>
            <a:r>
              <a:rPr kumimoji="1" lang="en-US" altLang="ja-JP" dirty="0"/>
              <a:t>『</a:t>
            </a:r>
            <a:r>
              <a:rPr kumimoji="1" lang="ja-JP" altLang="en-US" dirty="0"/>
              <a:t>聖典全書</a:t>
            </a:r>
            <a:r>
              <a:rPr kumimoji="1" lang="en-US" altLang="ja-JP" dirty="0"/>
              <a:t>』923</a:t>
            </a:r>
            <a:r>
              <a:rPr kumimoji="1" lang="ja-JP" altLang="en-US" dirty="0"/>
              <a:t>頁）を書かれたとき、「南无」に「なも」と振り仮名を付している。</a:t>
            </a:r>
            <a:endParaRPr kumimoji="1" lang="en-US" altLang="ja-JP" dirty="0"/>
          </a:p>
          <a:p>
            <a:r>
              <a:rPr kumimoji="1" lang="ja-JP" altLang="en-US" dirty="0"/>
              <a:t>・称名念仏とは「南無阿弥陀仏」と口に称えることであり、それが元はインドの言葉であり、漢字のそのものには意味はないが、一般大衆が称えることによって、日本語として慣用されている。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24</a:t>
            </a:fld>
            <a:endParaRPr kumimoji="1" lang="ja-JP" altLang="en-US" dirty="0"/>
          </a:p>
        </p:txBody>
      </p:sp>
    </p:spTree>
    <p:extLst>
      <p:ext uri="{BB962C8B-B14F-4D97-AF65-F5344CB8AC3E}">
        <p14:creationId xmlns:p14="http://schemas.microsoft.com/office/powerpoint/2010/main" val="694014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・ここで「釈迦・弥陀の二尊」とあるが、これは、善導大師の</a:t>
            </a:r>
            <a:r>
              <a:rPr kumimoji="1" lang="en-US" altLang="ja-JP" dirty="0"/>
              <a:t>『</a:t>
            </a:r>
            <a:r>
              <a:rPr kumimoji="1" lang="ja-JP" altLang="en-US" dirty="0"/>
              <a:t>観経疏</a:t>
            </a:r>
            <a:r>
              <a:rPr kumimoji="1" lang="en-US" altLang="ja-JP" dirty="0"/>
              <a:t>』</a:t>
            </a:r>
            <a:r>
              <a:rPr kumimoji="1" lang="ja-JP" altLang="en-US" dirty="0"/>
              <a:t>の「散善義」にある二河白道の譬喩（信卷引用）である。</a:t>
            </a:r>
            <a:endParaRPr kumimoji="1" lang="en-US" altLang="ja-JP" dirty="0"/>
          </a:p>
          <a:p>
            <a:r>
              <a:rPr kumimoji="1" lang="ja-JP" altLang="en-US" dirty="0"/>
              <a:t>・この娑婆世界で釈尊は「往け」と勧め、阿弥陀仏は彼の極楽浄土から「来い」と呼びかけられている。言葉は違うが、そのお心は同じである。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25</a:t>
            </a:fld>
            <a:endParaRPr kumimoji="1" lang="ja-JP" altLang="en-US" dirty="0"/>
          </a:p>
        </p:txBody>
      </p:sp>
    </p:spTree>
    <p:extLst>
      <p:ext uri="{BB962C8B-B14F-4D97-AF65-F5344CB8AC3E}">
        <p14:creationId xmlns:p14="http://schemas.microsoft.com/office/powerpoint/2010/main" val="1260688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26</a:t>
            </a:fld>
            <a:endParaRPr kumimoji="1" lang="ja-JP" altLang="en-US" dirty="0"/>
          </a:p>
        </p:txBody>
      </p:sp>
    </p:spTree>
    <p:extLst>
      <p:ext uri="{BB962C8B-B14F-4D97-AF65-F5344CB8AC3E}">
        <p14:creationId xmlns:p14="http://schemas.microsoft.com/office/powerpoint/2010/main" val="3684095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27</a:t>
            </a:fld>
            <a:endParaRPr kumimoji="1" lang="ja-JP" altLang="en-US" dirty="0"/>
          </a:p>
        </p:txBody>
      </p:sp>
    </p:spTree>
    <p:extLst>
      <p:ext uri="{BB962C8B-B14F-4D97-AF65-F5344CB8AC3E}">
        <p14:creationId xmlns:p14="http://schemas.microsoft.com/office/powerpoint/2010/main" val="452744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28</a:t>
            </a:fld>
            <a:endParaRPr kumimoji="1" lang="ja-JP" altLang="en-US" dirty="0"/>
          </a:p>
        </p:txBody>
      </p:sp>
    </p:spTree>
    <p:extLst>
      <p:ext uri="{BB962C8B-B14F-4D97-AF65-F5344CB8AC3E}">
        <p14:creationId xmlns:p14="http://schemas.microsoft.com/office/powerpoint/2010/main" val="2369869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29</a:t>
            </a:fld>
            <a:endParaRPr kumimoji="1" lang="ja-JP" altLang="en-US" dirty="0"/>
          </a:p>
        </p:txBody>
      </p:sp>
    </p:spTree>
    <p:extLst>
      <p:ext uri="{BB962C8B-B14F-4D97-AF65-F5344CB8AC3E}">
        <p14:creationId xmlns:p14="http://schemas.microsoft.com/office/powerpoint/2010/main" val="2958043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rPr>
              <a:t>・「無量寿」とは、阿弥陀仏が時間的に過去・現在・未来いつの時代であっても迷える者を救おうとはたらいていることです。</a:t>
            </a:r>
            <a:endParaRPr kumimoji="1" lang="en-US" altLang="ja-JP" dirty="0">
              <a:solidFill>
                <a:schemeClr val="tx1"/>
              </a:solidFill>
              <a:latin typeface="游ゴシック" panose="020B0400000000000000" pitchFamily="50" charset="-128"/>
            </a:endParaRPr>
          </a:p>
          <a:p>
            <a:pPr algn="l"/>
            <a:r>
              <a:rPr lang="ja-JP" altLang="en-US" dirty="0">
                <a:solidFill>
                  <a:schemeClr val="tx1"/>
                </a:solidFill>
                <a:latin typeface="游ゴシック" panose="020B0400000000000000" pitchFamily="50" charset="-128"/>
              </a:rPr>
              <a:t>・「無量光」とは、阿弥陀仏は空間的にありとあらゆる世界に迷える者を救おうとはたらいていることです。</a:t>
            </a:r>
            <a:endParaRPr kumimoji="1" lang="en-US" altLang="ja-JP" dirty="0">
              <a:solidFill>
                <a:schemeClr val="tx1"/>
              </a:solidFill>
              <a:latin typeface="游ゴシック" panose="020B0400000000000000" pitchFamily="50" charset="-128"/>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30</a:t>
            </a:fld>
            <a:endParaRPr kumimoji="1" lang="ja-JP" altLang="en-US" dirty="0"/>
          </a:p>
        </p:txBody>
      </p:sp>
    </p:spTree>
    <p:extLst>
      <p:ext uri="{BB962C8B-B14F-4D97-AF65-F5344CB8AC3E}">
        <p14:creationId xmlns:p14="http://schemas.microsoft.com/office/powerpoint/2010/main" val="67069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・親鸞聖人の書かれた</a:t>
            </a:r>
            <a:r>
              <a:rPr kumimoji="1" lang="en-US" altLang="ja-JP" dirty="0"/>
              <a:t>『</a:t>
            </a:r>
            <a:r>
              <a:rPr kumimoji="1" lang="ja-JP" altLang="en-US" dirty="0"/>
              <a:t>教行信証</a:t>
            </a:r>
            <a:r>
              <a:rPr kumimoji="1" lang="en-US" altLang="ja-JP" dirty="0"/>
              <a:t>』</a:t>
            </a:r>
            <a:r>
              <a:rPr kumimoji="1" lang="ja-JP" altLang="en-US" dirty="0"/>
              <a:t>での「正信偈」は、一行に二句ずつ記されている。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a:t>
            </a:fld>
            <a:endParaRPr kumimoji="1" lang="ja-JP" altLang="en-US" dirty="0"/>
          </a:p>
        </p:txBody>
      </p:sp>
    </p:spTree>
    <p:extLst>
      <p:ext uri="{BB962C8B-B14F-4D97-AF65-F5344CB8AC3E}">
        <p14:creationId xmlns:p14="http://schemas.microsoft.com/office/powerpoint/2010/main" val="2357603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rPr>
              <a:t>・</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仏」とは、さとれる人、真理に目覚めた人という意味で、仏陀・覚者・知者ともいう。人間の到達するべき理想の境涯に達した人を示したものであり、仏教はこの仏になること（成仏）を根本目標とする。</a:t>
            </a:r>
            <a:endParaRPr kumimoji="1" lang="en-US" altLang="ja-JP" dirty="0">
              <a:solidFill>
                <a:schemeClr val="tx1"/>
              </a:solidFill>
              <a:latin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rPr>
              <a:t>・「仏陀」とは、</a:t>
            </a:r>
            <a:r>
              <a:rPr lang="ja-JP" altLang="en-US" sz="1200" dirty="0"/>
              <a:t>梵語「ブッダ」の音写。覚者と漢訳し、「ほとけ」と和訳する。自ら真理をさとり、他をさとらしめ、さとりのはたらきが完全に窮まり満ちた者のことをいう。</a:t>
            </a:r>
            <a:endParaRPr kumimoji="1" lang="ja-JP" altLang="en-US" sz="1200"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F9342C-EB46-489F-9C36-919AA854EFE0}" type="slidenum">
              <a:rPr kumimoji="1" lang="ja-JP" altLang="en-US" sz="1300" b="0" i="0" u="none" strike="noStrike" kern="1200" cap="none" spc="0" normalizeH="0" baseline="0" noProof="0" smtClean="0">
                <a:ln>
                  <a:noFill/>
                </a:ln>
                <a:solidFill>
                  <a:prstClr val="black"/>
                </a:solidFill>
                <a:effectLst/>
                <a:uLnTx/>
                <a:uFillTx/>
                <a:latin typeface="Calibri"/>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30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671995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游ゴシック" panose="020B0400000000000000" pitchFamily="50" charset="-128"/>
              </a:rPr>
              <a:t>・この阿弥陀仏という仏さまは、釈尊のように、この世界に人間として生まれられ悟りを開かれて仏に成られた方ではない。</a:t>
            </a:r>
            <a:endParaRPr kumimoji="1" lang="en-US" altLang="ja-JP" dirty="0">
              <a:solidFill>
                <a:schemeClr val="tx1"/>
              </a:solidFill>
              <a:latin typeface="游ゴシック" panose="020B0400000000000000" pitchFamily="50" charset="-128"/>
            </a:endParaRPr>
          </a:p>
          <a:p>
            <a:pPr algn="l"/>
            <a:r>
              <a:rPr kumimoji="1" lang="ja-JP" altLang="en-US" dirty="0">
                <a:solidFill>
                  <a:schemeClr val="tx1"/>
                </a:solidFill>
                <a:latin typeface="游ゴシック" panose="020B0400000000000000" pitchFamily="50" charset="-128"/>
              </a:rPr>
              <a:t>・</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大経</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には、阿弥陀仏は西方の極楽浄土にあって、あらゆる生きとし生けるもの苦しみから救いたいと、はたらいておられる仏と説かれている。</a:t>
            </a:r>
            <a:endParaRPr kumimoji="1" lang="en-US" altLang="ja-JP" dirty="0">
              <a:solidFill>
                <a:schemeClr val="tx1"/>
              </a:solidFill>
              <a:latin typeface="游ゴシック" panose="020B0400000000000000" pitchFamily="50" charset="-128"/>
            </a:endParaRPr>
          </a:p>
          <a:p>
            <a:pPr algn="l"/>
            <a:r>
              <a:rPr kumimoji="1" lang="ja-JP" altLang="en-US" dirty="0">
                <a:solidFill>
                  <a:schemeClr val="tx1"/>
                </a:solidFill>
                <a:latin typeface="游ゴシック" panose="020B0400000000000000" pitchFamily="50" charset="-128"/>
              </a:rPr>
              <a:t>・阿弥陀仏とは、限りない命と光の仏である。限りない命と光によって、私たち生きとし生ける者をみな救うとはたらかれている仏である。</a:t>
            </a:r>
            <a:endParaRPr kumimoji="1" lang="en-US" altLang="ja-JP" dirty="0">
              <a:solidFill>
                <a:schemeClr val="tx1"/>
              </a:solidFill>
              <a:latin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32</a:t>
            </a:fld>
            <a:endParaRPr kumimoji="1" lang="ja-JP" altLang="en-US" dirty="0"/>
          </a:p>
        </p:txBody>
      </p:sp>
    </p:spTree>
    <p:extLst>
      <p:ext uri="{BB962C8B-B14F-4D97-AF65-F5344CB8AC3E}">
        <p14:creationId xmlns:p14="http://schemas.microsoft.com/office/powerpoint/2010/main" val="854977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游ゴシック" panose="020B0400000000000000" pitchFamily="50" charset="-128"/>
              </a:rPr>
              <a:t>・「アミターユス」は限りない命を有する者、「アミターバ」は限りない光を有する者という意味で、阿弥陀仏は限りない命と光の仏さまといえる。</a:t>
            </a:r>
            <a:endParaRPr kumimoji="1" lang="en-US" altLang="ja-JP" dirty="0">
              <a:solidFill>
                <a:schemeClr val="tx1"/>
              </a:solidFill>
              <a:latin typeface="游ゴシック" panose="020B0400000000000000" pitchFamily="50" charset="-128"/>
            </a:endParaRPr>
          </a:p>
          <a:p>
            <a:pPr algn="l"/>
            <a:endParaRPr lang="en-US" altLang="ja-JP" dirty="0">
              <a:solidFill>
                <a:schemeClr val="tx1"/>
              </a:solidFill>
              <a:latin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33</a:t>
            </a:fld>
            <a:endParaRPr kumimoji="1" lang="ja-JP" altLang="en-US" dirty="0"/>
          </a:p>
        </p:txBody>
      </p:sp>
    </p:spTree>
    <p:extLst>
      <p:ext uri="{BB962C8B-B14F-4D97-AF65-F5344CB8AC3E}">
        <p14:creationId xmlns:p14="http://schemas.microsoft.com/office/powerpoint/2010/main" val="3970907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rPr>
              <a:t>・阿弥陀仏の命に限りがないということは、いつまでも限りなく続くという時間的な無限をあらわしている。</a:t>
            </a:r>
            <a:endParaRPr kumimoji="1" lang="en-US" altLang="ja-JP" dirty="0">
              <a:solidFill>
                <a:schemeClr val="tx1"/>
              </a:solidFill>
              <a:latin typeface="游ゴシック" panose="020B0400000000000000" pitchFamily="50" charset="-128"/>
            </a:endParaRPr>
          </a:p>
          <a:p>
            <a:pPr algn="l"/>
            <a:r>
              <a:rPr lang="ja-JP" altLang="en-US" dirty="0">
                <a:solidFill>
                  <a:schemeClr val="tx1"/>
                </a:solidFill>
                <a:latin typeface="游ゴシック" panose="020B0400000000000000" pitchFamily="50" charset="-128"/>
              </a:rPr>
              <a:t>・阿弥陀仏の光に限りがないということは、どこまでも限りなく届くという空間的な無限をあらわしている。</a:t>
            </a:r>
            <a:endParaRPr lang="en-US" altLang="ja-JP" dirty="0">
              <a:solidFill>
                <a:schemeClr val="tx1"/>
              </a:solidFill>
              <a:latin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34</a:t>
            </a:fld>
            <a:endParaRPr kumimoji="1" lang="ja-JP" altLang="en-US" dirty="0"/>
          </a:p>
        </p:txBody>
      </p:sp>
    </p:spTree>
    <p:extLst>
      <p:ext uri="{BB962C8B-B14F-4D97-AF65-F5344CB8AC3E}">
        <p14:creationId xmlns:p14="http://schemas.microsoft.com/office/powerpoint/2010/main" val="3475573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游ゴシック" panose="020B0400000000000000" pitchFamily="50" charset="-128"/>
              </a:rPr>
              <a:t>・阿弥陀仏は、「いつでも」（時間的無限）、「どこでも」（空間的無限）迷える者を救おうとはたらいている仏である。</a:t>
            </a:r>
            <a:endParaRPr kumimoji="1" lang="en-US" altLang="ja-JP" dirty="0">
              <a:solidFill>
                <a:schemeClr val="tx1"/>
              </a:solidFill>
              <a:latin typeface="游ゴシック" panose="020B0400000000000000" pitchFamily="50" charset="-128"/>
            </a:endParaRPr>
          </a:p>
          <a:p>
            <a:pPr algn="l"/>
            <a:r>
              <a:rPr lang="ja-JP" altLang="en-US" dirty="0">
                <a:solidFill>
                  <a:schemeClr val="tx1"/>
                </a:solidFill>
                <a:latin typeface="游ゴシック" panose="020B0400000000000000" pitchFamily="50" charset="-128"/>
              </a:rPr>
              <a:t>・ただ「いつでも・どこでも」と言っても、重要なのは、その救いの目当ては他の誰でもなく、この「私」であるということである。</a:t>
            </a:r>
            <a:endParaRPr lang="en-US" altLang="ja-JP" dirty="0">
              <a:solidFill>
                <a:schemeClr val="tx1"/>
              </a:solidFill>
              <a:latin typeface="游ゴシック" panose="020B0400000000000000" pitchFamily="50" charset="-128"/>
            </a:endParaRPr>
          </a:p>
          <a:p>
            <a:pPr algn="l"/>
            <a:r>
              <a:rPr lang="ja-JP" altLang="en-US" dirty="0">
                <a:solidFill>
                  <a:schemeClr val="tx1"/>
                </a:solidFill>
                <a:latin typeface="游ゴシック" panose="020B0400000000000000" pitchFamily="50" charset="-128"/>
              </a:rPr>
              <a:t>・親鸞聖人は「正信偈」のこの冒頭の二句で、「私の命の拠り処は阿弥陀仏である」と宣言され、この二句が「正信偈」全体の序分となっている。</a:t>
            </a:r>
            <a:endParaRPr lang="en-US" altLang="ja-JP" dirty="0">
              <a:solidFill>
                <a:schemeClr val="tx1"/>
              </a:solidFill>
              <a:latin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CF9342C-EB46-489F-9C36-919AA854EFE0}" type="slidenum">
              <a:rPr kumimoji="1" lang="ja-JP" altLang="en-US" smtClean="0"/>
              <a:pPr/>
              <a:t>35</a:t>
            </a:fld>
            <a:endParaRPr kumimoji="1" lang="ja-JP" altLang="en-US" dirty="0"/>
          </a:p>
        </p:txBody>
      </p:sp>
    </p:spTree>
    <p:extLst>
      <p:ext uri="{BB962C8B-B14F-4D97-AF65-F5344CB8AC3E}">
        <p14:creationId xmlns:p14="http://schemas.microsoft.com/office/powerpoint/2010/main" val="842626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36</a:t>
            </a:fld>
            <a:endParaRPr kumimoji="1" lang="ja-JP" altLang="en-US" dirty="0"/>
          </a:p>
        </p:txBody>
      </p:sp>
    </p:spTree>
    <p:extLst>
      <p:ext uri="{BB962C8B-B14F-4D97-AF65-F5344CB8AC3E}">
        <p14:creationId xmlns:p14="http://schemas.microsoft.com/office/powerpoint/2010/main" val="2186990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37</a:t>
            </a:fld>
            <a:endParaRPr kumimoji="1" lang="ja-JP" altLang="en-US" dirty="0"/>
          </a:p>
        </p:txBody>
      </p:sp>
    </p:spTree>
    <p:extLst>
      <p:ext uri="{BB962C8B-B14F-4D97-AF65-F5344CB8AC3E}">
        <p14:creationId xmlns:p14="http://schemas.microsoft.com/office/powerpoint/2010/main" val="2864907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・この箇所は「弥陀章」といい、「正信偈」では先ず阿弥陀仏の因位の法蔵菩薩の誓願建立を讃えられる。</a:t>
            </a:r>
            <a:endParaRPr kumimoji="1" lang="en-US" altLang="ja-JP" dirty="0"/>
          </a:p>
          <a:p>
            <a:r>
              <a:rPr kumimoji="1" lang="ja-JP" altLang="en-US" dirty="0"/>
              <a:t>・ここは帰敬序の二句の「無量寿如来・不可思議光」が主語で、「法蔵菩薩因位時」と、阿弥陀仏が法蔵菩薩であった時と続く。</a:t>
            </a:r>
            <a:endParaRPr kumimoji="1" lang="en-US" altLang="ja-JP" dirty="0"/>
          </a:p>
          <a:p>
            <a:r>
              <a:rPr kumimoji="1" lang="ja-JP" altLang="en-US" dirty="0"/>
              <a:t>・仏教では通常、釈迦・弥陀の順序で説かれることが多いが、親鸞聖人は釈尊の説法である</a:t>
            </a:r>
            <a:r>
              <a:rPr kumimoji="1" lang="en-US" altLang="ja-JP" dirty="0"/>
              <a:t>『</a:t>
            </a:r>
            <a:r>
              <a:rPr kumimoji="1" lang="ja-JP" altLang="en-US" dirty="0"/>
              <a:t>大経</a:t>
            </a:r>
            <a:r>
              <a:rPr kumimoji="1" lang="en-US" altLang="ja-JP" dirty="0"/>
              <a:t>』</a:t>
            </a:r>
            <a:r>
              <a:rPr kumimoji="1" lang="ja-JP" altLang="en-US" dirty="0"/>
              <a:t>は、阿弥陀仏の本願に基づいて説かれているので、弥陀・釈迦の順で讃えられる。</a:t>
            </a:r>
            <a:endParaRPr kumimoji="1" lang="en-US" altLang="ja-JP" dirty="0"/>
          </a:p>
          <a:p>
            <a:r>
              <a:rPr kumimoji="1" lang="ja-JP" altLang="en-US" dirty="0"/>
              <a:t>・</a:t>
            </a:r>
            <a:r>
              <a:rPr kumimoji="1" lang="en-US" altLang="ja-JP" dirty="0"/>
              <a:t>『</a:t>
            </a:r>
            <a:r>
              <a:rPr kumimoji="1" lang="ja-JP" altLang="en-US" dirty="0"/>
              <a:t>歎異抄</a:t>
            </a:r>
            <a:r>
              <a:rPr kumimoji="1" lang="en-US" altLang="ja-JP" dirty="0"/>
              <a:t>』</a:t>
            </a:r>
            <a:r>
              <a:rPr kumimoji="1" lang="ja-JP" altLang="en-US" dirty="0"/>
              <a:t>の第二条には「弥陀の本願まことにおはしまさば、釈尊の説教虚言なる</a:t>
            </a:r>
            <a:r>
              <a:rPr kumimoji="1" lang="ja-JP" altLang="en-US" dirty="0" err="1"/>
              <a:t>べ</a:t>
            </a:r>
            <a:r>
              <a:rPr kumimoji="1" lang="ja-JP" altLang="en-US" dirty="0"/>
              <a:t>からず。」（註</a:t>
            </a:r>
            <a:r>
              <a:rPr kumimoji="1" lang="en-US" altLang="ja-JP" dirty="0"/>
              <a:t>833</a:t>
            </a:r>
            <a:r>
              <a:rPr kumimoji="1" lang="ja-JP" altLang="en-US" dirty="0"/>
              <a:t>）とあり、釈尊の説教の真実性の根拠は、弥陀の本願にある。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39</a:t>
            </a:fld>
            <a:endParaRPr kumimoji="1" lang="ja-JP" altLang="en-US" dirty="0"/>
          </a:p>
        </p:txBody>
      </p:sp>
    </p:spTree>
    <p:extLst>
      <p:ext uri="{BB962C8B-B14F-4D97-AF65-F5344CB8AC3E}">
        <p14:creationId xmlns:p14="http://schemas.microsoft.com/office/powerpoint/2010/main" val="3773917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kumimoji="1" lang="ja-JP" altLang="en-US" dirty="0">
                <a:solidFill>
                  <a:schemeClr val="tx1"/>
                </a:solidFill>
                <a:latin typeface="游ゴシック" panose="020B0400000000000000" pitchFamily="50" charset="-128"/>
              </a:rPr>
              <a:t>・「正信偈」の依経段は、浄土真宗で最も大事にされている経典、</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大経</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）の正宗分（弥陀成仏の因果・衆生往生の因果・釈尊の勧誡）に依ったもの。</a:t>
            </a:r>
            <a:r>
              <a:rPr lang="ja-JP" altLang="en-US" dirty="0">
                <a:solidFill>
                  <a:schemeClr val="tx1"/>
                </a:solidFill>
                <a:latin typeface="游ゴシック" panose="020B0400000000000000" pitchFamily="50" charset="-128"/>
              </a:rPr>
              <a:t>（写真は本願寺御蔵版の折り本「浄土三部経」）</a:t>
            </a:r>
            <a:endParaRPr lang="en-US" altLang="ja-JP" dirty="0">
              <a:solidFill>
                <a:schemeClr val="tx1"/>
              </a:solidFill>
              <a:latin typeface="游ゴシック" panose="020B0400000000000000" pitchFamily="50" charset="-128"/>
            </a:endParaRPr>
          </a:p>
          <a:p>
            <a:pPr defTabSz="922355">
              <a:defRPr/>
            </a:pPr>
            <a:r>
              <a:rPr lang="ja-JP" altLang="en-US" dirty="0">
                <a:solidFill>
                  <a:schemeClr val="tx1"/>
                </a:solidFill>
                <a:latin typeface="游ゴシック" panose="020B0400000000000000" pitchFamily="50" charset="-128"/>
              </a:rPr>
              <a:t>・</a:t>
            </a:r>
            <a:r>
              <a:rPr lang="en-US" altLang="ja-JP" dirty="0">
                <a:solidFill>
                  <a:schemeClr val="tx1"/>
                </a:solidFill>
                <a:latin typeface="游ゴシック" panose="020B0400000000000000" pitchFamily="50" charset="-128"/>
              </a:rPr>
              <a:t>『</a:t>
            </a:r>
            <a:r>
              <a:rPr lang="ja-JP" altLang="en-US" dirty="0">
                <a:solidFill>
                  <a:schemeClr val="tx1"/>
                </a:solidFill>
                <a:latin typeface="游ゴシック" panose="020B0400000000000000" pitchFamily="50" charset="-128"/>
              </a:rPr>
              <a:t>大経</a:t>
            </a:r>
            <a:r>
              <a:rPr lang="en-US" altLang="ja-JP" dirty="0">
                <a:solidFill>
                  <a:schemeClr val="tx1"/>
                </a:solidFill>
                <a:latin typeface="游ゴシック" panose="020B0400000000000000" pitchFamily="50" charset="-128"/>
              </a:rPr>
              <a:t>』</a:t>
            </a:r>
            <a:r>
              <a:rPr lang="ja-JP" altLang="en-US" dirty="0">
                <a:solidFill>
                  <a:schemeClr val="tx1"/>
                </a:solidFill>
                <a:latin typeface="游ゴシック" panose="020B0400000000000000" pitchFamily="50" charset="-128"/>
              </a:rPr>
              <a:t>には、阿弥陀仏の誓願（四十八願）が説かれており、親鸞聖人は</a:t>
            </a:r>
            <a:r>
              <a:rPr lang="en-US" altLang="ja-JP" dirty="0">
                <a:solidFill>
                  <a:schemeClr val="tx1"/>
                </a:solidFill>
                <a:latin typeface="游ゴシック" panose="020B0400000000000000" pitchFamily="50" charset="-128"/>
              </a:rPr>
              <a:t>『</a:t>
            </a:r>
            <a:r>
              <a:rPr lang="ja-JP" altLang="en-US" dirty="0">
                <a:solidFill>
                  <a:schemeClr val="tx1"/>
                </a:solidFill>
                <a:latin typeface="游ゴシック" panose="020B0400000000000000" pitchFamily="50" charset="-128"/>
              </a:rPr>
              <a:t>教行信証</a:t>
            </a:r>
            <a:r>
              <a:rPr lang="en-US" altLang="ja-JP" dirty="0">
                <a:solidFill>
                  <a:schemeClr val="tx1"/>
                </a:solidFill>
                <a:latin typeface="游ゴシック" panose="020B0400000000000000" pitchFamily="50" charset="-128"/>
              </a:rPr>
              <a:t>』</a:t>
            </a:r>
            <a:r>
              <a:rPr lang="ja-JP" altLang="en-US" dirty="0">
                <a:solidFill>
                  <a:schemeClr val="tx1"/>
                </a:solidFill>
                <a:latin typeface="游ゴシック" panose="020B0400000000000000" pitchFamily="50" charset="-128"/>
              </a:rPr>
              <a:t>「教巻」にて、「それ真実の教を顕</a:t>
            </a:r>
            <a:r>
              <a:rPr lang="ja-JP" altLang="en-US" dirty="0" err="1">
                <a:solidFill>
                  <a:schemeClr val="tx1"/>
                </a:solidFill>
                <a:latin typeface="游ゴシック" panose="020B0400000000000000" pitchFamily="50" charset="-128"/>
              </a:rPr>
              <a:t>さば</a:t>
            </a:r>
            <a:r>
              <a:rPr lang="ja-JP" altLang="en-US" dirty="0">
                <a:solidFill>
                  <a:schemeClr val="tx1"/>
                </a:solidFill>
                <a:latin typeface="游ゴシック" panose="020B0400000000000000" pitchFamily="50" charset="-128"/>
              </a:rPr>
              <a:t>、</a:t>
            </a:r>
            <a:r>
              <a:rPr lang="ja-JP" altLang="en-US" dirty="0" err="1">
                <a:solidFill>
                  <a:schemeClr val="tx1"/>
                </a:solidFill>
                <a:latin typeface="游ゴシック" panose="020B0400000000000000" pitchFamily="50" charset="-128"/>
              </a:rPr>
              <a:t>すなはち</a:t>
            </a:r>
            <a:r>
              <a:rPr lang="en-US" altLang="ja-JP" dirty="0">
                <a:solidFill>
                  <a:schemeClr val="tx1"/>
                </a:solidFill>
                <a:latin typeface="游ゴシック" panose="020B0400000000000000" pitchFamily="50" charset="-128"/>
              </a:rPr>
              <a:t>『</a:t>
            </a:r>
            <a:r>
              <a:rPr lang="ja-JP" altLang="en-US" dirty="0">
                <a:solidFill>
                  <a:schemeClr val="tx1"/>
                </a:solidFill>
                <a:latin typeface="游ゴシック" panose="020B0400000000000000" pitchFamily="50" charset="-128"/>
              </a:rPr>
              <a:t>大無量寿経</a:t>
            </a:r>
            <a:r>
              <a:rPr lang="en-US" altLang="ja-JP" dirty="0">
                <a:solidFill>
                  <a:schemeClr val="tx1"/>
                </a:solidFill>
                <a:latin typeface="游ゴシック" panose="020B0400000000000000" pitchFamily="50" charset="-128"/>
              </a:rPr>
              <a:t>』</a:t>
            </a:r>
            <a:r>
              <a:rPr lang="ja-JP" altLang="en-US" dirty="0">
                <a:solidFill>
                  <a:schemeClr val="tx1"/>
                </a:solidFill>
                <a:latin typeface="游ゴシック" panose="020B0400000000000000" pitchFamily="50" charset="-128"/>
              </a:rPr>
              <a:t>これなり」（註</a:t>
            </a:r>
            <a:r>
              <a:rPr lang="en-US" altLang="ja-JP" dirty="0">
                <a:solidFill>
                  <a:schemeClr val="tx1"/>
                </a:solidFill>
                <a:latin typeface="游ゴシック" panose="020B0400000000000000" pitchFamily="50" charset="-128"/>
              </a:rPr>
              <a:t>135</a:t>
            </a:r>
            <a:r>
              <a:rPr lang="ja-JP" altLang="en-US" dirty="0">
                <a:solidFill>
                  <a:schemeClr val="tx1"/>
                </a:solidFill>
                <a:latin typeface="游ゴシック" panose="020B0400000000000000" pitchFamily="50" charset="-128"/>
              </a:rPr>
              <a:t>頁）と述べられている。</a:t>
            </a:r>
            <a:endParaRPr lang="en-US" altLang="ja-JP" dirty="0">
              <a:solidFill>
                <a:schemeClr val="tx1"/>
              </a:solidFill>
              <a:latin typeface="游ゴシック" panose="020B0400000000000000" pitchFamily="50" charset="-128"/>
            </a:endParaRPr>
          </a:p>
          <a:p>
            <a:pPr defTabSz="922355">
              <a:defRPr/>
            </a:pPr>
            <a:r>
              <a:rPr lang="ja-JP" altLang="en-US" dirty="0">
                <a:solidFill>
                  <a:schemeClr val="tx1"/>
                </a:solidFill>
                <a:latin typeface="游ゴシック" panose="020B0400000000000000" pitchFamily="50" charset="-128"/>
              </a:rPr>
              <a:t>・この</a:t>
            </a:r>
            <a:r>
              <a:rPr lang="en-US" altLang="ja-JP" dirty="0">
                <a:solidFill>
                  <a:schemeClr val="tx1"/>
                </a:solidFill>
                <a:latin typeface="游ゴシック" panose="020B0400000000000000" pitchFamily="50" charset="-128"/>
              </a:rPr>
              <a:t>『</a:t>
            </a:r>
            <a:r>
              <a:rPr lang="ja-JP" altLang="en-US" dirty="0">
                <a:solidFill>
                  <a:schemeClr val="tx1"/>
                </a:solidFill>
                <a:latin typeface="游ゴシック" panose="020B0400000000000000" pitchFamily="50" charset="-128"/>
              </a:rPr>
              <a:t>大経</a:t>
            </a:r>
            <a:r>
              <a:rPr lang="en-US" altLang="ja-JP" dirty="0">
                <a:solidFill>
                  <a:schemeClr val="tx1"/>
                </a:solidFill>
                <a:latin typeface="游ゴシック" panose="020B0400000000000000" pitchFamily="50" charset="-128"/>
              </a:rPr>
              <a:t>』</a:t>
            </a:r>
            <a:r>
              <a:rPr lang="ja-JP" altLang="en-US" dirty="0">
                <a:solidFill>
                  <a:schemeClr val="tx1"/>
                </a:solidFill>
                <a:latin typeface="游ゴシック" panose="020B0400000000000000" pitchFamily="50" charset="-128"/>
              </a:rPr>
              <a:t>と</a:t>
            </a:r>
            <a:r>
              <a:rPr lang="en-US" altLang="ja-JP" dirty="0">
                <a:solidFill>
                  <a:schemeClr val="tx1"/>
                </a:solidFill>
                <a:latin typeface="游ゴシック" panose="020B0400000000000000" pitchFamily="50" charset="-128"/>
              </a:rPr>
              <a:t>『</a:t>
            </a:r>
            <a:r>
              <a:rPr lang="ja-JP" altLang="en-US" dirty="0">
                <a:solidFill>
                  <a:schemeClr val="tx1"/>
                </a:solidFill>
                <a:latin typeface="游ゴシック" panose="020B0400000000000000" pitchFamily="50" charset="-128"/>
              </a:rPr>
              <a:t>観無量寿経</a:t>
            </a:r>
            <a:r>
              <a:rPr lang="en-US" altLang="ja-JP" dirty="0">
                <a:solidFill>
                  <a:schemeClr val="tx1"/>
                </a:solidFill>
                <a:latin typeface="游ゴシック" panose="020B0400000000000000" pitchFamily="50" charset="-128"/>
              </a:rPr>
              <a:t>』</a:t>
            </a:r>
            <a:r>
              <a:rPr lang="ja-JP" altLang="en-US" dirty="0">
                <a:solidFill>
                  <a:schemeClr val="tx1"/>
                </a:solidFill>
                <a:latin typeface="游ゴシック" panose="020B0400000000000000" pitchFamily="50" charset="-128"/>
              </a:rPr>
              <a:t>（観経）と</a:t>
            </a:r>
            <a:r>
              <a:rPr lang="en-US" altLang="ja-JP" dirty="0">
                <a:solidFill>
                  <a:schemeClr val="tx1"/>
                </a:solidFill>
                <a:latin typeface="游ゴシック" panose="020B0400000000000000" pitchFamily="50" charset="-128"/>
              </a:rPr>
              <a:t>『</a:t>
            </a:r>
            <a:r>
              <a:rPr lang="ja-JP" altLang="en-US" dirty="0">
                <a:solidFill>
                  <a:schemeClr val="tx1"/>
                </a:solidFill>
                <a:latin typeface="游ゴシック" panose="020B0400000000000000" pitchFamily="50" charset="-128"/>
              </a:rPr>
              <a:t>阿弥陀経</a:t>
            </a:r>
            <a:r>
              <a:rPr lang="en-US" altLang="ja-JP" dirty="0">
                <a:solidFill>
                  <a:schemeClr val="tx1"/>
                </a:solidFill>
                <a:latin typeface="游ゴシック" panose="020B0400000000000000" pitchFamily="50" charset="-128"/>
              </a:rPr>
              <a:t>』</a:t>
            </a:r>
            <a:r>
              <a:rPr lang="ja-JP" altLang="en-US" dirty="0">
                <a:solidFill>
                  <a:schemeClr val="tx1"/>
                </a:solidFill>
                <a:latin typeface="游ゴシック" panose="020B0400000000000000" pitchFamily="50" charset="-128"/>
              </a:rPr>
              <a:t>（小経）を合わせて、「浄土三部経」という。</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40</a:t>
            </a:fld>
            <a:endParaRPr kumimoji="1" lang="ja-JP" altLang="en-US" dirty="0"/>
          </a:p>
        </p:txBody>
      </p:sp>
    </p:spTree>
    <p:extLst>
      <p:ext uri="{BB962C8B-B14F-4D97-AF65-F5344CB8AC3E}">
        <p14:creationId xmlns:p14="http://schemas.microsoft.com/office/powerpoint/2010/main" val="4267168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41</a:t>
            </a:fld>
            <a:endParaRPr kumimoji="1" lang="ja-JP" altLang="en-US" dirty="0"/>
          </a:p>
        </p:txBody>
      </p:sp>
    </p:spTree>
    <p:extLst>
      <p:ext uri="{BB962C8B-B14F-4D97-AF65-F5344CB8AC3E}">
        <p14:creationId xmlns:p14="http://schemas.microsoft.com/office/powerpoint/2010/main" val="382952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a:t>
            </a:fld>
            <a:endParaRPr kumimoji="1" lang="ja-JP" altLang="en-US" dirty="0"/>
          </a:p>
        </p:txBody>
      </p:sp>
    </p:spTree>
    <p:extLst>
      <p:ext uri="{BB962C8B-B14F-4D97-AF65-F5344CB8AC3E}">
        <p14:creationId xmlns:p14="http://schemas.microsoft.com/office/powerpoint/2010/main" val="1034595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42</a:t>
            </a:fld>
            <a:endParaRPr kumimoji="1" lang="ja-JP" altLang="en-US" dirty="0"/>
          </a:p>
        </p:txBody>
      </p:sp>
    </p:spTree>
    <p:extLst>
      <p:ext uri="{BB962C8B-B14F-4D97-AF65-F5344CB8AC3E}">
        <p14:creationId xmlns:p14="http://schemas.microsoft.com/office/powerpoint/2010/main" val="1192927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43</a:t>
            </a:fld>
            <a:endParaRPr kumimoji="1" lang="ja-JP" altLang="en-US" dirty="0"/>
          </a:p>
        </p:txBody>
      </p:sp>
    </p:spTree>
    <p:extLst>
      <p:ext uri="{BB962C8B-B14F-4D97-AF65-F5344CB8AC3E}">
        <p14:creationId xmlns:p14="http://schemas.microsoft.com/office/powerpoint/2010/main" val="4179053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kumimoji="1" lang="ja-JP" altLang="en-US" dirty="0">
                <a:solidFill>
                  <a:schemeClr val="tx1"/>
                </a:solidFill>
                <a:latin typeface="游ゴシック" panose="020B0400000000000000" pitchFamily="50" charset="-128"/>
              </a:rPr>
              <a:t>・「法蔵」とは、梵語「ダルマーカラ」（ダルマ・アーカラの略）の漢訳語。「法」（ダルマ）は真理・教法、「蔵」（アーカラ）は根源・蓄積を意味する。</a:t>
            </a:r>
            <a:endParaRPr kumimoji="1" lang="en-US" altLang="ja-JP" dirty="0">
              <a:solidFill>
                <a:schemeClr val="tx1"/>
              </a:solidFill>
              <a:latin typeface="游ゴシック" panose="020B0400000000000000" pitchFamily="50" charset="-128"/>
            </a:endParaRPr>
          </a:p>
          <a:p>
            <a:pPr defTabSz="922355">
              <a:defRPr/>
            </a:pPr>
            <a:r>
              <a:rPr kumimoji="1" lang="ja-JP" altLang="en-US" dirty="0">
                <a:solidFill>
                  <a:schemeClr val="tx1"/>
                </a:solidFill>
                <a:latin typeface="游ゴシック" panose="020B0400000000000000" pitchFamily="50" charset="-128"/>
              </a:rPr>
              <a:t>・「菩薩」とは、梵語「ボディサットヴァ」の漢訳語。仏道を求め、衆生を教化して共にさとりをめざすものという意味。</a:t>
            </a:r>
            <a:endParaRPr kumimoji="1" lang="en-US" altLang="ja-JP" dirty="0">
              <a:solidFill>
                <a:schemeClr val="tx1"/>
              </a:solidFill>
              <a:latin typeface="游ゴシック" panose="020B0400000000000000" pitchFamily="50" charset="-128"/>
            </a:endParaRPr>
          </a:p>
          <a:p>
            <a:pPr defTabSz="922355">
              <a:defRPr/>
            </a:pPr>
            <a:r>
              <a:rPr kumimoji="1" lang="ja-JP" altLang="en-US" dirty="0">
                <a:solidFill>
                  <a:schemeClr val="tx1"/>
                </a:solidFill>
                <a:latin typeface="游ゴシック" panose="020B0400000000000000" pitchFamily="50" charset="-128"/>
              </a:rPr>
              <a:t>・「法蔵菩薩」とは、真理（法）を蓄積し、出生する根源であるような菩薩。</a:t>
            </a:r>
            <a:endParaRPr kumimoji="1" lang="en-US" altLang="ja-JP" dirty="0">
              <a:solidFill>
                <a:schemeClr val="tx1"/>
              </a:solidFill>
              <a:latin typeface="游ゴシック" panose="020B0400000000000000" pitchFamily="50" charset="-128"/>
            </a:endParaRPr>
          </a:p>
          <a:p>
            <a:r>
              <a:rPr lang="ja-JP" altLang="en-US" dirty="0"/>
              <a:t>・普通の人間の修行者ではなく、世俗を超越した絶対の真理を説いて、一切衆生に知らせんとする存在という意味を表した名前。</a:t>
            </a:r>
            <a:endParaRPr lang="en-US" altLang="ja-JP" dirty="0"/>
          </a:p>
          <a:p>
            <a:r>
              <a:rPr lang="ja-JP" altLang="en-US" dirty="0"/>
              <a:t>・逸話の意味は、最高の富と権力と名誉を持つ国王（世俗の王様）が、世自在王仏に出遇い教えを聞いて、世俗の空しさを知り、仏に帰依して弟子となり、世俗の全てを捨て去るというもの。</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44</a:t>
            </a:fld>
            <a:endParaRPr kumimoji="1" lang="ja-JP" altLang="en-US" dirty="0"/>
          </a:p>
        </p:txBody>
      </p:sp>
    </p:spTree>
    <p:extLst>
      <p:ext uri="{BB962C8B-B14F-4D97-AF65-F5344CB8AC3E}">
        <p14:creationId xmlns:p14="http://schemas.microsoft.com/office/powerpoint/2010/main" val="4831370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kumimoji="1" lang="ja-JP" altLang="en-US" dirty="0">
                <a:solidFill>
                  <a:schemeClr val="tx1"/>
                </a:solidFill>
                <a:latin typeface="游ゴシック" panose="020B0400000000000000" pitchFamily="50" charset="-128"/>
              </a:rPr>
              <a:t>・</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大経</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の「讃仏偈」は法蔵菩薩が世自在王仏を讃えられた偈文。</a:t>
            </a:r>
            <a:endParaRPr kumimoji="1" lang="en-US" altLang="ja-JP" dirty="0">
              <a:solidFill>
                <a:schemeClr val="tx1"/>
              </a:solidFill>
              <a:latin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45</a:t>
            </a:fld>
            <a:endParaRPr kumimoji="1" lang="ja-JP" altLang="en-US" dirty="0"/>
          </a:p>
        </p:txBody>
      </p:sp>
    </p:spTree>
    <p:extLst>
      <p:ext uri="{BB962C8B-B14F-4D97-AF65-F5344CB8AC3E}">
        <p14:creationId xmlns:p14="http://schemas.microsoft.com/office/powerpoint/2010/main" val="317361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游ゴシック" panose="020B0400000000000000" pitchFamily="50" charset="-128"/>
              </a:rPr>
              <a:t>・</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大経</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には、法蔵菩薩が、世の人々の迷いと苦しみのもとを除き、人々を救うにはどうすればよいかというこの上ないさとりを求める心を起こし、師匠の世自在王仏に以下のように質問したと説かれている。</a:t>
            </a:r>
            <a:endParaRPr kumimoji="1" lang="en-US" altLang="ja-JP" dirty="0">
              <a:solidFill>
                <a:schemeClr val="tx1"/>
              </a:solidFill>
              <a:latin typeface="游ゴシック" panose="020B0400000000000000" pitchFamily="50" charset="-128"/>
            </a:endParaRPr>
          </a:p>
          <a:p>
            <a:pPr algn="l"/>
            <a:endParaRPr kumimoji="1" lang="en-US" altLang="ja-JP" dirty="0">
              <a:solidFill>
                <a:schemeClr val="tx1"/>
              </a:solidFill>
              <a:latin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46</a:t>
            </a:fld>
            <a:endParaRPr kumimoji="1" lang="ja-JP" altLang="en-US" dirty="0"/>
          </a:p>
        </p:txBody>
      </p:sp>
    </p:spTree>
    <p:extLst>
      <p:ext uri="{BB962C8B-B14F-4D97-AF65-F5344CB8AC3E}">
        <p14:creationId xmlns:p14="http://schemas.microsoft.com/office/powerpoint/2010/main" val="1616561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solidFill>
                  <a:schemeClr val="tx1"/>
                </a:solidFill>
                <a:latin typeface="游ゴシック" panose="020B0400000000000000" pitchFamily="50" charset="-128"/>
              </a:rPr>
              <a:t>・「それができないので、諸仏方のお浄土のすがたを私にお見せください」。こうお願いした。</a:t>
            </a:r>
            <a:endParaRPr lang="en-US" altLang="ja-JP" dirty="0">
              <a:solidFill>
                <a:schemeClr val="tx1"/>
              </a:solidFill>
              <a:latin typeface="游ゴシック" panose="020B0400000000000000" pitchFamily="50" charset="-128"/>
            </a:endParaRPr>
          </a:p>
          <a:p>
            <a:pPr algn="l"/>
            <a:r>
              <a:rPr lang="ja-JP" altLang="en-US" dirty="0">
                <a:solidFill>
                  <a:schemeClr val="tx1"/>
                </a:solidFill>
                <a:latin typeface="游ゴシック" panose="020B0400000000000000" pitchFamily="50" charset="-128"/>
              </a:rPr>
              <a:t>・それで、世自在王仏が「うむ、よかろう」ということになり・・・</a:t>
            </a:r>
            <a:endParaRPr lang="en-US" altLang="ja-JP" dirty="0">
              <a:solidFill>
                <a:schemeClr val="tx1"/>
              </a:solidFill>
              <a:latin typeface="游ゴシック" panose="020B0400000000000000" pitchFamily="50" charset="-128"/>
            </a:endParaRPr>
          </a:p>
          <a:p>
            <a:pPr algn="l"/>
            <a:endParaRPr kumimoji="1" lang="en-US" altLang="ja-JP" dirty="0">
              <a:solidFill>
                <a:schemeClr val="tx1"/>
              </a:solidFill>
              <a:latin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47</a:t>
            </a:fld>
            <a:endParaRPr kumimoji="1" lang="ja-JP" altLang="en-US" dirty="0"/>
          </a:p>
        </p:txBody>
      </p:sp>
    </p:spTree>
    <p:extLst>
      <p:ext uri="{BB962C8B-B14F-4D97-AF65-F5344CB8AC3E}">
        <p14:creationId xmlns:p14="http://schemas.microsoft.com/office/powerpoint/2010/main" val="29630550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48</a:t>
            </a:fld>
            <a:endParaRPr kumimoji="1" lang="ja-JP" altLang="en-US" dirty="0"/>
          </a:p>
        </p:txBody>
      </p:sp>
    </p:spTree>
    <p:extLst>
      <p:ext uri="{BB962C8B-B14F-4D97-AF65-F5344CB8AC3E}">
        <p14:creationId xmlns:p14="http://schemas.microsoft.com/office/powerpoint/2010/main" val="22137019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49</a:t>
            </a:fld>
            <a:endParaRPr kumimoji="1" lang="ja-JP" altLang="en-US" dirty="0"/>
          </a:p>
        </p:txBody>
      </p:sp>
    </p:spTree>
    <p:extLst>
      <p:ext uri="{BB962C8B-B14F-4D97-AF65-F5344CB8AC3E}">
        <p14:creationId xmlns:p14="http://schemas.microsoft.com/office/powerpoint/2010/main" val="1522939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50</a:t>
            </a:fld>
            <a:endParaRPr kumimoji="1" lang="ja-JP" altLang="en-US" dirty="0"/>
          </a:p>
        </p:txBody>
      </p:sp>
    </p:spTree>
    <p:extLst>
      <p:ext uri="{BB962C8B-B14F-4D97-AF65-F5344CB8AC3E}">
        <p14:creationId xmlns:p14="http://schemas.microsoft.com/office/powerpoint/2010/main" val="651820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51</a:t>
            </a:fld>
            <a:endParaRPr kumimoji="1" lang="ja-JP" altLang="en-US" dirty="0"/>
          </a:p>
        </p:txBody>
      </p:sp>
    </p:spTree>
    <p:extLst>
      <p:ext uri="{BB962C8B-B14F-4D97-AF65-F5344CB8AC3E}">
        <p14:creationId xmlns:p14="http://schemas.microsoft.com/office/powerpoint/2010/main" val="171161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・「正信偈」は一冊の書物ではない。</a:t>
            </a:r>
            <a:endParaRPr kumimoji="1" lang="en-US" altLang="ja-JP" dirty="0"/>
          </a:p>
          <a:p>
            <a:r>
              <a:rPr kumimoji="1" lang="ja-JP" altLang="en-US" dirty="0"/>
              <a:t>・</a:t>
            </a:r>
            <a:r>
              <a:rPr kumimoji="1" lang="en-US" altLang="ja-JP" dirty="0"/>
              <a:t>『</a:t>
            </a:r>
            <a:r>
              <a:rPr kumimoji="1" lang="ja-JP" altLang="en-US" dirty="0"/>
              <a:t>教行信証</a:t>
            </a:r>
            <a:r>
              <a:rPr kumimoji="1" lang="en-US" altLang="ja-JP" dirty="0"/>
              <a:t>』</a:t>
            </a:r>
            <a:r>
              <a:rPr kumimoji="1" lang="ja-JP" altLang="en-US" dirty="0"/>
              <a:t>は、親鸞聖人の教えが組織的・体系的に示された書物。これをさらに凝縮したのが「正信偈」。</a:t>
            </a:r>
            <a:endParaRPr kumimoji="1" lang="en-US" altLang="ja-JP" dirty="0"/>
          </a:p>
          <a:p>
            <a:r>
              <a:rPr kumimoji="1" lang="ja-JP" altLang="en-US" dirty="0"/>
              <a:t>・</a:t>
            </a:r>
            <a:r>
              <a:rPr kumimoji="1" lang="en-US" altLang="ja-JP" dirty="0"/>
              <a:t>『</a:t>
            </a:r>
            <a:r>
              <a:rPr kumimoji="1" lang="ja-JP" altLang="en-US" dirty="0"/>
              <a:t>教行信証</a:t>
            </a:r>
            <a:r>
              <a:rPr kumimoji="1" lang="en-US" altLang="ja-JP" dirty="0"/>
              <a:t>』</a:t>
            </a:r>
            <a:r>
              <a:rPr kumimoji="1" lang="ja-JP" altLang="en-US" dirty="0"/>
              <a:t>は浄土真宗の根本聖典。</a:t>
            </a:r>
            <a:endParaRPr kumimoji="1" lang="en-US" altLang="ja-JP" dirty="0"/>
          </a:p>
          <a:p>
            <a:r>
              <a:rPr kumimoji="1" lang="ja-JP" altLang="en-US" dirty="0"/>
              <a:t>・画像の</a:t>
            </a:r>
            <a:r>
              <a:rPr kumimoji="1" lang="en-US" altLang="ja-JP" dirty="0"/>
              <a:t>『</a:t>
            </a:r>
            <a:r>
              <a:rPr kumimoji="1" lang="ja-JP" altLang="en-US" dirty="0"/>
              <a:t>教行信証</a:t>
            </a:r>
            <a:r>
              <a:rPr kumimoji="1" lang="en-US" altLang="ja-JP" dirty="0"/>
              <a:t>』</a:t>
            </a:r>
            <a:r>
              <a:rPr kumimoji="1" lang="ja-JP" altLang="en-US" dirty="0"/>
              <a:t>は、「本願寺蔵鎌倉時代書写本」（西本願寺本）</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a:t>
            </a:fld>
            <a:endParaRPr kumimoji="1" lang="ja-JP" altLang="en-US" dirty="0"/>
          </a:p>
        </p:txBody>
      </p:sp>
    </p:spTree>
    <p:extLst>
      <p:ext uri="{BB962C8B-B14F-4D97-AF65-F5344CB8AC3E}">
        <p14:creationId xmlns:p14="http://schemas.microsoft.com/office/powerpoint/2010/main" val="3040403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52</a:t>
            </a:fld>
            <a:endParaRPr kumimoji="1" lang="ja-JP" altLang="en-US" dirty="0"/>
          </a:p>
        </p:txBody>
      </p:sp>
    </p:spTree>
    <p:extLst>
      <p:ext uri="{BB962C8B-B14F-4D97-AF65-F5344CB8AC3E}">
        <p14:creationId xmlns:p14="http://schemas.microsoft.com/office/powerpoint/2010/main" val="1623629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53</a:t>
            </a:fld>
            <a:endParaRPr kumimoji="1" lang="ja-JP" altLang="en-US" dirty="0"/>
          </a:p>
        </p:txBody>
      </p:sp>
    </p:spTree>
    <p:extLst>
      <p:ext uri="{BB962C8B-B14F-4D97-AF65-F5344CB8AC3E}">
        <p14:creationId xmlns:p14="http://schemas.microsoft.com/office/powerpoint/2010/main" val="3929425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54</a:t>
            </a:fld>
            <a:endParaRPr kumimoji="1" lang="ja-JP" altLang="en-US" dirty="0"/>
          </a:p>
        </p:txBody>
      </p:sp>
    </p:spTree>
    <p:extLst>
      <p:ext uri="{BB962C8B-B14F-4D97-AF65-F5344CB8AC3E}">
        <p14:creationId xmlns:p14="http://schemas.microsoft.com/office/powerpoint/2010/main" val="345752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55</a:t>
            </a:fld>
            <a:endParaRPr kumimoji="1" lang="ja-JP" altLang="en-US" dirty="0"/>
          </a:p>
        </p:txBody>
      </p:sp>
    </p:spTree>
    <p:extLst>
      <p:ext uri="{BB962C8B-B14F-4D97-AF65-F5344CB8AC3E}">
        <p14:creationId xmlns:p14="http://schemas.microsoft.com/office/powerpoint/2010/main" val="9422619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56</a:t>
            </a:fld>
            <a:endParaRPr kumimoji="1" lang="ja-JP" altLang="en-US" dirty="0"/>
          </a:p>
        </p:txBody>
      </p:sp>
    </p:spTree>
    <p:extLst>
      <p:ext uri="{BB962C8B-B14F-4D97-AF65-F5344CB8AC3E}">
        <p14:creationId xmlns:p14="http://schemas.microsoft.com/office/powerpoint/2010/main" val="32988165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57</a:t>
            </a:fld>
            <a:endParaRPr kumimoji="1" lang="ja-JP" altLang="en-US" dirty="0"/>
          </a:p>
        </p:txBody>
      </p:sp>
    </p:spTree>
    <p:extLst>
      <p:ext uri="{BB962C8B-B14F-4D97-AF65-F5344CB8AC3E}">
        <p14:creationId xmlns:p14="http://schemas.microsoft.com/office/powerpoint/2010/main" val="29244716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の「願い」とは法蔵菩薩が、もしも私が仏と成ったなら、このような仏になり、このような浄土を作り、そして「あらゆる生きとし生けるものを救いたい」という願いであり、「誓い」とは、この願いがすべて成就しなければ、私は仏にならないと誓うことをいう。</a:t>
            </a:r>
          </a:p>
          <a:p>
            <a:r>
              <a:rPr lang="ja-JP" altLang="en-US" dirty="0"/>
              <a:t>・法蔵菩薩の四十八願は四十八誓願ともいう。法蔵菩薩が阿弥陀仏と成られたということは、この四十八誓願はすべて成就されている。</a:t>
            </a:r>
          </a:p>
          <a:p>
            <a:r>
              <a:rPr lang="ja-JP" altLang="en-US" dirty="0"/>
              <a:t>・法蔵菩薩の誓願は四十八であるが、ここでは「無上殊勝の願」「希有の大弘誓」とあるので、これは根本の願（本願）である第十八願を指す。</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58</a:t>
            </a:fld>
            <a:endParaRPr kumimoji="1" lang="ja-JP" altLang="en-US" dirty="0"/>
          </a:p>
        </p:txBody>
      </p:sp>
    </p:spTree>
    <p:extLst>
      <p:ext uri="{BB962C8B-B14F-4D97-AF65-F5344CB8AC3E}">
        <p14:creationId xmlns:p14="http://schemas.microsoft.com/office/powerpoint/2010/main" val="23405292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59</a:t>
            </a:fld>
            <a:endParaRPr kumimoji="1" lang="ja-JP" altLang="en-US" dirty="0"/>
          </a:p>
        </p:txBody>
      </p:sp>
    </p:spTree>
    <p:extLst>
      <p:ext uri="{BB962C8B-B14F-4D97-AF65-F5344CB8AC3E}">
        <p14:creationId xmlns:p14="http://schemas.microsoft.com/office/powerpoint/2010/main" val="18360128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60</a:t>
            </a:fld>
            <a:endParaRPr kumimoji="1" lang="ja-JP" altLang="en-US" dirty="0"/>
          </a:p>
        </p:txBody>
      </p:sp>
    </p:spTree>
    <p:extLst>
      <p:ext uri="{BB962C8B-B14F-4D97-AF65-F5344CB8AC3E}">
        <p14:creationId xmlns:p14="http://schemas.microsoft.com/office/powerpoint/2010/main" val="30325074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61</a:t>
            </a:fld>
            <a:endParaRPr kumimoji="1" lang="ja-JP" altLang="en-US" dirty="0"/>
          </a:p>
        </p:txBody>
      </p:sp>
    </p:spTree>
    <p:extLst>
      <p:ext uri="{BB962C8B-B14F-4D97-AF65-F5344CB8AC3E}">
        <p14:creationId xmlns:p14="http://schemas.microsoft.com/office/powerpoint/2010/main" val="163919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・画像は西本願寺本の「行巻」末尾の「正信偈」</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a:t>
            </a:fld>
            <a:endParaRPr kumimoji="1" lang="ja-JP" altLang="en-US" dirty="0"/>
          </a:p>
        </p:txBody>
      </p:sp>
    </p:spTree>
    <p:extLst>
      <p:ext uri="{BB962C8B-B14F-4D97-AF65-F5344CB8AC3E}">
        <p14:creationId xmlns:p14="http://schemas.microsoft.com/office/powerpoint/2010/main" val="42154801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62</a:t>
            </a:fld>
            <a:endParaRPr kumimoji="1" lang="ja-JP" altLang="en-US" dirty="0"/>
          </a:p>
        </p:txBody>
      </p:sp>
    </p:spTree>
    <p:extLst>
      <p:ext uri="{BB962C8B-B14F-4D97-AF65-F5344CB8AC3E}">
        <p14:creationId xmlns:p14="http://schemas.microsoft.com/office/powerpoint/2010/main" val="1452061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63</a:t>
            </a:fld>
            <a:endParaRPr kumimoji="1" lang="ja-JP" altLang="en-US" dirty="0"/>
          </a:p>
        </p:txBody>
      </p:sp>
    </p:spTree>
    <p:extLst>
      <p:ext uri="{BB962C8B-B14F-4D97-AF65-F5344CB8AC3E}">
        <p14:creationId xmlns:p14="http://schemas.microsoft.com/office/powerpoint/2010/main" val="38317582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64</a:t>
            </a:fld>
            <a:endParaRPr kumimoji="1" lang="ja-JP" altLang="en-US" dirty="0"/>
          </a:p>
        </p:txBody>
      </p:sp>
    </p:spTree>
    <p:extLst>
      <p:ext uri="{BB962C8B-B14F-4D97-AF65-F5344CB8AC3E}">
        <p14:creationId xmlns:p14="http://schemas.microsoft.com/office/powerpoint/2010/main" val="32326497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endParaRPr kumimoji="1" lang="en-US" altLang="ja-JP" dirty="0"/>
          </a:p>
          <a:p>
            <a:endParaRPr kumimoji="1" lang="ja-JP" altLang="en-US" dirty="0"/>
          </a:p>
        </p:txBody>
      </p:sp>
      <p:sp>
        <p:nvSpPr>
          <p:cNvPr id="5" name="スライド番号プレースホルダー 4"/>
          <p:cNvSpPr>
            <a:spLocks noGrp="1"/>
          </p:cNvSpPr>
          <p:nvPr>
            <p:ph type="sldNum" sz="quarter" idx="11"/>
          </p:nvPr>
        </p:nvSpPr>
        <p:spPr>
          <a:xfrm>
            <a:off x="3039742" y="9440646"/>
            <a:ext cx="584707" cy="496967"/>
          </a:xfrm>
          <a:prstGeom prst="rect">
            <a:avLst/>
          </a:prstGeom>
        </p:spPr>
        <p:txBody>
          <a:bodyPr/>
          <a:lstStyle/>
          <a:p>
            <a:fld id="{65FFDD6E-BD08-4936-9BD9-3819A70769CF}" type="slidenum">
              <a:rPr lang="ja-JP" altLang="en-US" smtClean="0"/>
              <a:pPr/>
              <a:t>65</a:t>
            </a:fld>
            <a:endParaRPr lang="ja-JP" altLang="en-US" dirty="0"/>
          </a:p>
        </p:txBody>
      </p:sp>
    </p:spTree>
    <p:extLst>
      <p:ext uri="{BB962C8B-B14F-4D97-AF65-F5344CB8AC3E}">
        <p14:creationId xmlns:p14="http://schemas.microsoft.com/office/powerpoint/2010/main" val="24784394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游ゴシック" panose="020B0400000000000000" pitchFamily="50" charset="-128"/>
              </a:rPr>
              <a:t>・この本願文で大事なのは、「人々が心から信じて」「南無阿弥陀仏と声に出して念仏して」「私の浄土に生まれなかったなら」ということであり、これに三色を付けて示す。</a:t>
            </a:r>
            <a:endParaRPr kumimoji="1" lang="en-US" altLang="ja-JP" dirty="0">
              <a:solidFill>
                <a:schemeClr val="tx1"/>
              </a:solidFill>
              <a:latin typeface="游ゴシック" panose="020B0400000000000000" pitchFamily="50" charset="-128"/>
            </a:endParaRPr>
          </a:p>
          <a:p>
            <a:pPr algn="l"/>
            <a:endParaRPr lang="en-US" altLang="ja-JP" dirty="0">
              <a:solidFill>
                <a:schemeClr val="tx1"/>
              </a:solidFill>
              <a:latin typeface="游ゴシック" panose="020B0400000000000000" pitchFamily="50" charset="-128"/>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66</a:t>
            </a:fld>
            <a:endParaRPr kumimoji="1" lang="ja-JP" altLang="en-US" dirty="0"/>
          </a:p>
        </p:txBody>
      </p:sp>
    </p:spTree>
    <p:extLst>
      <p:ext uri="{BB962C8B-B14F-4D97-AF65-F5344CB8AC3E}">
        <p14:creationId xmlns:p14="http://schemas.microsoft.com/office/powerpoint/2010/main" val="2704702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en-US" altLang="ja-JP" dirty="0">
              <a:solidFill>
                <a:schemeClr val="tx1"/>
              </a:solidFill>
              <a:latin typeface="游ゴシック" panose="020B0400000000000000" pitchFamily="50" charset="-128"/>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67</a:t>
            </a:fld>
            <a:endParaRPr kumimoji="1" lang="ja-JP" altLang="en-US" dirty="0"/>
          </a:p>
        </p:txBody>
      </p:sp>
    </p:spTree>
    <p:extLst>
      <p:ext uri="{BB962C8B-B14F-4D97-AF65-F5344CB8AC3E}">
        <p14:creationId xmlns:p14="http://schemas.microsoft.com/office/powerpoint/2010/main" val="11091419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a:solidFill>
                  <a:schemeClr val="tx1"/>
                </a:solidFill>
                <a:latin typeface="游ゴシック" panose="020B0400000000000000" pitchFamily="50" charset="-128"/>
              </a:rPr>
              <a:t>・阿弥陀さまの本願とは、「生きとし生ける者を、信と念仏によって浄土に往生させたい、生まれさせたい」という願いである。</a:t>
            </a:r>
            <a:endParaRPr kumimoji="1" lang="en-US" altLang="ja-JP" dirty="0">
              <a:solidFill>
                <a:schemeClr val="tx1"/>
              </a:solidFill>
              <a:latin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68</a:t>
            </a:fld>
            <a:endParaRPr kumimoji="1" lang="ja-JP" altLang="en-US" dirty="0"/>
          </a:p>
        </p:txBody>
      </p:sp>
    </p:spTree>
    <p:extLst>
      <p:ext uri="{BB962C8B-B14F-4D97-AF65-F5344CB8AC3E}">
        <p14:creationId xmlns:p14="http://schemas.microsoft.com/office/powerpoint/2010/main" val="40656171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・「信じさせ」とは、信心を得させることであり、「信心獲得」のことである。</a:t>
            </a:r>
            <a:endParaRPr kumimoji="1" lang="en-US" altLang="ja-JP" dirty="0"/>
          </a:p>
          <a:p>
            <a:r>
              <a:rPr kumimoji="1" lang="ja-JP" altLang="en-US" dirty="0"/>
              <a:t>・「念仏させて」とは、口で念仏を称えることであり、「称名念仏」のことである。</a:t>
            </a:r>
            <a:endParaRPr kumimoji="1" lang="en-US" altLang="ja-JP" dirty="0"/>
          </a:p>
          <a:p>
            <a:r>
              <a:rPr kumimoji="1" lang="ja-JP" altLang="en-US" dirty="0"/>
              <a:t>・「必ず浄土に往生させる」とは、「浄土往生」の利益を得させることである。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69</a:t>
            </a:fld>
            <a:endParaRPr kumimoji="1" lang="ja-JP" altLang="en-US" dirty="0"/>
          </a:p>
        </p:txBody>
      </p:sp>
    </p:spTree>
    <p:extLst>
      <p:ext uri="{BB962C8B-B14F-4D97-AF65-F5344CB8AC3E}">
        <p14:creationId xmlns:p14="http://schemas.microsoft.com/office/powerpoint/2010/main" val="13344778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kumimoji="1" lang="ja-JP" altLang="en-US" dirty="0">
                <a:solidFill>
                  <a:schemeClr val="tx1"/>
                </a:solidFill>
                <a:latin typeface="游ゴシック" panose="020B0400000000000000" pitchFamily="50" charset="-128"/>
              </a:rPr>
              <a:t>・阿弥陀仏が法蔵菩薩であった時に、四十八の誓願を起こされたが、その四十八ある願いの中でも、特に中心となるのは第十八番目に願われた願、第十八願である。</a:t>
            </a:r>
            <a:endParaRPr kumimoji="1" lang="en-US" altLang="ja-JP" dirty="0">
              <a:solidFill>
                <a:schemeClr val="tx1"/>
              </a:solidFill>
              <a:latin typeface="游ゴシック" panose="020B0400000000000000" pitchFamily="50" charset="-128"/>
            </a:endParaRPr>
          </a:p>
          <a:p>
            <a:pPr defTabSz="922355">
              <a:defRPr/>
            </a:pPr>
            <a:r>
              <a:rPr kumimoji="1" lang="ja-JP" altLang="en-US" dirty="0"/>
              <a:t>・</a:t>
            </a:r>
            <a:r>
              <a:rPr kumimoji="1" lang="ja-JP" altLang="en-US" dirty="0">
                <a:solidFill>
                  <a:schemeClr val="tx1"/>
                </a:solidFill>
                <a:latin typeface="游ゴシック" panose="020B0400000000000000" pitchFamily="50" charset="-128"/>
              </a:rPr>
              <a:t>この第十八願は、私たちの救いの根本となる願いである。</a:t>
            </a:r>
            <a:endParaRPr kumimoji="1" lang="en-US" altLang="ja-JP" dirty="0">
              <a:solidFill>
                <a:schemeClr val="tx1"/>
              </a:solidFill>
              <a:latin typeface="游ゴシック" panose="020B0400000000000000" pitchFamily="50"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70</a:t>
            </a:fld>
            <a:endParaRPr kumimoji="1" lang="ja-JP" altLang="en-US" dirty="0"/>
          </a:p>
        </p:txBody>
      </p:sp>
    </p:spTree>
    <p:extLst>
      <p:ext uri="{BB962C8B-B14F-4D97-AF65-F5344CB8AC3E}">
        <p14:creationId xmlns:p14="http://schemas.microsoft.com/office/powerpoint/2010/main" val="39409105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・根（本）となる（願）ということで、本願という。</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71</a:t>
            </a:fld>
            <a:endParaRPr kumimoji="1" lang="ja-JP" altLang="en-US" dirty="0"/>
          </a:p>
        </p:txBody>
      </p:sp>
    </p:spTree>
    <p:extLst>
      <p:ext uri="{BB962C8B-B14F-4D97-AF65-F5344CB8AC3E}">
        <p14:creationId xmlns:p14="http://schemas.microsoft.com/office/powerpoint/2010/main" val="38188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・現存する</a:t>
            </a:r>
            <a:r>
              <a:rPr kumimoji="1" lang="en-US" altLang="ja-JP" dirty="0"/>
              <a:t>『</a:t>
            </a:r>
            <a:r>
              <a:rPr kumimoji="1" lang="ja-JP" altLang="en-US" dirty="0"/>
              <a:t>教行信証</a:t>
            </a:r>
            <a:r>
              <a:rPr kumimoji="1" lang="en-US" altLang="ja-JP" dirty="0"/>
              <a:t>』</a:t>
            </a:r>
            <a:r>
              <a:rPr kumimoji="1" lang="ja-JP" altLang="en-US" dirty="0"/>
              <a:t>には、鎌倉三本といわれる、「板東本」（真宗大谷派蔵親鸞聖人真筆本）、「高田本」（高田派専修寺蔵真仏上人書写本）、「西本願寺本」（本派本願寺蔵鎌倉時代書写本）が有名である。</a:t>
            </a:r>
            <a:endParaRPr kumimoji="1" lang="en-US" altLang="ja-JP" dirty="0"/>
          </a:p>
          <a:p>
            <a:r>
              <a:rPr kumimoji="1" lang="ja-JP" altLang="en-US" dirty="0"/>
              <a:t>・親鸞聖人が</a:t>
            </a:r>
            <a:r>
              <a:rPr kumimoji="1" lang="en-US" altLang="ja-JP" dirty="0"/>
              <a:t>52</a:t>
            </a:r>
            <a:r>
              <a:rPr kumimoji="1" lang="ja-JP" altLang="en-US" dirty="0"/>
              <a:t>歳の時、元仁元年（</a:t>
            </a:r>
            <a:r>
              <a:rPr kumimoji="1" lang="en-US" altLang="ja-JP" dirty="0"/>
              <a:t>1224</a:t>
            </a:r>
            <a:r>
              <a:rPr kumimoji="1" lang="ja-JP" altLang="en-US" dirty="0"/>
              <a:t>）、関東の常陸の国（茨城県）の稲田において</a:t>
            </a:r>
            <a:r>
              <a:rPr kumimoji="1" lang="en-US" altLang="ja-JP" dirty="0"/>
              <a:t>『</a:t>
            </a:r>
            <a:r>
              <a:rPr kumimoji="1" lang="ja-JP" altLang="en-US" dirty="0"/>
              <a:t>教行信証</a:t>
            </a:r>
            <a:r>
              <a:rPr kumimoji="1" lang="en-US" altLang="ja-JP" dirty="0"/>
              <a:t>』</a:t>
            </a:r>
            <a:r>
              <a:rPr kumimoji="1" lang="ja-JP" altLang="en-US" dirty="0"/>
              <a:t>の草稿本は</a:t>
            </a:r>
            <a:r>
              <a:rPr kumimoji="1" lang="ja-JP" altLang="en-US" dirty="0" smtClean="0"/>
              <a:t>一応の完成</a:t>
            </a:r>
            <a:r>
              <a:rPr kumimoji="1" lang="ja-JP" altLang="en-US" dirty="0"/>
              <a:t>をみたとされている。この年を浄土真宗の立教開宗と定められている</a:t>
            </a:r>
            <a:r>
              <a:rPr kumimoji="1" lang="ja-JP" altLang="en-US" dirty="0" smtClean="0"/>
              <a:t>。</a:t>
            </a:r>
            <a:endParaRPr kumimoji="1" lang="en-US" altLang="ja-JP" dirty="0" smtClean="0"/>
          </a:p>
          <a:p>
            <a:r>
              <a:rPr kumimoji="1" lang="ja-JP" altLang="en-US" dirty="0" smtClean="0"/>
              <a:t>・親鸞</a:t>
            </a:r>
            <a:r>
              <a:rPr kumimoji="1" lang="ja-JP" altLang="en-US" dirty="0"/>
              <a:t>聖人は晩年まで推敲を重ね、加筆訂正されている。</a:t>
            </a:r>
            <a:endParaRPr kumimoji="1" lang="en-US" altLang="ja-JP" dirty="0"/>
          </a:p>
          <a:p>
            <a:r>
              <a:rPr kumimoji="1" lang="ja-JP" altLang="en-US" dirty="0" smtClean="0"/>
              <a:t>・</a:t>
            </a:r>
            <a:r>
              <a:rPr kumimoji="1" lang="ja-JP" altLang="en-US" dirty="0"/>
              <a:t>「正信偈」には、</a:t>
            </a:r>
            <a:r>
              <a:rPr kumimoji="1" lang="en-US" altLang="ja-JP" dirty="0"/>
              <a:t>『</a:t>
            </a:r>
            <a:r>
              <a:rPr kumimoji="1" lang="ja-JP" altLang="en-US" dirty="0"/>
              <a:t>教行信証</a:t>
            </a:r>
            <a:r>
              <a:rPr kumimoji="1" lang="en-US" altLang="ja-JP" dirty="0"/>
              <a:t>』</a:t>
            </a:r>
            <a:r>
              <a:rPr kumimoji="1" lang="ja-JP" altLang="en-US" dirty="0"/>
              <a:t>一部六巻が凝縮されている。「正信偈」を学ぶとは、真宗教義の全てを学ぶと言っても過言ではない。昔から「正信偈」がわかれば、真宗がわかると言われている。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a:t>
            </a:fld>
            <a:endParaRPr kumimoji="1" lang="ja-JP" altLang="en-US" dirty="0"/>
          </a:p>
        </p:txBody>
      </p:sp>
    </p:spTree>
    <p:extLst>
      <p:ext uri="{BB962C8B-B14F-4D97-AF65-F5344CB8AC3E}">
        <p14:creationId xmlns:p14="http://schemas.microsoft.com/office/powerpoint/2010/main" val="39478854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kumimoji="1" lang="ja-JP" altLang="en-US" dirty="0">
                <a:solidFill>
                  <a:schemeClr val="tx1"/>
                </a:solidFill>
                <a:latin typeface="游ゴシック" panose="020B0400000000000000" pitchFamily="50" charset="-128"/>
              </a:rPr>
              <a:t>・親鸞聖人の主著である</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教行信証</a:t>
            </a:r>
            <a:r>
              <a:rPr kumimoji="1" lang="en-US" altLang="ja-JP" dirty="0">
                <a:solidFill>
                  <a:schemeClr val="tx1"/>
                </a:solidFill>
                <a:latin typeface="游ゴシック" panose="020B0400000000000000" pitchFamily="50" charset="-128"/>
              </a:rPr>
              <a:t>』</a:t>
            </a:r>
            <a:r>
              <a:rPr kumimoji="1" lang="ja-JP" altLang="en-US" dirty="0">
                <a:solidFill>
                  <a:schemeClr val="tx1"/>
                </a:solidFill>
                <a:latin typeface="游ゴシック" panose="020B0400000000000000" pitchFamily="50" charset="-128"/>
              </a:rPr>
              <a:t>において、「本願」とあれば、これは「第十八願」を指していると理解してもよい。</a:t>
            </a:r>
            <a:endParaRPr kumimoji="1" lang="en-US" altLang="ja-JP" dirty="0">
              <a:solidFill>
                <a:schemeClr val="tx1"/>
              </a:solidFill>
              <a:latin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72</a:t>
            </a:fld>
            <a:endParaRPr kumimoji="1" lang="ja-JP" altLang="en-US" dirty="0"/>
          </a:p>
        </p:txBody>
      </p:sp>
    </p:spTree>
    <p:extLst>
      <p:ext uri="{BB962C8B-B14F-4D97-AF65-F5344CB8AC3E}">
        <p14:creationId xmlns:p14="http://schemas.microsoft.com/office/powerpoint/2010/main" val="19778218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73</a:t>
            </a:fld>
            <a:endParaRPr kumimoji="1" lang="ja-JP" altLang="en-US" dirty="0"/>
          </a:p>
        </p:txBody>
      </p:sp>
    </p:spTree>
    <p:extLst>
      <p:ext uri="{BB962C8B-B14F-4D97-AF65-F5344CB8AC3E}">
        <p14:creationId xmlns:p14="http://schemas.microsoft.com/office/powerpoint/2010/main" val="35440527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74</a:t>
            </a:fld>
            <a:endParaRPr kumimoji="1" lang="ja-JP" altLang="en-US" dirty="0"/>
          </a:p>
        </p:txBody>
      </p:sp>
    </p:spTree>
    <p:extLst>
      <p:ext uri="{BB962C8B-B14F-4D97-AF65-F5344CB8AC3E}">
        <p14:creationId xmlns:p14="http://schemas.microsoft.com/office/powerpoint/2010/main" val="40342116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75</a:t>
            </a:fld>
            <a:endParaRPr kumimoji="1" lang="ja-JP" altLang="en-US" dirty="0"/>
          </a:p>
        </p:txBody>
      </p:sp>
    </p:spTree>
    <p:extLst>
      <p:ext uri="{BB962C8B-B14F-4D97-AF65-F5344CB8AC3E}">
        <p14:creationId xmlns:p14="http://schemas.microsoft.com/office/powerpoint/2010/main" val="39426456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・摂取とは選択と同じ意味。</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76</a:t>
            </a:fld>
            <a:endParaRPr kumimoji="1" lang="ja-JP" altLang="en-US" dirty="0"/>
          </a:p>
        </p:txBody>
      </p:sp>
    </p:spTree>
    <p:extLst>
      <p:ext uri="{BB962C8B-B14F-4D97-AF65-F5344CB8AC3E}">
        <p14:creationId xmlns:p14="http://schemas.microsoft.com/office/powerpoint/2010/main" val="446602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・「劫」は古代インド語（梵語）カルパの音写。インドの時間の単位で、極めて長い時間を表す。</a:t>
            </a:r>
            <a:endParaRPr kumimoji="1" lang="en-US" altLang="ja-JP" dirty="0"/>
          </a:p>
          <a:p>
            <a:r>
              <a:rPr kumimoji="1" lang="ja-JP" altLang="en-US" dirty="0"/>
              <a:t>・五劫の長さは様々な譬喩で示される。有名なのが盤石劫だが、日常的な感覚を超えた無限の時間を表す単位である。</a:t>
            </a:r>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77</a:t>
            </a:fld>
            <a:endParaRPr kumimoji="1" lang="ja-JP" altLang="en-US" dirty="0"/>
          </a:p>
        </p:txBody>
      </p:sp>
    </p:spTree>
    <p:extLst>
      <p:ext uri="{BB962C8B-B14F-4D97-AF65-F5344CB8AC3E}">
        <p14:creationId xmlns:p14="http://schemas.microsoft.com/office/powerpoint/2010/main" val="39146774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・日本の里法（尺貫法）では１里は約４㎞であり、岩の一辺は４</a:t>
            </a:r>
            <a:r>
              <a:rPr kumimoji="1" lang="en-US" altLang="ja-JP" dirty="0"/>
              <a:t>×40</a:t>
            </a:r>
            <a:r>
              <a:rPr kumimoji="1" lang="ja-JP" altLang="en-US" dirty="0"/>
              <a:t>＝</a:t>
            </a:r>
            <a:r>
              <a:rPr kumimoji="1" lang="en-US" altLang="ja-JP" dirty="0"/>
              <a:t>160</a:t>
            </a:r>
            <a:r>
              <a:rPr kumimoji="1" lang="ja-JP" altLang="en-US" dirty="0"/>
              <a:t>㎞ほどになる。</a:t>
            </a:r>
            <a:endParaRPr kumimoji="1" lang="en-US" altLang="ja-JP" dirty="0"/>
          </a:p>
          <a:p>
            <a:r>
              <a:rPr kumimoji="1" lang="ja-JP" altLang="en-US" dirty="0"/>
              <a:t>・中国の里法では１里は約</a:t>
            </a:r>
            <a:r>
              <a:rPr kumimoji="1" lang="en-US" altLang="ja-JP" dirty="0"/>
              <a:t>500m</a:t>
            </a:r>
            <a:r>
              <a:rPr kumimoji="1" lang="ja-JP" altLang="en-US" dirty="0"/>
              <a:t>であり、岩の一辺は</a:t>
            </a:r>
            <a:r>
              <a:rPr kumimoji="1" lang="en-US" altLang="ja-JP" dirty="0"/>
              <a:t>500×40</a:t>
            </a:r>
            <a:r>
              <a:rPr kumimoji="1" lang="ja-JP" altLang="en-US" dirty="0"/>
              <a:t>＝</a:t>
            </a:r>
            <a:r>
              <a:rPr kumimoji="1" lang="en-US" altLang="ja-JP" dirty="0"/>
              <a:t>20</a:t>
            </a:r>
            <a:r>
              <a:rPr kumimoji="1" lang="ja-JP" altLang="en-US" dirty="0"/>
              <a:t>㎞ほどにある。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78</a:t>
            </a:fld>
            <a:endParaRPr kumimoji="1" lang="ja-JP" altLang="en-US" dirty="0"/>
          </a:p>
        </p:txBody>
      </p:sp>
    </p:spTree>
    <p:extLst>
      <p:ext uri="{BB962C8B-B14F-4D97-AF65-F5344CB8AC3E}">
        <p14:creationId xmlns:p14="http://schemas.microsoft.com/office/powerpoint/2010/main" val="19751190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・ここでは</a:t>
            </a:r>
            <a:r>
              <a:rPr kumimoji="1" lang="en-US" altLang="ja-JP" dirty="0"/>
              <a:t>100</a:t>
            </a:r>
            <a:r>
              <a:rPr kumimoji="1" lang="ja-JP" altLang="en-US" dirty="0"/>
              <a:t>年に一度としたが、３年に一度天女が降りてくるという説もある。</a:t>
            </a:r>
            <a:endParaRPr kumimoji="1" lang="en-US" altLang="ja-JP" dirty="0"/>
          </a:p>
          <a:p>
            <a:r>
              <a:rPr kumimoji="1" lang="ja-JP" altLang="en-US" dirty="0"/>
              <a:t>・四十里四方の城内に満たした芥子粒を三年に一粒ずつとり出してなくなるまでという説（芥子劫）もある。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・この譬喩の石・城の大きさや年数の示し方には諸説がある。</a:t>
            </a:r>
          </a:p>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79</a:t>
            </a:fld>
            <a:endParaRPr kumimoji="1" lang="ja-JP" altLang="en-US" dirty="0"/>
          </a:p>
        </p:txBody>
      </p:sp>
    </p:spTree>
    <p:extLst>
      <p:ext uri="{BB962C8B-B14F-4D97-AF65-F5344CB8AC3E}">
        <p14:creationId xmlns:p14="http://schemas.microsoft.com/office/powerpoint/2010/main" val="1350012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80</a:t>
            </a:fld>
            <a:endParaRPr kumimoji="1" lang="ja-JP" altLang="en-US" dirty="0"/>
          </a:p>
        </p:txBody>
      </p:sp>
    </p:spTree>
    <p:extLst>
      <p:ext uri="{BB962C8B-B14F-4D97-AF65-F5344CB8AC3E}">
        <p14:creationId xmlns:p14="http://schemas.microsoft.com/office/powerpoint/2010/main" val="40759777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81</a:t>
            </a:fld>
            <a:endParaRPr kumimoji="1" lang="ja-JP" altLang="en-US" dirty="0"/>
          </a:p>
        </p:txBody>
      </p:sp>
    </p:spTree>
    <p:extLst>
      <p:ext uri="{BB962C8B-B14F-4D97-AF65-F5344CB8AC3E}">
        <p14:creationId xmlns:p14="http://schemas.microsoft.com/office/powerpoint/2010/main" val="3068799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・「釈尊のまことの教え」とは、</a:t>
            </a:r>
            <a:r>
              <a:rPr kumimoji="1" lang="en-US" altLang="ja-JP" dirty="0"/>
              <a:t>『</a:t>
            </a:r>
            <a:r>
              <a:rPr kumimoji="1" lang="ja-JP" altLang="en-US" dirty="0"/>
              <a:t>大経</a:t>
            </a:r>
            <a:r>
              <a:rPr kumimoji="1" lang="en-US" altLang="ja-JP" dirty="0"/>
              <a:t>』</a:t>
            </a:r>
            <a:r>
              <a:rPr kumimoji="1" lang="ja-JP" altLang="en-US" dirty="0"/>
              <a:t>のこと。</a:t>
            </a:r>
            <a:endParaRPr kumimoji="1" lang="en-US" altLang="ja-JP" dirty="0"/>
          </a:p>
          <a:p>
            <a:r>
              <a:rPr kumimoji="1" lang="ja-JP" altLang="en-US" dirty="0"/>
              <a:t>・「浄土の祖師方」とは、七高僧（七祖）の論釈をさす。</a:t>
            </a:r>
            <a:endParaRPr kumimoji="1" lang="en-US" altLang="ja-JP" dirty="0"/>
          </a:p>
          <a:p>
            <a:r>
              <a:rPr kumimoji="1" lang="ja-JP" altLang="en-US" dirty="0"/>
              <a:t>・「仏の恩」とは、阿弥陀仏のご恩をさす。</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a:t>
            </a:fld>
            <a:endParaRPr kumimoji="1" lang="ja-JP" altLang="en-US" dirty="0"/>
          </a:p>
        </p:txBody>
      </p:sp>
    </p:spTree>
    <p:extLst>
      <p:ext uri="{BB962C8B-B14F-4D97-AF65-F5344CB8AC3E}">
        <p14:creationId xmlns:p14="http://schemas.microsoft.com/office/powerpoint/2010/main" val="31641925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・完全に岩が魔滅しても一劫は尽きないともいわれる。</a:t>
            </a:r>
            <a:endParaRPr kumimoji="1" lang="en-US" altLang="ja-JP" dirty="0"/>
          </a:p>
          <a:p>
            <a:r>
              <a:rPr kumimoji="1" lang="ja-JP" altLang="en-US" dirty="0"/>
              <a:t>・芥子劫の譬では、</a:t>
            </a:r>
            <a:r>
              <a:rPr kumimoji="1" lang="en-US" altLang="ja-JP" dirty="0"/>
              <a:t>40</a:t>
            </a:r>
            <a:r>
              <a:rPr kumimoji="1" lang="ja-JP" altLang="en-US" dirty="0"/>
              <a:t>里四方の城壁に芥子粒を満たして、</a:t>
            </a:r>
            <a:r>
              <a:rPr kumimoji="1" lang="en-US" altLang="ja-JP" dirty="0"/>
              <a:t>100</a:t>
            </a:r>
            <a:r>
              <a:rPr kumimoji="1" lang="ja-JP" altLang="en-US" dirty="0"/>
              <a:t>年に一度それを取り出し、すべての芥子粒が無くなるまでの時間とされる。</a:t>
            </a:r>
            <a:endParaRPr kumimoji="1" lang="en-US" altLang="ja-JP" dirty="0"/>
          </a:p>
          <a:p>
            <a:r>
              <a:rPr kumimoji="1" lang="ja-JP" altLang="en-US" dirty="0"/>
              <a:t>・無限なる時間をかけて完成したという本願は、それが完全無欠なるもの、完璧なものであることを表現している。真理・法則は永遠の時間が経過しても不変のままであることの象徴ともいえる。</a:t>
            </a:r>
            <a:endParaRPr kumimoji="1" lang="en-US" altLang="ja-JP" dirty="0"/>
          </a:p>
          <a:p>
            <a:r>
              <a:rPr kumimoji="1" lang="ja-JP" altLang="en-US" dirty="0"/>
              <a:t>・名号は法蔵菩薩の無限ともいえる時間をかけて建てられた誓願が成就して結晶であり、完全無欠な真理として機能している。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82</a:t>
            </a:fld>
            <a:endParaRPr kumimoji="1" lang="ja-JP" altLang="en-US" dirty="0"/>
          </a:p>
        </p:txBody>
      </p:sp>
    </p:spTree>
    <p:extLst>
      <p:ext uri="{BB962C8B-B14F-4D97-AF65-F5344CB8AC3E}">
        <p14:creationId xmlns:p14="http://schemas.microsoft.com/office/powerpoint/2010/main" val="39629203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83</a:t>
            </a:fld>
            <a:endParaRPr kumimoji="1" lang="ja-JP" altLang="en-US" dirty="0"/>
          </a:p>
        </p:txBody>
      </p:sp>
    </p:spTree>
    <p:extLst>
      <p:ext uri="{BB962C8B-B14F-4D97-AF65-F5344CB8AC3E}">
        <p14:creationId xmlns:p14="http://schemas.microsoft.com/office/powerpoint/2010/main" val="40786338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親鸞聖人は、阿弥陀仏が法蔵菩薩であった時、迷いの世界から離れる可能性を一切持たない存在である私を、悟りの世界に生まれさせようという願いを起こされたが、私の悪業・煩悩が大きすぎて、これを思案するに五劫という長い時間をかけられた。つまり、この親鸞を救うことがいかに難事であったかを思い知らされ、何ともったいないことであると喜ばれている。</a:t>
            </a:r>
            <a:endParaRPr kumimoji="1" lang="en-US" altLang="ja-JP" dirty="0"/>
          </a:p>
          <a:p>
            <a:r>
              <a:rPr kumimoji="1" lang="ja-JP" altLang="en-US" dirty="0"/>
              <a:t>・親鸞聖人は、阿弥陀仏は永遠ともいえる時間を費やして私を救う方法を、完璧に仕上げて下さったと喜ばれている。</a:t>
            </a: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84</a:t>
            </a:fld>
            <a:endParaRPr kumimoji="1" lang="ja-JP" altLang="en-US" dirty="0"/>
          </a:p>
        </p:txBody>
      </p:sp>
    </p:spTree>
    <p:extLst>
      <p:ext uri="{BB962C8B-B14F-4D97-AF65-F5344CB8AC3E}">
        <p14:creationId xmlns:p14="http://schemas.microsoft.com/office/powerpoint/2010/main" val="23200545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85</a:t>
            </a:fld>
            <a:endParaRPr kumimoji="1" lang="ja-JP" altLang="en-US" dirty="0"/>
          </a:p>
        </p:txBody>
      </p:sp>
    </p:spTree>
    <p:extLst>
      <p:ext uri="{BB962C8B-B14F-4D97-AF65-F5344CB8AC3E}">
        <p14:creationId xmlns:p14="http://schemas.microsoft.com/office/powerpoint/2010/main" val="11329556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86</a:t>
            </a:fld>
            <a:endParaRPr kumimoji="1" lang="ja-JP" altLang="en-US" dirty="0"/>
          </a:p>
        </p:txBody>
      </p:sp>
    </p:spTree>
    <p:extLst>
      <p:ext uri="{BB962C8B-B14F-4D97-AF65-F5344CB8AC3E}">
        <p14:creationId xmlns:p14="http://schemas.microsoft.com/office/powerpoint/2010/main" val="21751081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87</a:t>
            </a:fld>
            <a:endParaRPr kumimoji="1" lang="ja-JP" altLang="en-US" dirty="0"/>
          </a:p>
        </p:txBody>
      </p:sp>
    </p:spTree>
    <p:extLst>
      <p:ext uri="{BB962C8B-B14F-4D97-AF65-F5344CB8AC3E}">
        <p14:creationId xmlns:p14="http://schemas.microsoft.com/office/powerpoint/2010/main" val="19583130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88</a:t>
            </a:fld>
            <a:endParaRPr kumimoji="1" lang="ja-JP" altLang="en-US" dirty="0"/>
          </a:p>
        </p:txBody>
      </p:sp>
    </p:spTree>
    <p:extLst>
      <p:ext uri="{BB962C8B-B14F-4D97-AF65-F5344CB8AC3E}">
        <p14:creationId xmlns:p14="http://schemas.microsoft.com/office/powerpoint/2010/main" val="23348160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89</a:t>
            </a:fld>
            <a:endParaRPr kumimoji="1" lang="ja-JP" altLang="en-US" dirty="0"/>
          </a:p>
        </p:txBody>
      </p:sp>
    </p:spTree>
    <p:extLst>
      <p:ext uri="{BB962C8B-B14F-4D97-AF65-F5344CB8AC3E}">
        <p14:creationId xmlns:p14="http://schemas.microsoft.com/office/powerpoint/2010/main" val="30167181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90</a:t>
            </a:fld>
            <a:endParaRPr kumimoji="1" lang="ja-JP" altLang="en-US" dirty="0"/>
          </a:p>
        </p:txBody>
      </p:sp>
    </p:spTree>
    <p:extLst>
      <p:ext uri="{BB962C8B-B14F-4D97-AF65-F5344CB8AC3E}">
        <p14:creationId xmlns:p14="http://schemas.microsoft.com/office/powerpoint/2010/main" val="25988290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91</a:t>
            </a:fld>
            <a:endParaRPr kumimoji="1" lang="ja-JP" altLang="en-US" dirty="0"/>
          </a:p>
        </p:txBody>
      </p:sp>
    </p:spTree>
    <p:extLst>
      <p:ext uri="{BB962C8B-B14F-4D97-AF65-F5344CB8AC3E}">
        <p14:creationId xmlns:p14="http://schemas.microsoft.com/office/powerpoint/2010/main" val="140369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・「知恩」とはなされた恩を知ること、私に向けられた阿弥陀仏の願いによって念仏する身に育てられたご縁を知るということ。</a:t>
            </a:r>
          </a:p>
          <a:p>
            <a:r>
              <a:rPr lang="ja-JP" altLang="en-US" dirty="0"/>
              <a:t>・「報徳」の「徳」とは功徳のことであり、私を浄土に向かわせる阿弥陀仏のはたらきである。「報」とは「恩徳」をいただいた私が、感謝せずにはいられないと喜ぶ心。</a:t>
            </a:r>
            <a:endParaRPr lang="en-US" altLang="ja-JP" dirty="0"/>
          </a:p>
          <a:p>
            <a:r>
              <a:rPr lang="ja-JP" altLang="en-US" dirty="0"/>
              <a:t>・親鸞聖人の</a:t>
            </a:r>
            <a:r>
              <a:rPr lang="en-US" altLang="ja-JP" dirty="0"/>
              <a:t>『</a:t>
            </a:r>
            <a:r>
              <a:rPr lang="ja-JP" altLang="en-US" dirty="0"/>
              <a:t>正像末和讃</a:t>
            </a:r>
            <a:r>
              <a:rPr lang="en-US" altLang="ja-JP" dirty="0"/>
              <a:t>』</a:t>
            </a:r>
            <a:r>
              <a:rPr lang="ja-JP" altLang="en-US" dirty="0"/>
              <a:t>にある「恩徳讃」は仏教讃歌として馴染み深い。</a:t>
            </a:r>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a:t>
            </a:fld>
            <a:endParaRPr kumimoji="1" lang="ja-JP" altLang="en-US" dirty="0"/>
          </a:p>
        </p:txBody>
      </p:sp>
    </p:spTree>
    <p:extLst>
      <p:ext uri="{BB962C8B-B14F-4D97-AF65-F5344CB8AC3E}">
        <p14:creationId xmlns:p14="http://schemas.microsoft.com/office/powerpoint/2010/main" val="38274543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92</a:t>
            </a:fld>
            <a:endParaRPr kumimoji="1" lang="ja-JP" altLang="en-US" dirty="0"/>
          </a:p>
        </p:txBody>
      </p:sp>
    </p:spTree>
    <p:extLst>
      <p:ext uri="{BB962C8B-B14F-4D97-AF65-F5344CB8AC3E}">
        <p14:creationId xmlns:p14="http://schemas.microsoft.com/office/powerpoint/2010/main" val="13121798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93</a:t>
            </a:fld>
            <a:endParaRPr kumimoji="1" lang="ja-JP" altLang="en-US" dirty="0"/>
          </a:p>
        </p:txBody>
      </p:sp>
    </p:spTree>
    <p:extLst>
      <p:ext uri="{BB962C8B-B14F-4D97-AF65-F5344CB8AC3E}">
        <p14:creationId xmlns:p14="http://schemas.microsoft.com/office/powerpoint/2010/main" val="36845411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94</a:t>
            </a:fld>
            <a:endParaRPr kumimoji="1" lang="ja-JP" altLang="en-US" dirty="0"/>
          </a:p>
        </p:txBody>
      </p:sp>
    </p:spTree>
    <p:extLst>
      <p:ext uri="{BB962C8B-B14F-4D97-AF65-F5344CB8AC3E}">
        <p14:creationId xmlns:p14="http://schemas.microsoft.com/office/powerpoint/2010/main" val="41118094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355">
              <a:defRPr/>
            </a:pPr>
            <a:r>
              <a:rPr kumimoji="1" lang="ja-JP" altLang="en-US" dirty="0">
                <a:solidFill>
                  <a:schemeClr val="tx1"/>
                </a:solidFill>
                <a:latin typeface="游ゴシック" panose="020B0400000000000000" pitchFamily="50" charset="-128"/>
              </a:rPr>
              <a:t>・法蔵菩薩は、四十八の誓願を完成させ、その願を成就するために永遠ともいえる長いご修行をされ、仏のさとりを開かれて、阿弥陀仏となられた。</a:t>
            </a:r>
            <a:endParaRPr kumimoji="1" lang="en-US" altLang="ja-JP" dirty="0">
              <a:solidFill>
                <a:schemeClr val="tx1"/>
              </a:solidFill>
              <a:latin typeface="游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95</a:t>
            </a:fld>
            <a:endParaRPr kumimoji="1" lang="ja-JP" altLang="en-US" dirty="0"/>
          </a:p>
        </p:txBody>
      </p:sp>
    </p:spTree>
    <p:extLst>
      <p:ext uri="{BB962C8B-B14F-4D97-AF65-F5344CB8AC3E}">
        <p14:creationId xmlns:p14="http://schemas.microsoft.com/office/powerpoint/2010/main" val="21457577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・つまり、法蔵菩薩の誓願は、今や願いにとどまらず、現実に具体的な阿弥陀仏の本願成就の名号となって、私を救うために活動している。</a:t>
            </a:r>
            <a:endParaRPr kumimoji="1" lang="en-US" altLang="ja-JP" dirty="0"/>
          </a:p>
          <a:p>
            <a:r>
              <a:rPr kumimoji="1" lang="ja-JP" altLang="en-US" dirty="0"/>
              <a:t>・法蔵菩薩の第十七願は、名号を十方の諸仏に讃えさせようと誓われた願で、これは十方の衆生に名号を普く至らせるためであった。この世界では釈尊が</a:t>
            </a:r>
            <a:r>
              <a:rPr kumimoji="1" lang="en-US" altLang="ja-JP" dirty="0"/>
              <a:t>『</a:t>
            </a:r>
            <a:r>
              <a:rPr kumimoji="1" lang="ja-JP" altLang="en-US" dirty="0"/>
              <a:t>大経</a:t>
            </a:r>
            <a:r>
              <a:rPr kumimoji="1" lang="en-US" altLang="ja-JP" dirty="0"/>
              <a:t>』</a:t>
            </a:r>
            <a:r>
              <a:rPr kumimoji="1" lang="ja-JP" altLang="en-US" dirty="0"/>
              <a:t>を説かれ、今現に、阿弥陀仏の名号は私に至りとどいている。</a:t>
            </a:r>
            <a:endParaRPr kumimoji="1" lang="en-US" altLang="ja-JP" dirty="0"/>
          </a:p>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96</a:t>
            </a:fld>
            <a:endParaRPr kumimoji="1" lang="ja-JP" altLang="en-US" dirty="0"/>
          </a:p>
        </p:txBody>
      </p:sp>
    </p:spTree>
    <p:extLst>
      <p:ext uri="{BB962C8B-B14F-4D97-AF65-F5344CB8AC3E}">
        <p14:creationId xmlns:p14="http://schemas.microsoft.com/office/powerpoint/2010/main" val="13213430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97</a:t>
            </a:fld>
            <a:endParaRPr kumimoji="1" lang="ja-JP" altLang="en-US" dirty="0"/>
          </a:p>
        </p:txBody>
      </p:sp>
    </p:spTree>
    <p:extLst>
      <p:ext uri="{BB962C8B-B14F-4D97-AF65-F5344CB8AC3E}">
        <p14:creationId xmlns:p14="http://schemas.microsoft.com/office/powerpoint/2010/main" val="12865170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98</a:t>
            </a:fld>
            <a:endParaRPr kumimoji="1" lang="ja-JP" altLang="en-US" dirty="0"/>
          </a:p>
        </p:txBody>
      </p:sp>
    </p:spTree>
    <p:extLst>
      <p:ext uri="{BB962C8B-B14F-4D97-AF65-F5344CB8AC3E}">
        <p14:creationId xmlns:p14="http://schemas.microsoft.com/office/powerpoint/2010/main" val="40824537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100</a:t>
            </a:fld>
            <a:endParaRPr kumimoji="1" lang="ja-JP" altLang="en-US" dirty="0"/>
          </a:p>
        </p:txBody>
      </p:sp>
    </p:spTree>
    <p:extLst>
      <p:ext uri="{BB962C8B-B14F-4D97-AF65-F5344CB8AC3E}">
        <p14:creationId xmlns:p14="http://schemas.microsoft.com/office/powerpoint/2010/main" val="1457213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101</a:t>
            </a:fld>
            <a:endParaRPr kumimoji="1" lang="ja-JP" altLang="en-US" dirty="0"/>
          </a:p>
        </p:txBody>
      </p:sp>
    </p:spTree>
    <p:extLst>
      <p:ext uri="{BB962C8B-B14F-4D97-AF65-F5344CB8AC3E}">
        <p14:creationId xmlns:p14="http://schemas.microsoft.com/office/powerpoint/2010/main" val="10600093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102</a:t>
            </a:fld>
            <a:endParaRPr kumimoji="1" lang="ja-JP" altLang="en-US" dirty="0"/>
          </a:p>
        </p:txBody>
      </p:sp>
    </p:spTree>
    <p:extLst>
      <p:ext uri="{BB962C8B-B14F-4D97-AF65-F5344CB8AC3E}">
        <p14:creationId xmlns:p14="http://schemas.microsoft.com/office/powerpoint/2010/main" val="437135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938ED82-5B47-46AA-BA23-4C35ECBFD3BF}" type="datetime1">
              <a:rPr kumimoji="1" lang="ja-JP" altLang="en-US" smtClean="0"/>
              <a:t>2022/9/16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5687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ABB4FD1-F1D1-4569-A488-A080AF97208E}" type="datetime1">
              <a:rPr kumimoji="1" lang="ja-JP" altLang="en-US" smtClean="0"/>
              <a:t>2022/9/16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95634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F973006-16B1-4867-BF4B-60DEE5371493}" type="datetime1">
              <a:rPr kumimoji="1" lang="ja-JP" altLang="en-US" smtClean="0"/>
              <a:t>2022/9/16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62603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2022/9/16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42510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2022/9/16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64804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2022/9/16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97584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2022/9/16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3622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2022/9/16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99514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2022/9/16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50911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2022/9/16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77267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2022/9/16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6550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lvl1pPr>
              <a:defRPr b="1"/>
            </a:lvl1pPr>
            <a:lvl2pPr>
              <a:defRPr b="1"/>
            </a:lvl2pPr>
            <a:lvl3pPr>
              <a:defRPr b="1"/>
            </a:lvl3pPr>
            <a:lvl4pPr>
              <a:defRPr b="1"/>
            </a:lvl4pPr>
            <a:lvl5pPr>
              <a:defRPr b="1"/>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55B6C6C-8C0A-48E5-AB28-70D89F2D766E}" type="datetime1">
              <a:rPr kumimoji="1" lang="ja-JP" altLang="en-US" smtClean="0"/>
              <a:t>2022/9/16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376705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2022/9/16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61914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2022/9/16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27876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FBA131-92E9-4F51-8E7C-B99553BFB233}" type="datetimeFigureOut">
              <a:rPr lang="ja-JP" altLang="en-US" smtClean="0">
                <a:solidFill>
                  <a:prstClr val="black">
                    <a:tint val="75000"/>
                  </a:prstClr>
                </a:solidFill>
              </a:rPr>
              <a:pPr/>
              <a:t>2022/9/16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774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236DF22-FDD1-4404-B04B-DBF90F43C877}" type="datetime1">
              <a:rPr kumimoji="1" lang="ja-JP" altLang="en-US" smtClean="0"/>
              <a:t>2022/9/16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90308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vl1p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b="1"/>
            </a:lvl1pPr>
            <a:lvl2pPr>
              <a:defRPr sz="2400" b="1"/>
            </a:lvl2pPr>
            <a:lvl3pPr>
              <a:defRPr sz="2000" b="1"/>
            </a:lvl3pPr>
            <a:lvl4pPr>
              <a:defRPr sz="1800" b="1"/>
            </a:lvl4pPr>
            <a:lvl5pPr>
              <a:defRPr sz="1800" b="1"/>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b="1"/>
            </a:lvl1pPr>
            <a:lvl2pPr>
              <a:defRPr sz="2400" b="1"/>
            </a:lvl2pPr>
            <a:lvl3pPr>
              <a:defRPr sz="2000" b="1"/>
            </a:lvl3pPr>
            <a:lvl4pPr>
              <a:defRPr sz="1800" b="1"/>
            </a:lvl4pPr>
            <a:lvl5pPr>
              <a:defRPr sz="1800" b="1"/>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103E1D5-EED6-4A4D-B07D-3126813DEBDD}" type="datetime1">
              <a:rPr kumimoji="1" lang="ja-JP" altLang="en-US" smtClean="0"/>
              <a:t>2022/9/16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69026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A0D4BC4-6ECB-4E88-B1FB-2F9524D16245}" type="datetime1">
              <a:rPr kumimoji="1" lang="ja-JP" altLang="en-US" smtClean="0"/>
              <a:t>2022/9/16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55740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96CED99-B3F0-4693-90E5-FFA9962CB9FE}" type="datetime1">
              <a:rPr kumimoji="1" lang="ja-JP" altLang="en-US" smtClean="0"/>
              <a:t>2022/9/16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98087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185798-770A-4D7B-84F2-75E83EAE15AF}" type="datetime1">
              <a:rPr kumimoji="1" lang="ja-JP" altLang="en-US" smtClean="0"/>
              <a:t>2022/9/16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154331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B532E94-ADF4-4803-AB88-53F6631E118F}" type="datetime1">
              <a:rPr kumimoji="1" lang="ja-JP" altLang="en-US" smtClean="0"/>
              <a:t>2022/9/16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25918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443C07A-D953-4157-8D41-C66F9184FE41}" type="datetime1">
              <a:rPr kumimoji="1" lang="ja-JP" altLang="en-US" smtClean="0"/>
              <a:t>2022/9/16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11FCAF1E-F1D4-42A7-9A7A-52DB065B753C}" type="slidenum">
              <a:rPr kumimoji="1" lang="ja-JP" altLang="en-US" smtClean="0"/>
              <a:pPr/>
              <a:t>‹#›</a:t>
            </a:fld>
            <a:endParaRPr kumimoji="1" lang="ja-JP" altLang="en-US" dirty="0"/>
          </a:p>
        </p:txBody>
      </p:sp>
    </p:spTree>
    <p:extLst>
      <p:ext uri="{BB962C8B-B14F-4D97-AF65-F5344CB8AC3E}">
        <p14:creationId xmlns:p14="http://schemas.microsoft.com/office/powerpoint/2010/main" val="41025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游ゴシック" panose="020B0400000000000000" pitchFamily="50" charset="-128"/>
              </a:defRPr>
            </a:lvl1pPr>
          </a:lstStyle>
          <a:p>
            <a:fld id="{6FD1246A-B28F-4C6D-BFC4-B65ADABFD882}" type="datetime1">
              <a:rPr lang="ja-JP" altLang="en-US" smtClean="0"/>
              <a:t>2022/9/16</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游ゴシック" panose="020B04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游ゴシック" panose="020B0400000000000000" pitchFamily="50" charset="-128"/>
              </a:defRPr>
            </a:lvl1pPr>
          </a:lstStyle>
          <a:p>
            <a:fld id="{11FCAF1E-F1D4-42A7-9A7A-52DB065B753C}" type="slidenum">
              <a:rPr lang="ja-JP" altLang="en-US" smtClean="0"/>
              <a:pPr/>
              <a:t>‹#›</a:t>
            </a:fld>
            <a:endParaRPr lang="ja-JP" altLang="en-US" dirty="0"/>
          </a:p>
        </p:txBody>
      </p:sp>
      <p:sp>
        <p:nvSpPr>
          <p:cNvPr id="7" name="テキスト ボックス 6"/>
          <p:cNvSpPr txBox="1"/>
          <p:nvPr userDrawn="1"/>
        </p:nvSpPr>
        <p:spPr>
          <a:xfrm>
            <a:off x="3667674" y="6639163"/>
            <a:ext cx="1840430" cy="246221"/>
          </a:xfrm>
          <a:prstGeom prst="rect">
            <a:avLst/>
          </a:prstGeom>
          <a:noFill/>
          <a:effectLst>
            <a:softEdge rad="1270000"/>
          </a:effectLst>
        </p:spPr>
        <p:txBody>
          <a:bodyPr wrap="square" rtlCol="0">
            <a:spAutoFit/>
          </a:bodyPr>
          <a:lstStyle/>
          <a:p>
            <a:r>
              <a:rPr kumimoji="1" lang="ja-JP" altLang="en-US" sz="1000" dirty="0">
                <a:solidFill>
                  <a:schemeClr val="tx1">
                    <a:alpha val="5000"/>
                  </a:schemeClr>
                </a:solidFill>
                <a:latin typeface="游明朝" panose="02020400000000000000" pitchFamily="18" charset="-128"/>
                <a:ea typeface="游明朝" panose="02020400000000000000" pitchFamily="18" charset="-128"/>
              </a:rPr>
              <a:t>浄土真宗本願寺派総合研究所</a:t>
            </a:r>
          </a:p>
        </p:txBody>
      </p:sp>
    </p:spTree>
    <p:extLst>
      <p:ext uri="{BB962C8B-B14F-4D97-AF65-F5344CB8AC3E}">
        <p14:creationId xmlns:p14="http://schemas.microsoft.com/office/powerpoint/2010/main" val="311587211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kumimoji="1" sz="4400" kern="1200">
          <a:solidFill>
            <a:schemeClr val="tx1"/>
          </a:solidFill>
          <a:latin typeface="+mj-lt"/>
          <a:ea typeface="游ゴシック" panose="020B04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游ゴシック" panose="020B04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游ゴシック" panose="020B04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游ゴシック" panose="020B04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游ゴシック" panose="020B04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BA131-92E9-4F51-8E7C-B99553BFB233}" type="datetimeFigureOut">
              <a:rPr lang="ja-JP" altLang="en-US" smtClean="0">
                <a:solidFill>
                  <a:prstClr val="black">
                    <a:tint val="75000"/>
                  </a:prstClr>
                </a:solidFill>
              </a:rPr>
              <a:pPr/>
              <a:t>2022/9/16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8" name="テキスト ボックス 7"/>
          <p:cNvSpPr txBox="1"/>
          <p:nvPr userDrawn="1"/>
        </p:nvSpPr>
        <p:spPr>
          <a:xfrm>
            <a:off x="3667674" y="6639163"/>
            <a:ext cx="1840430" cy="246221"/>
          </a:xfrm>
          <a:prstGeom prst="rect">
            <a:avLst/>
          </a:prstGeom>
          <a:noFill/>
          <a:effectLst>
            <a:softEdge rad="1270000"/>
          </a:effectLst>
        </p:spPr>
        <p:txBody>
          <a:bodyPr wrap="square" rtlCol="0">
            <a:spAutoFit/>
          </a:bodyPr>
          <a:lstStyle/>
          <a:p>
            <a:r>
              <a:rPr kumimoji="1" lang="ja-JP" altLang="en-US" sz="1000" dirty="0">
                <a:solidFill>
                  <a:schemeClr val="tx1">
                    <a:alpha val="5000"/>
                  </a:schemeClr>
                </a:solidFill>
                <a:latin typeface="游明朝" panose="02020400000000000000" pitchFamily="18" charset="-128"/>
                <a:ea typeface="游明朝" panose="02020400000000000000" pitchFamily="18" charset="-128"/>
              </a:rPr>
              <a:t>浄土真宗本願寺派総合研究所</a:t>
            </a:r>
          </a:p>
        </p:txBody>
      </p:sp>
    </p:spTree>
    <p:extLst>
      <p:ext uri="{BB962C8B-B14F-4D97-AF65-F5344CB8AC3E}">
        <p14:creationId xmlns:p14="http://schemas.microsoft.com/office/powerpoint/2010/main" val="364820739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83000">
              <a:schemeClr val="bg1"/>
            </a:gs>
            <a:gs pos="92000">
              <a:schemeClr val="bg1"/>
            </a:gs>
            <a:gs pos="100000">
              <a:srgbClr val="00B0F0"/>
            </a:gs>
          </a:gsLst>
          <a:lin ang="5400000" scaled="1"/>
        </a:gradFill>
        <a:effectLst/>
      </p:bgPr>
    </p:bg>
    <p:spTree>
      <p:nvGrpSpPr>
        <p:cNvPr id="1" name=""/>
        <p:cNvGrpSpPr/>
        <p:nvPr/>
      </p:nvGrpSpPr>
      <p:grpSpPr>
        <a:xfrm>
          <a:off x="0" y="0"/>
          <a:ext cx="0" cy="0"/>
          <a:chOff x="0" y="0"/>
          <a:chExt cx="0" cy="0"/>
        </a:xfrm>
      </p:grpSpPr>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00382"/>
            <a:ext cx="2871770" cy="2830193"/>
          </a:xfrm>
          <a:prstGeom prst="rect">
            <a:avLst/>
          </a:prstGeom>
          <a:effectLst>
            <a:glow rad="635000">
              <a:schemeClr val="bg1"/>
            </a:glow>
          </a:effectLst>
        </p:spPr>
      </p:pic>
      <p:sp>
        <p:nvSpPr>
          <p:cNvPr id="2" name="タイトル 1"/>
          <p:cNvSpPr>
            <a:spLocks noGrp="1"/>
          </p:cNvSpPr>
          <p:nvPr>
            <p:ph type="ctrTitle"/>
          </p:nvPr>
        </p:nvSpPr>
        <p:spPr>
          <a:xfrm>
            <a:off x="1893710" y="1083025"/>
            <a:ext cx="4536504" cy="1296144"/>
          </a:xfrm>
          <a:noFill/>
          <a:ln>
            <a:noFill/>
          </a:ln>
        </p:spPr>
        <p:txBody>
          <a:bodyPr>
            <a:noAutofit/>
          </a:bodyPr>
          <a:lstStyle/>
          <a:p>
            <a:pPr algn="l"/>
            <a:r>
              <a:rPr lang="ja-JP" altLang="en-US" sz="6000" b="1" dirty="0">
                <a:effectLst>
                  <a:glow rad="127000">
                    <a:schemeClr val="bg1"/>
                  </a:glow>
                </a:effectLst>
                <a:latin typeface="游ゴシック" panose="020B0400000000000000" pitchFamily="50" charset="-128"/>
                <a:ea typeface="游ゴシック" panose="020B0400000000000000" pitchFamily="50" charset="-128"/>
              </a:rPr>
              <a:t>めて学ぶ</a:t>
            </a:r>
            <a:endParaRPr kumimoji="1" lang="ja-JP" altLang="en-US" sz="6000" b="1" dirty="0">
              <a:effectLst>
                <a:glow rad="127000">
                  <a:schemeClr val="bg1"/>
                </a:glow>
              </a:effectLst>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43030" y="458656"/>
            <a:ext cx="1345151" cy="1938992"/>
          </a:xfrm>
          <a:prstGeom prst="rect">
            <a:avLst/>
          </a:prstGeom>
          <a:noFill/>
          <a:effectLst>
            <a:glow rad="2286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0" b="1" i="0" u="none" strike="noStrike" kern="1200" cap="none" spc="0" normalizeH="0" baseline="0" noProof="0" dirty="0">
                <a:ln>
                  <a:noFill/>
                </a:ln>
                <a:solidFill>
                  <a:srgbClr val="FC10C9"/>
                </a:solidFill>
                <a:effectLst>
                  <a:glow rad="127000">
                    <a:prstClr val="white"/>
                  </a:glow>
                </a:effectLst>
                <a:uLnTx/>
                <a:uFillTx/>
                <a:latin typeface="游ゴシック" panose="020B0400000000000000" pitchFamily="50" charset="-128"/>
                <a:ea typeface="游ゴシック" panose="020B0400000000000000" pitchFamily="50" charset="-128"/>
              </a:rPr>
              <a:t>初</a:t>
            </a:r>
          </a:p>
        </p:txBody>
      </p:sp>
      <p:sp>
        <p:nvSpPr>
          <p:cNvPr id="7" name="テキスト ボックス 6"/>
          <p:cNvSpPr txBox="1"/>
          <p:nvPr/>
        </p:nvSpPr>
        <p:spPr>
          <a:xfrm>
            <a:off x="-252536" y="2264180"/>
            <a:ext cx="9577064" cy="1631216"/>
          </a:xfrm>
          <a:prstGeom prst="rect">
            <a:avLst/>
          </a:prstGeom>
          <a:noFill/>
          <a:effectLst>
            <a:softEdge rad="63500"/>
          </a:effectLst>
        </p:spPr>
        <p:txBody>
          <a:bodyPr wrap="square" rtlCol="0">
            <a:spAutoFit/>
          </a:bodyPr>
          <a:lstStyle/>
          <a:p>
            <a:pPr lvl="0">
              <a:defRPr/>
            </a:pPr>
            <a:r>
              <a:rPr lang="ja-JP" altLang="en-US" sz="10000" b="1">
                <a:solidFill>
                  <a:schemeClr val="bg1"/>
                </a:solidFill>
                <a:effectLst>
                  <a:glow rad="190500">
                    <a:schemeClr val="tx2">
                      <a:lumMod val="60000"/>
                      <a:lumOff val="40000"/>
                    </a:schemeClr>
                  </a:glow>
                </a:effectLst>
                <a:latin typeface="游ゴシック" panose="020B0400000000000000" pitchFamily="50" charset="-128"/>
                <a:ea typeface="游ゴシック" panose="020B0400000000000000" pitchFamily="50" charset="-128"/>
              </a:rPr>
              <a:t>「正信偈」</a:t>
            </a:r>
            <a:r>
              <a:rPr kumimoji="1" lang="ja-JP" altLang="en-US" sz="8000" b="1" i="0" u="none" strike="noStrike" kern="1200" cap="none" spc="0" normalizeH="0" baseline="0" noProof="0">
                <a:ln>
                  <a:noFill/>
                </a:ln>
                <a:effectLst>
                  <a:glow rad="127000">
                    <a:prstClr val="white"/>
                  </a:glow>
                </a:effectLst>
                <a:uLnTx/>
                <a:uFillTx/>
                <a:latin typeface="游ゴシック" panose="020B0400000000000000" pitchFamily="50" charset="-128"/>
                <a:ea typeface="游ゴシック" panose="020B0400000000000000" pitchFamily="50" charset="-128"/>
              </a:rPr>
              <a:t>講座</a:t>
            </a:r>
            <a:endParaRPr kumimoji="1" lang="ja-JP" altLang="en-US" sz="8000" b="1" i="0" u="none" strike="noStrike" kern="1200" cap="none" spc="0" normalizeH="0" baseline="0" noProof="0" dirty="0">
              <a:ln>
                <a:noFill/>
              </a:ln>
              <a:effectLst>
                <a:glow rad="127000">
                  <a:prstClr val="white"/>
                </a:glow>
              </a:effectLst>
              <a:uLnTx/>
              <a:uFillTx/>
              <a:latin typeface="游ゴシック" panose="020B0400000000000000" pitchFamily="50" charset="-128"/>
              <a:ea typeface="游ゴシック" panose="020B0400000000000000" pitchFamily="50" charset="-128"/>
            </a:endParaRPr>
          </a:p>
        </p:txBody>
      </p:sp>
      <p:sp>
        <p:nvSpPr>
          <p:cNvPr id="8" name="サブタイトル 2"/>
          <p:cNvSpPr txBox="1">
            <a:spLocks/>
          </p:cNvSpPr>
          <p:nvPr/>
        </p:nvSpPr>
        <p:spPr>
          <a:xfrm>
            <a:off x="4233970" y="3932564"/>
            <a:ext cx="4802526" cy="17683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rPr>
              <a:t>第１回</a:t>
            </a:r>
            <a:endParaRPr kumimoji="1" lang="en-US" altLang="ja-JP"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rPr>
              <a:t>　親鸞聖人の信の表明</a:t>
            </a:r>
            <a:endParaRPr kumimoji="1" lang="en-US" altLang="ja-JP"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rPr>
              <a:t>　阿弥陀仏の願いと救い</a:t>
            </a:r>
            <a:endParaRPr kumimoji="1" lang="en-US" altLang="ja-JP"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570" y="4111184"/>
            <a:ext cx="4652532" cy="3240360"/>
          </a:xfrm>
          <a:prstGeom prst="rect">
            <a:avLst/>
          </a:prstGeom>
          <a:noFill/>
          <a:ln>
            <a:noFill/>
          </a:ln>
          <a:effectLst>
            <a:reflection blurRad="1270000" stA="40000" endPos="65000" dist="50800" dir="5400000" sy="-100000" algn="bl" rotWithShape="0"/>
            <a:softEdge rad="508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サブタイトル 2"/>
          <p:cNvSpPr>
            <a:spLocks noGrp="1"/>
          </p:cNvSpPr>
          <p:nvPr>
            <p:ph type="subTitle" idx="1"/>
          </p:nvPr>
        </p:nvSpPr>
        <p:spPr>
          <a:xfrm>
            <a:off x="4355976" y="5906586"/>
            <a:ext cx="5557904" cy="962247"/>
          </a:xfrm>
        </p:spPr>
        <p:txBody>
          <a:bodyPr>
            <a:noAutofit/>
          </a:bodyPr>
          <a:lstStyle/>
          <a:p>
            <a:r>
              <a:rPr kumimoji="1" lang="ja-JP" altLang="en-US" sz="20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●●●●年●月●日（●</a:t>
            </a:r>
            <a:r>
              <a:rPr lang="ja-JP" altLang="en-US" sz="2000" b="1" dirty="0">
                <a:solidFill>
                  <a:schemeClr val="tx1"/>
                </a:solidFill>
                <a:effectLst>
                  <a:glow rad="228600">
                    <a:schemeClr val="bg1"/>
                  </a:glow>
                </a:effectLst>
                <a:latin typeface="游ゴシック" panose="020B0400000000000000" pitchFamily="50" charset="-128"/>
                <a:ea typeface="游ゴシック" panose="020B0400000000000000" pitchFamily="50" charset="-128"/>
              </a:rPr>
              <a:t>）</a:t>
            </a:r>
            <a:endParaRPr lang="en-US" altLang="ja-JP" sz="2000" b="1" dirty="0">
              <a:solidFill>
                <a:schemeClr val="tx1"/>
              </a:solidFill>
              <a:effectLst>
                <a:glow rad="228600">
                  <a:schemeClr val="bg1"/>
                </a:glow>
              </a:effectLst>
              <a:latin typeface="游ゴシック" panose="020B0400000000000000" pitchFamily="50" charset="-128"/>
              <a:ea typeface="游ゴシック" panose="020B0400000000000000" pitchFamily="50" charset="-128"/>
            </a:endParaRPr>
          </a:p>
          <a:p>
            <a:r>
              <a:rPr kumimoji="1" lang="ja-JP" altLang="en-US" sz="2000" b="1" dirty="0">
                <a:solidFill>
                  <a:schemeClr val="tx1"/>
                </a:solidFill>
                <a:effectLst>
                  <a:glow rad="228600">
                    <a:schemeClr val="bg1"/>
                  </a:glow>
                </a:effectLst>
                <a:ea typeface="游ゴシック" panose="020B0400000000000000" pitchFamily="50" charset="-128"/>
              </a:rPr>
              <a:t>●●寺　●●●●</a:t>
            </a:r>
            <a:endParaRPr kumimoji="1" lang="en-US" altLang="ja-JP" sz="2000" b="1" dirty="0">
              <a:solidFill>
                <a:schemeClr val="tx1"/>
              </a:solidFill>
              <a:effectLst>
                <a:glow rad="228600">
                  <a:schemeClr val="bg1"/>
                </a:glow>
              </a:effectLst>
              <a:ea typeface="游ゴシック" panose="020B0400000000000000" pitchFamily="50" charset="-128"/>
            </a:endParaRPr>
          </a:p>
          <a:p>
            <a:pPr>
              <a:lnSpc>
                <a:spcPct val="150000"/>
              </a:lnSpc>
            </a:pPr>
            <a:endParaRPr kumimoji="1" lang="ja-JP" altLang="en-US" sz="1800" b="1" dirty="0">
              <a:solidFill>
                <a:schemeClr val="tx1"/>
              </a:solidFill>
              <a:effectLst>
                <a:glow rad="228600">
                  <a:schemeClr val="bg1"/>
                </a:glow>
              </a:effectLst>
              <a:ea typeface="游ゴシック" panose="020B0400000000000000" pitchFamily="50" charset="-128"/>
            </a:endParaRPr>
          </a:p>
        </p:txBody>
      </p:sp>
    </p:spTree>
    <p:extLst>
      <p:ext uri="{BB962C8B-B14F-4D97-AF65-F5344CB8AC3E}">
        <p14:creationId xmlns:p14="http://schemas.microsoft.com/office/powerpoint/2010/main" val="2514892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05" y="3933056"/>
            <a:ext cx="8784979" cy="2308324"/>
          </a:xfrm>
          <a:prstGeom prst="rect">
            <a:avLst/>
          </a:prstGeom>
          <a:noFill/>
        </p:spPr>
        <p:txBody>
          <a:bodyPr wrap="square" rtlCol="0">
            <a:spAutoFit/>
          </a:bodyPr>
          <a:lstStyle/>
          <a:p>
            <a:pPr algn="ctr"/>
            <a:r>
              <a:rPr kumimoji="1" lang="ja-JP" altLang="en-US" sz="4800" b="1" dirty="0">
                <a:ea typeface="游ゴシック" panose="020B0400000000000000" pitchFamily="50" charset="-128"/>
              </a:rPr>
              <a:t>阿弥陀仏の本願に出あえた</a:t>
            </a:r>
            <a:endParaRPr kumimoji="1" lang="en-US" altLang="ja-JP" sz="4800" b="1" dirty="0">
              <a:ea typeface="游ゴシック" panose="020B0400000000000000" pitchFamily="50" charset="-128"/>
            </a:endParaRPr>
          </a:p>
          <a:p>
            <a:pPr algn="ctr"/>
            <a:r>
              <a:rPr lang="ja-JP" altLang="en-US" sz="4800" b="1" dirty="0">
                <a:ln w="3175">
                  <a:noFill/>
                </a:ln>
                <a:solidFill>
                  <a:srgbClr val="FF0000"/>
                </a:solidFill>
                <a:ea typeface="游ゴシック" panose="020B0400000000000000" pitchFamily="50" charset="-128"/>
              </a:rPr>
              <a:t>喜び</a:t>
            </a:r>
            <a:r>
              <a:rPr lang="ja-JP" altLang="en-US" sz="4800" b="1" dirty="0">
                <a:ea typeface="游ゴシック" panose="020B0400000000000000" pitchFamily="50" charset="-128"/>
              </a:rPr>
              <a:t>と</a:t>
            </a:r>
            <a:r>
              <a:rPr lang="ja-JP" altLang="en-US" sz="4800" b="1" dirty="0">
                <a:ln w="3175">
                  <a:noFill/>
                </a:ln>
                <a:solidFill>
                  <a:srgbClr val="FF0000"/>
                </a:solidFill>
                <a:ea typeface="游ゴシック" panose="020B0400000000000000" pitchFamily="50" charset="-128"/>
              </a:rPr>
              <a:t>感謝</a:t>
            </a:r>
            <a:r>
              <a:rPr lang="ja-JP" altLang="en-US" sz="4800" b="1" dirty="0">
                <a:ea typeface="游ゴシック" panose="020B0400000000000000" pitchFamily="50" charset="-128"/>
              </a:rPr>
              <a:t>のこころから</a:t>
            </a:r>
            <a:endParaRPr lang="en-US" altLang="ja-JP" sz="4800" b="1" dirty="0">
              <a:ea typeface="游ゴシック" panose="020B0400000000000000" pitchFamily="50" charset="-128"/>
            </a:endParaRPr>
          </a:p>
          <a:p>
            <a:pPr algn="ctr"/>
            <a:r>
              <a:rPr lang="ja-JP" altLang="en-US" sz="4800" b="1" dirty="0">
                <a:ea typeface="游ゴシック" panose="020B0400000000000000" pitchFamily="50" charset="-128"/>
              </a:rPr>
              <a:t>「正信偈」を作られた</a:t>
            </a:r>
          </a:p>
        </p:txBody>
      </p:sp>
      <p:sp>
        <p:nvSpPr>
          <p:cNvPr id="5" name="下矢印 4"/>
          <p:cNvSpPr/>
          <p:nvPr/>
        </p:nvSpPr>
        <p:spPr>
          <a:xfrm>
            <a:off x="3995930" y="3122328"/>
            <a:ext cx="1152128" cy="63296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8" name="テキスト ボックス 7"/>
          <p:cNvSpPr txBox="1"/>
          <p:nvPr/>
        </p:nvSpPr>
        <p:spPr>
          <a:xfrm>
            <a:off x="1403642" y="332656"/>
            <a:ext cx="6336704" cy="2862322"/>
          </a:xfrm>
          <a:prstGeom prst="rect">
            <a:avLst/>
          </a:prstGeom>
          <a:noFill/>
        </p:spPr>
        <p:txBody>
          <a:bodyPr wrap="square" rtlCol="0">
            <a:spAutoFit/>
          </a:bodyPr>
          <a:lstStyle/>
          <a:p>
            <a:pPr algn="ctr"/>
            <a:r>
              <a:rPr lang="ja-JP" altLang="en-US" sz="5400" b="1" dirty="0">
                <a:ea typeface="游ゴシック" panose="020B0400000000000000" pitchFamily="50" charset="-128"/>
              </a:rPr>
              <a:t>親鸞聖人が</a:t>
            </a:r>
            <a:endParaRPr lang="en-US" altLang="ja-JP" sz="5400" b="1" dirty="0">
              <a:ea typeface="游ゴシック" panose="020B0400000000000000" pitchFamily="50" charset="-128"/>
            </a:endParaRPr>
          </a:p>
          <a:p>
            <a:pPr algn="ctr"/>
            <a:r>
              <a:rPr lang="ja-JP" altLang="en-US" sz="5400" b="1" dirty="0">
                <a:ea typeface="游ゴシック" panose="020B0400000000000000" pitchFamily="50" charset="-128"/>
              </a:rPr>
              <a:t>「</a:t>
            </a:r>
            <a:r>
              <a:rPr lang="ja-JP" altLang="en-US" sz="5400" b="1" dirty="0">
                <a:ln w="3175">
                  <a:noFill/>
                </a:ln>
                <a:solidFill>
                  <a:srgbClr val="FF0000"/>
                </a:solidFill>
                <a:ea typeface="游ゴシック" panose="020B0400000000000000" pitchFamily="50" charset="-128"/>
              </a:rPr>
              <a:t>正信偈</a:t>
            </a:r>
            <a:r>
              <a:rPr lang="ja-JP" altLang="en-US" sz="5400" b="1" dirty="0">
                <a:ea typeface="游ゴシック" panose="020B0400000000000000" pitchFamily="50" charset="-128"/>
              </a:rPr>
              <a:t>」を</a:t>
            </a:r>
            <a:endParaRPr lang="en-US" altLang="ja-JP" sz="5400" b="1" dirty="0">
              <a:ea typeface="游ゴシック" panose="020B0400000000000000" pitchFamily="50" charset="-128"/>
            </a:endParaRPr>
          </a:p>
          <a:p>
            <a:pPr algn="ctr"/>
            <a:r>
              <a:rPr lang="ja-JP" altLang="en-US" sz="5400" b="1" dirty="0">
                <a:ea typeface="游ゴシック" panose="020B0400000000000000" pitchFamily="50" charset="-128"/>
              </a:rPr>
              <a:t>制作された理由</a:t>
            </a:r>
          </a:p>
          <a:p>
            <a:endParaRPr kumimoji="1" lang="ja-JP" altLang="en-US" b="1" dirty="0">
              <a:ea typeface="游ゴシック" panose="020B0400000000000000" pitchFamily="50" charset="-128"/>
            </a:endParaRPr>
          </a:p>
        </p:txBody>
      </p:sp>
    </p:spTree>
    <p:extLst>
      <p:ext uri="{BB962C8B-B14F-4D97-AF65-F5344CB8AC3E}">
        <p14:creationId xmlns:p14="http://schemas.microsoft.com/office/powerpoint/2010/main" val="202628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67544" y="-2886563"/>
            <a:ext cx="8164366" cy="9744563"/>
            <a:chOff x="467544" y="-2886563"/>
            <a:chExt cx="8164366" cy="9744563"/>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1" r="28224" b="62006"/>
            <a:stretch/>
          </p:blipFill>
          <p:spPr>
            <a:xfrm>
              <a:off x="467544" y="-2886563"/>
              <a:ext cx="8164366" cy="9744563"/>
            </a:xfrm>
            <a:prstGeom prst="rect">
              <a:avLst/>
            </a:prstGeom>
          </p:spPr>
        </p:pic>
        <p:sp>
          <p:nvSpPr>
            <p:cNvPr id="4" name="正方形/長方形 3"/>
            <p:cNvSpPr/>
            <p:nvPr/>
          </p:nvSpPr>
          <p:spPr>
            <a:xfrm>
              <a:off x="467544" y="3920338"/>
              <a:ext cx="5369820" cy="2585323"/>
            </a:xfrm>
            <a:prstGeom prst="rect">
              <a:avLst/>
            </a:prstGeom>
          </p:spPr>
          <p:txBody>
            <a:bodyPr wrap="square">
              <a:spAutoFit/>
            </a:bodyPr>
            <a:lstStyle/>
            <a:p>
              <a:pPr algn="ctr"/>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阿弥陀仏は</a:t>
              </a:r>
              <a:endPar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ctr"/>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どのようにして</a:t>
              </a:r>
              <a:endPar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ctr"/>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私を救うのか</a:t>
              </a:r>
            </a:p>
          </p:txBody>
        </p:sp>
      </p:grpSp>
      <p:grpSp>
        <p:nvGrpSpPr>
          <p:cNvPr id="2" name="グループ化 1"/>
          <p:cNvGrpSpPr/>
          <p:nvPr/>
        </p:nvGrpSpPr>
        <p:grpSpPr>
          <a:xfrm>
            <a:off x="5240688" y="470341"/>
            <a:ext cx="3629199" cy="6146106"/>
            <a:chOff x="5240688" y="470341"/>
            <a:chExt cx="3629199" cy="6146106"/>
          </a:xfrm>
        </p:grpSpPr>
        <p:sp>
          <p:nvSpPr>
            <p:cNvPr id="9" name="テキスト ボックス 8"/>
            <p:cNvSpPr txBox="1"/>
            <p:nvPr/>
          </p:nvSpPr>
          <p:spPr>
            <a:xfrm>
              <a:off x="5240688" y="470341"/>
              <a:ext cx="3629199" cy="6146106"/>
            </a:xfrm>
            <a:prstGeom prst="rect">
              <a:avLst/>
            </a:prstGeom>
            <a:noFill/>
          </p:spPr>
          <p:txBody>
            <a:bodyPr vert="eaVert" wrap="square" rtlCol="0">
              <a:spAutoFit/>
            </a:bodyPr>
            <a:lstStyle/>
            <a:p>
              <a:r>
                <a:rPr lang="en-US" altLang="zh-TW" sz="5400" b="1" dirty="0">
                  <a:effectLst>
                    <a:glow rad="228600">
                      <a:schemeClr val="bg1"/>
                    </a:glow>
                  </a:effectLst>
                  <a:latin typeface="游ゴシック" panose="020B0400000000000000" pitchFamily="50" charset="-128"/>
                  <a:ea typeface="游ゴシック" panose="020B0400000000000000" pitchFamily="50" charset="-128"/>
                </a:rPr>
                <a:t>11</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普放無量無辺光</a:t>
              </a:r>
              <a:endParaRPr lang="zh-TW" altLang="en-US" sz="5400" b="1" dirty="0">
                <a:effectLst>
                  <a:glow rad="228600">
                    <a:schemeClr val="bg1"/>
                  </a:glow>
                </a:effectLst>
                <a:latin typeface="游ゴシック" panose="020B0400000000000000" pitchFamily="50" charset="-128"/>
                <a:ea typeface="游ゴシック" panose="020B0400000000000000" pitchFamily="50" charset="-128"/>
              </a:endParaRPr>
            </a:p>
            <a:p>
              <a:endParaRPr lang="en-US" altLang="ja-JP" sz="5400" b="1" dirty="0">
                <a:solidFill>
                  <a:srgbClr val="FF0000"/>
                </a:solidFill>
                <a:effectLst>
                  <a:glow rad="228600">
                    <a:schemeClr val="bg1"/>
                  </a:glow>
                </a:effectLst>
                <a:ea typeface="游ゴシック" panose="020B0400000000000000" pitchFamily="50" charset="-128"/>
              </a:endParaRPr>
            </a:p>
            <a:p>
              <a:r>
                <a:rPr lang="en-US" altLang="ja-JP" sz="5400" b="1" dirty="0">
                  <a:effectLst>
                    <a:glow rad="228600">
                      <a:schemeClr val="bg1"/>
                    </a:glow>
                  </a:effectLst>
                  <a:latin typeface="游ゴシック" panose="020B0400000000000000" pitchFamily="50" charset="-128"/>
                  <a:ea typeface="游ゴシック" panose="020B0400000000000000" pitchFamily="50" charset="-128"/>
                </a:rPr>
                <a:t>20</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必至滅度願成就</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endParaRPr kumimoji="1" lang="ja-JP" altLang="en-US" sz="5400" b="1" dirty="0">
                <a:effectLst>
                  <a:glow rad="228600">
                    <a:schemeClr val="bg1"/>
                  </a:glow>
                </a:effectLst>
                <a:ea typeface="游ゴシック" panose="020B0400000000000000" pitchFamily="50" charset="-128"/>
              </a:endParaRPr>
            </a:p>
          </p:txBody>
        </p:sp>
        <p:sp>
          <p:nvSpPr>
            <p:cNvPr id="5" name="テキスト ボックス 4"/>
            <p:cNvSpPr txBox="1"/>
            <p:nvPr/>
          </p:nvSpPr>
          <p:spPr>
            <a:xfrm>
              <a:off x="7177059" y="3140968"/>
              <a:ext cx="877163" cy="923330"/>
            </a:xfrm>
            <a:prstGeom prst="rect">
              <a:avLst/>
            </a:prstGeom>
            <a:noFill/>
          </p:spPr>
          <p:txBody>
            <a:bodyPr vert="horz" wrap="square" rtlCol="0">
              <a:spAutoFit/>
            </a:bodyPr>
            <a:lstStyle/>
            <a:p>
              <a:r>
                <a:rPr kumimoji="1" lang="ja-JP" altLang="en-US" sz="5400" b="1" dirty="0">
                  <a:effectLst>
                    <a:glow rad="228600">
                      <a:schemeClr val="bg1"/>
                    </a:glow>
                  </a:effectLst>
                  <a:ea typeface="游ゴシック" panose="020B0400000000000000" pitchFamily="50" charset="-128"/>
                </a:rPr>
                <a:t>～</a:t>
              </a:r>
            </a:p>
          </p:txBody>
        </p:sp>
      </p:grpSp>
    </p:spTree>
    <p:extLst>
      <p:ext uri="{BB962C8B-B14F-4D97-AF65-F5344CB8AC3E}">
        <p14:creationId xmlns:p14="http://schemas.microsoft.com/office/powerpoint/2010/main" val="85654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8088" y="332656"/>
            <a:ext cx="5532284" cy="6146106"/>
          </a:xfrm>
          <a:prstGeom prst="rect">
            <a:avLst/>
          </a:prstGeom>
          <a:noFill/>
        </p:spPr>
        <p:txBody>
          <a:bodyPr vert="eaVert" wrap="square" rtlCol="0">
            <a:spAutoFit/>
          </a:bodyPr>
          <a:lstStyle/>
          <a:p>
            <a:pPr algn="just"/>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pPr algn="just"/>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無礙無対光炎王</a:t>
            </a:r>
            <a:endParaRPr lang="zh-TW" altLang="en-US" sz="5400" b="1" dirty="0">
              <a:latin typeface="游ゴシック" panose="020B0400000000000000" pitchFamily="50" charset="-128"/>
              <a:ea typeface="游ゴシック" panose="020B0400000000000000" pitchFamily="50" charset="-128"/>
            </a:endParaRPr>
          </a:p>
          <a:p>
            <a:pPr algn="just"/>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清浄歓喜智慧光</a:t>
            </a:r>
          </a:p>
          <a:p>
            <a:pPr algn="just"/>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不断難思無称光</a:t>
            </a:r>
          </a:p>
          <a:p>
            <a:pPr algn="just"/>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pPr algn="just"/>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8316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39752" y="260648"/>
            <a:ext cx="4247317" cy="6277149"/>
          </a:xfrm>
          <a:prstGeom prst="rect">
            <a:avLst/>
          </a:prstGeom>
          <a:solidFill>
            <a:srgbClr val="FA608C"/>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あまねく無量・無辺光、無礙・無対・光炎王、</a:t>
            </a:r>
            <a:endParaRPr lang="en-US" altLang="ja-JP" sz="4400" b="1" dirty="0">
              <a:solidFill>
                <a:schemeClr val="bg1"/>
              </a:solidFill>
              <a:latin typeface="游ゴシック" panose="020B0400000000000000" pitchFamily="50" charset="-128"/>
              <a:ea typeface="游ゴシック" panose="020B0400000000000000" pitchFamily="50" charset="-128"/>
            </a:endParaRPr>
          </a:p>
          <a:p>
            <a:r>
              <a:rPr lang="ja-JP" altLang="en-US" sz="4400" b="1" dirty="0">
                <a:solidFill>
                  <a:schemeClr val="bg1"/>
                </a:solidFill>
                <a:latin typeface="游ゴシック" panose="020B0400000000000000" pitchFamily="50" charset="-128"/>
                <a:ea typeface="游ゴシック" panose="020B0400000000000000" pitchFamily="50" charset="-128"/>
              </a:rPr>
              <a:t>清浄・歓喜・智慧光、</a:t>
            </a:r>
            <a:endParaRPr lang="en-US" altLang="ja-JP" sz="4400" b="1" dirty="0">
              <a:solidFill>
                <a:schemeClr val="bg1"/>
              </a:solidFill>
              <a:latin typeface="游ゴシック" panose="020B0400000000000000" pitchFamily="50" charset="-128"/>
              <a:ea typeface="游ゴシック" panose="020B0400000000000000" pitchFamily="50" charset="-128"/>
            </a:endParaRPr>
          </a:p>
          <a:p>
            <a:r>
              <a:rPr lang="ja-JP" altLang="en-US" sz="4400" b="1" dirty="0">
                <a:solidFill>
                  <a:schemeClr val="bg1"/>
                </a:solidFill>
                <a:latin typeface="游ゴシック" panose="020B0400000000000000" pitchFamily="50" charset="-128"/>
                <a:ea typeface="游ゴシック" panose="020B0400000000000000" pitchFamily="50" charset="-128"/>
              </a:rPr>
              <a:t>不断・難思・無称光、</a:t>
            </a:r>
            <a:endParaRPr lang="en-US" altLang="ja-JP" sz="4400" b="1" dirty="0">
              <a:solidFill>
                <a:schemeClr val="bg1"/>
              </a:solidFill>
              <a:latin typeface="游ゴシック" panose="020B0400000000000000" pitchFamily="50" charset="-128"/>
              <a:ea typeface="游ゴシック" panose="020B0400000000000000" pitchFamily="50" charset="-128"/>
            </a:endParaRPr>
          </a:p>
          <a:p>
            <a:r>
              <a:rPr lang="ja-JP" altLang="en-US" sz="4400" b="1" dirty="0">
                <a:solidFill>
                  <a:schemeClr val="bg1"/>
                </a:solidFill>
                <a:latin typeface="游ゴシック" panose="020B0400000000000000" pitchFamily="50" charset="-128"/>
                <a:ea typeface="游ゴシック" panose="020B0400000000000000" pitchFamily="50" charset="-128"/>
              </a:rPr>
              <a:t>超日月光を放ち</a:t>
            </a:r>
            <a:r>
              <a:rPr lang="ja-JP" altLang="en-US" sz="4400" b="1" dirty="0" err="1">
                <a:solidFill>
                  <a:schemeClr val="bg1"/>
                </a:solidFill>
                <a:latin typeface="游ゴシック" panose="020B0400000000000000" pitchFamily="50" charset="-128"/>
                <a:ea typeface="游ゴシック" panose="020B0400000000000000" pitchFamily="50" charset="-128"/>
              </a:rPr>
              <a:t>て塵刹を</a:t>
            </a:r>
            <a:r>
              <a:rPr lang="ja-JP" altLang="en-US" sz="4400" b="1" dirty="0">
                <a:solidFill>
                  <a:schemeClr val="bg1"/>
                </a:solidFill>
                <a:latin typeface="游ゴシック" panose="020B0400000000000000" pitchFamily="50" charset="-128"/>
                <a:ea typeface="游ゴシック" panose="020B0400000000000000" pitchFamily="50" charset="-128"/>
              </a:rPr>
              <a:t>照らす。</a:t>
            </a:r>
            <a:r>
              <a:rPr kumimoji="1" lang="ja-JP" altLang="en-US" sz="3200" b="1" dirty="0">
                <a:latin typeface="游ゴシック" panose="020B0400000000000000" pitchFamily="50" charset="-128"/>
                <a:ea typeface="游ゴシック" panose="020B0400000000000000" pitchFamily="50" charset="-128"/>
              </a:rPr>
              <a:t>　　　　　</a:t>
            </a:r>
          </a:p>
        </p:txBody>
      </p:sp>
    </p:spTree>
    <p:extLst>
      <p:ext uri="{BB962C8B-B14F-4D97-AF65-F5344CB8AC3E}">
        <p14:creationId xmlns:p14="http://schemas.microsoft.com/office/powerpoint/2010/main" val="236384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43608" y="188640"/>
            <a:ext cx="6955750" cy="6408712"/>
          </a:xfrm>
          <a:prstGeom prst="rect">
            <a:avLst/>
          </a:prstGeom>
          <a:solidFill>
            <a:srgbClr val="002060"/>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本願を成就された仏は、無量光・無辺光・無礙光</a:t>
            </a:r>
            <a:endParaRPr lang="en-US" altLang="ja-JP" sz="4400" b="1" dirty="0">
              <a:solidFill>
                <a:schemeClr val="bg1"/>
              </a:solidFill>
              <a:latin typeface="游ゴシック" panose="020B0400000000000000" pitchFamily="50" charset="-128"/>
              <a:ea typeface="游ゴシック" panose="020B0400000000000000" pitchFamily="50" charset="-128"/>
            </a:endParaRPr>
          </a:p>
          <a:p>
            <a:r>
              <a:rPr lang="ja-JP" altLang="en-US" sz="4400" b="1" dirty="0">
                <a:solidFill>
                  <a:schemeClr val="bg1"/>
                </a:solidFill>
                <a:latin typeface="游ゴシック" panose="020B0400000000000000" pitchFamily="50" charset="-128"/>
                <a:ea typeface="游ゴシック" panose="020B0400000000000000" pitchFamily="50" charset="-128"/>
              </a:rPr>
              <a:t>無対光・炎王光・清浄光</a:t>
            </a:r>
            <a:endParaRPr lang="en-US" altLang="ja-JP" sz="4400" b="1" dirty="0">
              <a:solidFill>
                <a:schemeClr val="bg1"/>
              </a:solidFill>
              <a:latin typeface="游ゴシック" panose="020B0400000000000000" pitchFamily="50" charset="-128"/>
              <a:ea typeface="游ゴシック" panose="020B0400000000000000" pitchFamily="50" charset="-128"/>
            </a:endParaRPr>
          </a:p>
          <a:p>
            <a:r>
              <a:rPr lang="ja-JP" altLang="en-US" sz="4400" b="1" dirty="0">
                <a:solidFill>
                  <a:schemeClr val="bg1"/>
                </a:solidFill>
                <a:latin typeface="游ゴシック" panose="020B0400000000000000" pitchFamily="50" charset="-128"/>
                <a:ea typeface="游ゴシック" panose="020B0400000000000000" pitchFamily="50" charset="-128"/>
              </a:rPr>
              <a:t>歓喜光・智慧光・不断光</a:t>
            </a:r>
            <a:endParaRPr lang="en-US" altLang="ja-JP" sz="4400" b="1" dirty="0">
              <a:solidFill>
                <a:schemeClr val="bg1"/>
              </a:solidFill>
              <a:latin typeface="游ゴシック" panose="020B0400000000000000" pitchFamily="50" charset="-128"/>
              <a:ea typeface="游ゴシック" panose="020B0400000000000000" pitchFamily="50" charset="-128"/>
            </a:endParaRPr>
          </a:p>
          <a:p>
            <a:r>
              <a:rPr lang="ja-JP" altLang="en-US" sz="4400" b="1" dirty="0">
                <a:solidFill>
                  <a:schemeClr val="bg1"/>
                </a:solidFill>
                <a:latin typeface="游ゴシック" panose="020B0400000000000000" pitchFamily="50" charset="-128"/>
                <a:ea typeface="游ゴシック" panose="020B0400000000000000" pitchFamily="50" charset="-128"/>
              </a:rPr>
              <a:t>難思光・無称光・超日月光とたたえられる光明を放って、広くすべての国々を照らし、すべての衆生はその光明に照らされる。</a:t>
            </a:r>
            <a:r>
              <a:rPr kumimoji="1" lang="ja-JP" altLang="en-US" sz="3200" b="1" dirty="0">
                <a:latin typeface="游ゴシック" panose="020B0400000000000000" pitchFamily="50" charset="-128"/>
                <a:ea typeface="游ゴシック" panose="020B0400000000000000" pitchFamily="50" charset="-128"/>
              </a:rPr>
              <a:t>　　</a:t>
            </a:r>
            <a:endParaRPr kumimoji="1" lang="ja-JP" altLang="en-US"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5626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573016" y="-1500783"/>
            <a:ext cx="10009112" cy="10007126"/>
            <a:chOff x="-4573016" y="-1500783"/>
            <a:chExt cx="10009112" cy="10007126"/>
          </a:xfrm>
        </p:grpSpPr>
        <p:sp>
          <p:nvSpPr>
            <p:cNvPr id="4" name="円/楕円 3"/>
            <p:cNvSpPr>
              <a:spLocks noChangeAspect="1"/>
            </p:cNvSpPr>
            <p:nvPr/>
          </p:nvSpPr>
          <p:spPr>
            <a:xfrm>
              <a:off x="-4573016" y="-1500783"/>
              <a:ext cx="10009112" cy="10007126"/>
            </a:xfrm>
            <a:prstGeom prst="ellipse">
              <a:avLst/>
            </a:prstGeom>
            <a:gradFill flip="none" rotWithShape="1">
              <a:gsLst>
                <a:gs pos="10000">
                  <a:srgbClr val="FFFF00"/>
                </a:gs>
                <a:gs pos="89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テキスト ボックス 5"/>
            <p:cNvSpPr txBox="1"/>
            <p:nvPr/>
          </p:nvSpPr>
          <p:spPr>
            <a:xfrm>
              <a:off x="683568" y="511024"/>
              <a:ext cx="1107996" cy="5695052"/>
            </a:xfrm>
            <a:prstGeom prst="rect">
              <a:avLst/>
            </a:prstGeom>
            <a:noFill/>
          </p:spPr>
          <p:txBody>
            <a:bodyPr vert="eaVert" wrap="square" rtlCol="0">
              <a:spAutoFit/>
            </a:bodyPr>
            <a:lstStyle/>
            <a:p>
              <a:r>
                <a:rPr kumimoji="1" lang="ja-JP" altLang="en-US" sz="60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光明</a:t>
              </a:r>
              <a:r>
                <a:rPr kumimoji="1" lang="ja-JP" altLang="en-US" sz="6000" b="1" dirty="0">
                  <a:effectLst>
                    <a:glow rad="228600">
                      <a:schemeClr val="bg1"/>
                    </a:glow>
                  </a:effectLst>
                  <a:latin typeface="游ゴシック" panose="020B0400000000000000" pitchFamily="50" charset="-128"/>
                  <a:ea typeface="游ゴシック" panose="020B0400000000000000" pitchFamily="50" charset="-128"/>
                </a:rPr>
                <a:t>による救い</a:t>
              </a:r>
            </a:p>
          </p:txBody>
        </p:sp>
      </p:grpSp>
      <p:sp>
        <p:nvSpPr>
          <p:cNvPr id="2" name="テキスト ボックス 1"/>
          <p:cNvSpPr txBox="1"/>
          <p:nvPr/>
        </p:nvSpPr>
        <p:spPr>
          <a:xfrm>
            <a:off x="2340136" y="285497"/>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無礙無対光炎王</a:t>
            </a:r>
            <a:endParaRPr lang="zh-TW"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清浄歓喜智慧光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不断難思無称光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5475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573016" y="-1500783"/>
            <a:ext cx="10009112" cy="10007126"/>
            <a:chOff x="-4573016" y="-1500783"/>
            <a:chExt cx="10009112" cy="10007126"/>
          </a:xfrm>
        </p:grpSpPr>
        <p:sp>
          <p:nvSpPr>
            <p:cNvPr id="4" name="円/楕円 3"/>
            <p:cNvSpPr>
              <a:spLocks noChangeAspect="1"/>
            </p:cNvSpPr>
            <p:nvPr/>
          </p:nvSpPr>
          <p:spPr>
            <a:xfrm>
              <a:off x="-4573016" y="-1500783"/>
              <a:ext cx="10009112" cy="10007126"/>
            </a:xfrm>
            <a:prstGeom prst="ellipse">
              <a:avLst/>
            </a:prstGeom>
            <a:gradFill flip="none" rotWithShape="1">
              <a:gsLst>
                <a:gs pos="10000">
                  <a:srgbClr val="FFFF00"/>
                </a:gs>
                <a:gs pos="89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5" name="テキスト ボックス 4"/>
            <p:cNvSpPr txBox="1"/>
            <p:nvPr/>
          </p:nvSpPr>
          <p:spPr>
            <a:xfrm>
              <a:off x="827584" y="404664"/>
              <a:ext cx="1107996" cy="5983512"/>
            </a:xfrm>
            <a:prstGeom prst="rect">
              <a:avLst/>
            </a:prstGeom>
            <a:noFill/>
          </p:spPr>
          <p:txBody>
            <a:bodyPr vert="eaVert" wrap="square" rtlCol="0">
              <a:spAutoFit/>
            </a:bodyPr>
            <a:lstStyle/>
            <a:p>
              <a:r>
                <a:rPr kumimoji="1" lang="ja-JP" altLang="en-US" sz="5400" b="1" dirty="0">
                  <a:effectLst>
                    <a:glow rad="228600">
                      <a:schemeClr val="bg1"/>
                    </a:glow>
                  </a:effectLst>
                  <a:latin typeface="游ゴシック" panose="020B0400000000000000" pitchFamily="50" charset="-128"/>
                  <a:ea typeface="游ゴシック" panose="020B0400000000000000" pitchFamily="50" charset="-128"/>
                </a:rPr>
                <a:t>阿弥陀仏の</a:t>
              </a:r>
              <a:r>
                <a:rPr kumimoji="1"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十</a:t>
              </a:r>
              <a:r>
                <a:rPr kumimoji="1" lang="ja-JP" altLang="en-US" sz="60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二</a:t>
              </a:r>
              <a:r>
                <a:rPr kumimoji="1" lang="ja-JP" altLang="en-US" sz="6000" b="1" dirty="0">
                  <a:effectLst>
                    <a:glow rad="228600">
                      <a:schemeClr val="bg1"/>
                    </a:glow>
                  </a:effectLst>
                  <a:latin typeface="游ゴシック" panose="020B0400000000000000" pitchFamily="50" charset="-128"/>
                  <a:ea typeface="游ゴシック" panose="020B0400000000000000" pitchFamily="50" charset="-128"/>
                </a:rPr>
                <a:t>光</a:t>
              </a:r>
            </a:p>
          </p:txBody>
        </p:sp>
      </p:grpSp>
      <p:sp>
        <p:nvSpPr>
          <p:cNvPr id="6" name="テキスト ボックス 5"/>
          <p:cNvSpPr txBox="1"/>
          <p:nvPr/>
        </p:nvSpPr>
        <p:spPr>
          <a:xfrm>
            <a:off x="2340136" y="285497"/>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a:t>
            </a:r>
            <a:r>
              <a:rPr lang="ja-JP" altLang="en-US" sz="5400" b="1" dirty="0">
                <a:solidFill>
                  <a:srgbClr val="FF0000"/>
                </a:solidFill>
                <a:latin typeface="游ゴシック" panose="020B0400000000000000" pitchFamily="50" charset="-128"/>
                <a:ea typeface="游ゴシック" panose="020B0400000000000000" pitchFamily="50" charset="-128"/>
              </a:rPr>
              <a:t>無量無辺光</a:t>
            </a:r>
            <a:endParaRPr lang="zh-TW" altLang="en-US" sz="5400" b="1" dirty="0">
              <a:solidFill>
                <a:srgbClr val="FF0000"/>
              </a:solidFill>
              <a:latin typeface="游ゴシック" panose="020B0400000000000000" pitchFamily="50" charset="-128"/>
              <a:ea typeface="游ゴシック" panose="020B0400000000000000" pitchFamily="50" charset="-128"/>
            </a:endParaRPr>
          </a:p>
          <a:p>
            <a:r>
              <a:rPr lang="en-US" altLang="zh-TW" sz="5400" b="1" dirty="0">
                <a:solidFill>
                  <a:srgbClr val="FF0000"/>
                </a:solidFill>
                <a:latin typeface="游ゴシック" panose="020B0400000000000000" pitchFamily="50" charset="-128"/>
                <a:ea typeface="游ゴシック" panose="020B0400000000000000" pitchFamily="50" charset="-128"/>
              </a:rPr>
              <a:t>12</a:t>
            </a:r>
            <a:r>
              <a:rPr lang="ja-JP" altLang="en-US" sz="5400" b="1" dirty="0">
                <a:solidFill>
                  <a:srgbClr val="FF0000"/>
                </a:solidFill>
                <a:latin typeface="游ゴシック" panose="020B0400000000000000" pitchFamily="50" charset="-128"/>
                <a:ea typeface="游ゴシック" panose="020B0400000000000000" pitchFamily="50" charset="-128"/>
              </a:rPr>
              <a:t>無礙無対光炎王</a:t>
            </a:r>
            <a:endParaRPr lang="zh-TW" altLang="en-US" sz="5400" b="1" dirty="0">
              <a:solidFill>
                <a:srgbClr val="FF0000"/>
              </a:solidFill>
              <a:latin typeface="游ゴシック" panose="020B0400000000000000" pitchFamily="50" charset="-128"/>
              <a:ea typeface="游ゴシック" panose="020B0400000000000000" pitchFamily="50" charset="-128"/>
            </a:endParaRPr>
          </a:p>
          <a:p>
            <a:r>
              <a:rPr lang="en-US" altLang="ja-JP" sz="5400" b="1" dirty="0">
                <a:solidFill>
                  <a:srgbClr val="FF0000"/>
                </a:solidFill>
                <a:latin typeface="游ゴシック" panose="020B0400000000000000" pitchFamily="50" charset="-128"/>
                <a:ea typeface="游ゴシック" panose="020B0400000000000000" pitchFamily="50" charset="-128"/>
              </a:rPr>
              <a:t>13</a:t>
            </a:r>
            <a:r>
              <a:rPr lang="ja-JP" altLang="en-US" sz="5400" b="1" dirty="0">
                <a:solidFill>
                  <a:srgbClr val="FF0000"/>
                </a:solidFill>
                <a:latin typeface="游ゴシック" panose="020B0400000000000000" pitchFamily="50" charset="-128"/>
                <a:ea typeface="游ゴシック" panose="020B0400000000000000" pitchFamily="50" charset="-128"/>
              </a:rPr>
              <a:t>清浄歓喜智慧光</a:t>
            </a:r>
          </a:p>
          <a:p>
            <a:r>
              <a:rPr lang="en-US" altLang="ja-JP" sz="5400" b="1" dirty="0">
                <a:solidFill>
                  <a:srgbClr val="FF0000"/>
                </a:solidFill>
                <a:latin typeface="游ゴシック" panose="020B0400000000000000" pitchFamily="50" charset="-128"/>
                <a:ea typeface="游ゴシック" panose="020B0400000000000000" pitchFamily="50" charset="-128"/>
              </a:rPr>
              <a:t>14</a:t>
            </a:r>
            <a:r>
              <a:rPr lang="ja-JP" altLang="en-US" sz="5400" b="1" dirty="0">
                <a:solidFill>
                  <a:srgbClr val="FF0000"/>
                </a:solidFill>
                <a:latin typeface="游ゴシック" panose="020B0400000000000000" pitchFamily="50" charset="-128"/>
                <a:ea typeface="游ゴシック" panose="020B0400000000000000" pitchFamily="50" charset="-128"/>
              </a:rPr>
              <a:t>不断難思無称光</a:t>
            </a:r>
          </a:p>
          <a:p>
            <a:r>
              <a:rPr lang="en-US" altLang="ja-JP" sz="5400" b="1" dirty="0">
                <a:solidFill>
                  <a:srgbClr val="FF0000"/>
                </a:solidFill>
                <a:latin typeface="游ゴシック" panose="020B0400000000000000" pitchFamily="50" charset="-128"/>
                <a:ea typeface="游ゴシック" panose="020B0400000000000000" pitchFamily="50" charset="-128"/>
              </a:rPr>
              <a:t>15</a:t>
            </a:r>
            <a:r>
              <a:rPr lang="ja-JP" altLang="en-US" sz="5400" b="1" dirty="0">
                <a:solidFill>
                  <a:srgbClr val="FF0000"/>
                </a:solidFill>
                <a:latin typeface="游ゴシック" panose="020B0400000000000000" pitchFamily="50" charset="-128"/>
                <a:ea typeface="游ゴシック" panose="020B0400000000000000" pitchFamily="50" charset="-128"/>
              </a:rPr>
              <a:t>超日月光</a:t>
            </a:r>
            <a:r>
              <a:rPr lang="ja-JP" altLang="en-US" sz="5400" b="1" dirty="0">
                <a:latin typeface="游ゴシック" panose="020B0400000000000000" pitchFamily="50" charset="-128"/>
                <a:ea typeface="游ゴシック" panose="020B0400000000000000" pitchFamily="50" charset="-128"/>
              </a:rPr>
              <a:t>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1505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1" r="28224" b="62006"/>
          <a:stretch/>
        </p:blipFill>
        <p:spPr>
          <a:xfrm>
            <a:off x="2882421" y="-2886563"/>
            <a:ext cx="8164366" cy="9744563"/>
          </a:xfrm>
          <a:prstGeom prst="rect">
            <a:avLst/>
          </a:prstGeom>
        </p:spPr>
      </p:pic>
      <p:sp>
        <p:nvSpPr>
          <p:cNvPr id="2" name="テキスト ボックス 1"/>
          <p:cNvSpPr txBox="1"/>
          <p:nvPr/>
        </p:nvSpPr>
        <p:spPr>
          <a:xfrm>
            <a:off x="231776" y="336986"/>
            <a:ext cx="4801314" cy="6552728"/>
          </a:xfrm>
          <a:prstGeom prst="rect">
            <a:avLst/>
          </a:prstGeom>
          <a:noFill/>
        </p:spPr>
        <p:txBody>
          <a:bodyPr vert="eaVert" wrap="square" rtlCol="0">
            <a:spAutoFit/>
          </a:bodyPr>
          <a:lstStyle/>
          <a:p>
            <a:r>
              <a:rPr lang="ja-JP" altLang="en-US" sz="4000" b="1" dirty="0">
                <a:effectLst>
                  <a:glow rad="228600">
                    <a:schemeClr val="bg1"/>
                  </a:glow>
                </a:effectLst>
                <a:ea typeface="游ゴシック" panose="020B0400000000000000" pitchFamily="50" charset="-128"/>
              </a:rPr>
              <a:t>この</a:t>
            </a:r>
            <a:r>
              <a:rPr lang="ja-JP" altLang="en-US" sz="4000" b="1" dirty="0" err="1">
                <a:effectLst>
                  <a:glow rad="228600">
                    <a:schemeClr val="bg1"/>
                  </a:glow>
                </a:effectLst>
                <a:ea typeface="游ゴシック" panose="020B0400000000000000" pitchFamily="50" charset="-128"/>
              </a:rPr>
              <a:t>ゆゑに</a:t>
            </a:r>
            <a:r>
              <a:rPr lang="ja-JP" altLang="en-US" sz="4000" b="1" dirty="0">
                <a:effectLst>
                  <a:glow rad="228600">
                    <a:schemeClr val="bg1"/>
                  </a:glow>
                </a:effectLst>
                <a:ea typeface="游ゴシック" panose="020B0400000000000000" pitchFamily="50" charset="-128"/>
              </a:rPr>
              <a:t>、無量寿仏は、無量光仏・無辺光仏・無礙光仏・無対光仏・炎王光仏・清浄光仏・歓喜光仏・智慧光仏・不断光仏・難思光仏・無称光仏・超日月光仏と号す。          </a:t>
            </a:r>
            <a:r>
              <a:rPr lang="ja-JP" altLang="en-US" sz="2000" b="1" dirty="0">
                <a:solidFill>
                  <a:prstClr val="black"/>
                </a:solidFill>
                <a:effectLst>
                  <a:glow rad="228600">
                    <a:prstClr val="white"/>
                  </a:glow>
                </a:effectLst>
                <a:ea typeface="游ゴシック" panose="020B0400000000000000" pitchFamily="50" charset="-128"/>
              </a:rPr>
              <a:t>（</a:t>
            </a:r>
            <a:r>
              <a:rPr lang="en-US" altLang="ja-JP" sz="2000" b="1" dirty="0">
                <a:solidFill>
                  <a:prstClr val="black"/>
                </a:solidFill>
                <a:effectLst>
                  <a:glow rad="228600">
                    <a:prstClr val="white"/>
                  </a:glow>
                </a:effectLst>
                <a:ea typeface="游ゴシック" panose="020B0400000000000000" pitchFamily="50" charset="-128"/>
              </a:rPr>
              <a:t>『</a:t>
            </a:r>
            <a:r>
              <a:rPr lang="ja-JP" altLang="en-US" sz="2000" b="1" dirty="0">
                <a:solidFill>
                  <a:prstClr val="black"/>
                </a:solidFill>
                <a:effectLst>
                  <a:glow rad="228600">
                    <a:prstClr val="white"/>
                  </a:glow>
                </a:effectLst>
                <a:ea typeface="游ゴシック" panose="020B0400000000000000" pitchFamily="50" charset="-128"/>
              </a:rPr>
              <a:t>大経</a:t>
            </a:r>
            <a:r>
              <a:rPr lang="en-US" altLang="ja-JP" sz="2000" b="1" dirty="0">
                <a:solidFill>
                  <a:prstClr val="black"/>
                </a:solidFill>
                <a:effectLst>
                  <a:glow rad="228600">
                    <a:prstClr val="white"/>
                  </a:glow>
                </a:effectLst>
                <a:ea typeface="游ゴシック" panose="020B0400000000000000" pitchFamily="50" charset="-128"/>
              </a:rPr>
              <a:t>』</a:t>
            </a:r>
            <a:r>
              <a:rPr lang="ja-JP" altLang="en-US" sz="2000" b="1" dirty="0">
                <a:solidFill>
                  <a:prstClr val="black"/>
                </a:solidFill>
                <a:effectLst>
                  <a:glow rad="228600">
                    <a:prstClr val="white"/>
                  </a:glow>
                </a:effectLst>
                <a:ea typeface="游ゴシック" panose="020B0400000000000000" pitchFamily="50" charset="-128"/>
              </a:rPr>
              <a:t>註２９頁）</a:t>
            </a:r>
          </a:p>
          <a:p>
            <a:endParaRPr kumimoji="1" lang="ja-JP" altLang="en-US" sz="2000" b="1" dirty="0">
              <a:effectLst>
                <a:glow rad="228600">
                  <a:schemeClr val="bg1"/>
                </a:glow>
              </a:effectLst>
              <a:ea typeface="游ゴシック" panose="020B0400000000000000" pitchFamily="50" charset="-128"/>
            </a:endParaRPr>
          </a:p>
        </p:txBody>
      </p:sp>
    </p:spTree>
    <p:extLst>
      <p:ext uri="{BB962C8B-B14F-4D97-AF65-F5344CB8AC3E}">
        <p14:creationId xmlns:p14="http://schemas.microsoft.com/office/powerpoint/2010/main" val="224260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1" r="28224" b="62006"/>
          <a:stretch/>
        </p:blipFill>
        <p:spPr>
          <a:xfrm>
            <a:off x="2882421" y="-2886563"/>
            <a:ext cx="8164366" cy="9744563"/>
          </a:xfrm>
          <a:prstGeom prst="rect">
            <a:avLst/>
          </a:prstGeom>
        </p:spPr>
      </p:pic>
      <p:sp>
        <p:nvSpPr>
          <p:cNvPr id="2" name="テキスト ボックス 1"/>
          <p:cNvSpPr txBox="1"/>
          <p:nvPr/>
        </p:nvSpPr>
        <p:spPr>
          <a:xfrm>
            <a:off x="231777" y="336986"/>
            <a:ext cx="4801314" cy="6552728"/>
          </a:xfrm>
          <a:prstGeom prst="rect">
            <a:avLst/>
          </a:prstGeom>
          <a:noFill/>
        </p:spPr>
        <p:txBody>
          <a:bodyPr vert="eaVert" wrap="square" rtlCol="0">
            <a:spAutoFit/>
          </a:bodyPr>
          <a:lstStyle/>
          <a:p>
            <a:r>
              <a:rPr lang="ja-JP" altLang="en-US" sz="4000" b="1" dirty="0">
                <a:effectLst>
                  <a:glow rad="228600">
                    <a:schemeClr val="bg1"/>
                  </a:glow>
                </a:effectLst>
                <a:ea typeface="游ゴシック" panose="020B0400000000000000" pitchFamily="50" charset="-128"/>
              </a:rPr>
              <a:t>この</a:t>
            </a:r>
            <a:r>
              <a:rPr lang="ja-JP" altLang="en-US" sz="4000" b="1" dirty="0" err="1">
                <a:effectLst>
                  <a:glow rad="228600">
                    <a:schemeClr val="bg1"/>
                  </a:glow>
                </a:effectLst>
                <a:ea typeface="游ゴシック" panose="020B0400000000000000" pitchFamily="50" charset="-128"/>
              </a:rPr>
              <a:t>ゆゑに</a:t>
            </a:r>
            <a:r>
              <a:rPr lang="ja-JP" altLang="en-US" sz="4000" b="1" dirty="0">
                <a:effectLst>
                  <a:glow rad="228600">
                    <a:schemeClr val="bg1"/>
                  </a:glow>
                </a:effectLst>
                <a:ea typeface="游ゴシック" panose="020B0400000000000000" pitchFamily="50" charset="-128"/>
              </a:rPr>
              <a:t>、無量寿仏を</a:t>
            </a:r>
            <a:r>
              <a:rPr lang="ja-JP" altLang="en-US" sz="4000" b="1" dirty="0" err="1">
                <a:effectLst>
                  <a:glow rad="228600">
                    <a:schemeClr val="bg1"/>
                  </a:glow>
                </a:effectLst>
                <a:ea typeface="游ゴシック" panose="020B0400000000000000" pitchFamily="50" charset="-128"/>
              </a:rPr>
              <a:t>ば</a:t>
            </a:r>
            <a:r>
              <a:rPr lang="ja-JP" altLang="en-US" sz="4000" b="1" dirty="0">
                <a:effectLst>
                  <a:glow rad="228600">
                    <a:schemeClr val="bg1"/>
                  </a:glow>
                </a:effectLst>
                <a:ea typeface="游ゴシック" panose="020B0400000000000000" pitchFamily="50" charset="-128"/>
              </a:rPr>
              <a:t>、</a:t>
            </a:r>
            <a:r>
              <a:rPr lang="ja-JP" altLang="en-US" sz="4000" b="1" dirty="0">
                <a:solidFill>
                  <a:srgbClr val="FF0000"/>
                </a:solidFill>
                <a:effectLst>
                  <a:glow rad="228600">
                    <a:schemeClr val="bg1"/>
                  </a:glow>
                </a:effectLst>
                <a:ea typeface="游ゴシック" panose="020B0400000000000000" pitchFamily="50" charset="-128"/>
              </a:rPr>
              <a:t>無量光</a:t>
            </a:r>
            <a:r>
              <a:rPr lang="ja-JP" altLang="en-US" sz="4000" b="1" dirty="0">
                <a:effectLst>
                  <a:glow rad="228600">
                    <a:schemeClr val="bg1"/>
                  </a:glow>
                </a:effectLst>
                <a:ea typeface="游ゴシック" panose="020B0400000000000000" pitchFamily="50" charset="-128"/>
              </a:rPr>
              <a:t>仏・</a:t>
            </a:r>
            <a:r>
              <a:rPr lang="ja-JP" altLang="en-US" sz="4000" b="1" dirty="0">
                <a:solidFill>
                  <a:srgbClr val="FF0000"/>
                </a:solidFill>
                <a:effectLst>
                  <a:glow rad="228600">
                    <a:schemeClr val="bg1"/>
                  </a:glow>
                </a:effectLst>
                <a:ea typeface="游ゴシック" panose="020B0400000000000000" pitchFamily="50" charset="-128"/>
              </a:rPr>
              <a:t>無辺光</a:t>
            </a:r>
            <a:r>
              <a:rPr lang="ja-JP" altLang="en-US" sz="4000" b="1" dirty="0">
                <a:effectLst>
                  <a:glow rad="228600">
                    <a:schemeClr val="bg1"/>
                  </a:glow>
                </a:effectLst>
                <a:ea typeface="游ゴシック" panose="020B0400000000000000" pitchFamily="50" charset="-128"/>
              </a:rPr>
              <a:t>仏・</a:t>
            </a:r>
            <a:r>
              <a:rPr lang="ja-JP" altLang="en-US" sz="4000" b="1" dirty="0">
                <a:solidFill>
                  <a:srgbClr val="FF0000"/>
                </a:solidFill>
                <a:effectLst>
                  <a:glow rad="228600">
                    <a:schemeClr val="bg1"/>
                  </a:glow>
                </a:effectLst>
                <a:ea typeface="游ゴシック" panose="020B0400000000000000" pitchFamily="50" charset="-128"/>
              </a:rPr>
              <a:t>無礙光</a:t>
            </a:r>
            <a:r>
              <a:rPr lang="ja-JP" altLang="en-US" sz="4000" b="1" dirty="0">
                <a:effectLst>
                  <a:glow rad="228600">
                    <a:schemeClr val="bg1"/>
                  </a:glow>
                </a:effectLst>
                <a:ea typeface="游ゴシック" panose="020B0400000000000000" pitchFamily="50" charset="-128"/>
              </a:rPr>
              <a:t>仏・</a:t>
            </a:r>
            <a:r>
              <a:rPr lang="ja-JP" altLang="en-US" sz="4000" b="1" dirty="0">
                <a:solidFill>
                  <a:srgbClr val="FF0000"/>
                </a:solidFill>
                <a:effectLst>
                  <a:glow rad="228600">
                    <a:schemeClr val="bg1"/>
                  </a:glow>
                </a:effectLst>
                <a:ea typeface="游ゴシック" panose="020B0400000000000000" pitchFamily="50" charset="-128"/>
              </a:rPr>
              <a:t>無対光</a:t>
            </a:r>
            <a:r>
              <a:rPr lang="ja-JP" altLang="en-US" sz="4000" b="1" dirty="0">
                <a:effectLst>
                  <a:glow rad="228600">
                    <a:schemeClr val="bg1"/>
                  </a:glow>
                </a:effectLst>
                <a:ea typeface="游ゴシック" panose="020B0400000000000000" pitchFamily="50" charset="-128"/>
              </a:rPr>
              <a:t>仏・</a:t>
            </a:r>
            <a:r>
              <a:rPr lang="ja-JP" altLang="en-US" sz="4000" b="1" dirty="0">
                <a:solidFill>
                  <a:srgbClr val="FF0000"/>
                </a:solidFill>
                <a:effectLst>
                  <a:glow rad="228600">
                    <a:schemeClr val="bg1"/>
                  </a:glow>
                </a:effectLst>
                <a:ea typeface="游ゴシック" panose="020B0400000000000000" pitchFamily="50" charset="-128"/>
              </a:rPr>
              <a:t>炎王光</a:t>
            </a:r>
            <a:r>
              <a:rPr lang="ja-JP" altLang="en-US" sz="4000" b="1" dirty="0">
                <a:effectLst>
                  <a:glow rad="228600">
                    <a:schemeClr val="bg1"/>
                  </a:glow>
                </a:effectLst>
                <a:ea typeface="游ゴシック" panose="020B0400000000000000" pitchFamily="50" charset="-128"/>
              </a:rPr>
              <a:t>仏・</a:t>
            </a:r>
            <a:r>
              <a:rPr lang="ja-JP" altLang="en-US" sz="4000" b="1" dirty="0">
                <a:solidFill>
                  <a:srgbClr val="FF0000"/>
                </a:solidFill>
                <a:effectLst>
                  <a:glow rad="228600">
                    <a:schemeClr val="bg1"/>
                  </a:glow>
                </a:effectLst>
                <a:ea typeface="游ゴシック" panose="020B0400000000000000" pitchFamily="50" charset="-128"/>
              </a:rPr>
              <a:t>清浄光</a:t>
            </a:r>
            <a:r>
              <a:rPr lang="ja-JP" altLang="en-US" sz="4000" b="1" dirty="0">
                <a:effectLst>
                  <a:glow rad="228600">
                    <a:schemeClr val="bg1"/>
                  </a:glow>
                </a:effectLst>
                <a:ea typeface="游ゴシック" panose="020B0400000000000000" pitchFamily="50" charset="-128"/>
              </a:rPr>
              <a:t>仏・</a:t>
            </a:r>
            <a:r>
              <a:rPr lang="ja-JP" altLang="en-US" sz="4000" b="1" dirty="0">
                <a:solidFill>
                  <a:srgbClr val="FF0000"/>
                </a:solidFill>
                <a:effectLst>
                  <a:glow rad="228600">
                    <a:schemeClr val="bg1"/>
                  </a:glow>
                </a:effectLst>
                <a:ea typeface="游ゴシック" panose="020B0400000000000000" pitchFamily="50" charset="-128"/>
              </a:rPr>
              <a:t>歓喜光</a:t>
            </a:r>
            <a:r>
              <a:rPr lang="ja-JP" altLang="en-US" sz="4000" b="1" dirty="0">
                <a:effectLst>
                  <a:glow rad="228600">
                    <a:schemeClr val="bg1"/>
                  </a:glow>
                </a:effectLst>
                <a:ea typeface="游ゴシック" panose="020B0400000000000000" pitchFamily="50" charset="-128"/>
              </a:rPr>
              <a:t>仏・</a:t>
            </a:r>
            <a:r>
              <a:rPr lang="ja-JP" altLang="en-US" sz="4000" b="1" dirty="0">
                <a:solidFill>
                  <a:srgbClr val="FF0000"/>
                </a:solidFill>
                <a:effectLst>
                  <a:glow rad="228600">
                    <a:schemeClr val="bg1"/>
                  </a:glow>
                </a:effectLst>
                <a:ea typeface="游ゴシック" panose="020B0400000000000000" pitchFamily="50" charset="-128"/>
              </a:rPr>
              <a:t>智慧光</a:t>
            </a:r>
            <a:r>
              <a:rPr lang="ja-JP" altLang="en-US" sz="4000" b="1" dirty="0">
                <a:effectLst>
                  <a:glow rad="228600">
                    <a:schemeClr val="bg1"/>
                  </a:glow>
                </a:effectLst>
                <a:ea typeface="游ゴシック" panose="020B0400000000000000" pitchFamily="50" charset="-128"/>
              </a:rPr>
              <a:t>仏・</a:t>
            </a:r>
            <a:r>
              <a:rPr lang="ja-JP" altLang="en-US" sz="4000" b="1" dirty="0">
                <a:solidFill>
                  <a:srgbClr val="FF0000"/>
                </a:solidFill>
                <a:effectLst>
                  <a:glow rad="228600">
                    <a:schemeClr val="bg1"/>
                  </a:glow>
                </a:effectLst>
                <a:ea typeface="游ゴシック" panose="020B0400000000000000" pitchFamily="50" charset="-128"/>
              </a:rPr>
              <a:t>不断光</a:t>
            </a:r>
            <a:r>
              <a:rPr lang="ja-JP" altLang="en-US" sz="4000" b="1" dirty="0">
                <a:effectLst>
                  <a:glow rad="228600">
                    <a:schemeClr val="bg1"/>
                  </a:glow>
                </a:effectLst>
                <a:ea typeface="游ゴシック" panose="020B0400000000000000" pitchFamily="50" charset="-128"/>
              </a:rPr>
              <a:t>仏・</a:t>
            </a:r>
            <a:r>
              <a:rPr lang="ja-JP" altLang="en-US" sz="4000" b="1" dirty="0">
                <a:solidFill>
                  <a:srgbClr val="FF0000"/>
                </a:solidFill>
                <a:effectLst>
                  <a:glow rad="228600">
                    <a:schemeClr val="bg1"/>
                  </a:glow>
                </a:effectLst>
                <a:ea typeface="游ゴシック" panose="020B0400000000000000" pitchFamily="50" charset="-128"/>
              </a:rPr>
              <a:t>難思光</a:t>
            </a:r>
            <a:r>
              <a:rPr lang="ja-JP" altLang="en-US" sz="4000" b="1" dirty="0">
                <a:effectLst>
                  <a:glow rad="228600">
                    <a:schemeClr val="bg1"/>
                  </a:glow>
                </a:effectLst>
                <a:ea typeface="游ゴシック" panose="020B0400000000000000" pitchFamily="50" charset="-128"/>
              </a:rPr>
              <a:t>仏・</a:t>
            </a:r>
            <a:r>
              <a:rPr lang="ja-JP" altLang="en-US" sz="4000" b="1" dirty="0">
                <a:solidFill>
                  <a:srgbClr val="FF0000"/>
                </a:solidFill>
                <a:effectLst>
                  <a:glow rad="228600">
                    <a:schemeClr val="bg1"/>
                  </a:glow>
                </a:effectLst>
                <a:ea typeface="游ゴシック" panose="020B0400000000000000" pitchFamily="50" charset="-128"/>
              </a:rPr>
              <a:t>無称光</a:t>
            </a:r>
            <a:r>
              <a:rPr lang="ja-JP" altLang="en-US" sz="4000" b="1" dirty="0">
                <a:effectLst>
                  <a:glow rad="228600">
                    <a:schemeClr val="bg1"/>
                  </a:glow>
                </a:effectLst>
                <a:ea typeface="游ゴシック" panose="020B0400000000000000" pitchFamily="50" charset="-128"/>
              </a:rPr>
              <a:t>仏・</a:t>
            </a:r>
            <a:r>
              <a:rPr lang="ja-JP" altLang="en-US" sz="4000" b="1" dirty="0">
                <a:solidFill>
                  <a:srgbClr val="FF0000"/>
                </a:solidFill>
                <a:effectLst>
                  <a:glow rad="228600">
                    <a:schemeClr val="bg1"/>
                  </a:glow>
                </a:effectLst>
                <a:ea typeface="游ゴシック" panose="020B0400000000000000" pitchFamily="50" charset="-128"/>
              </a:rPr>
              <a:t>超日月光</a:t>
            </a:r>
            <a:r>
              <a:rPr lang="ja-JP" altLang="en-US" sz="4000" b="1" dirty="0">
                <a:effectLst>
                  <a:glow rad="228600">
                    <a:schemeClr val="bg1"/>
                  </a:glow>
                </a:effectLst>
                <a:ea typeface="游ゴシック" panose="020B0400000000000000" pitchFamily="50" charset="-128"/>
              </a:rPr>
              <a:t>仏と号す。          </a:t>
            </a:r>
            <a:r>
              <a:rPr lang="ja-JP" altLang="en-US" sz="2000" b="1" dirty="0">
                <a:solidFill>
                  <a:prstClr val="black"/>
                </a:solidFill>
                <a:effectLst>
                  <a:glow rad="228600">
                    <a:prstClr val="white"/>
                  </a:glow>
                </a:effectLst>
                <a:ea typeface="游ゴシック" panose="020B0400000000000000" pitchFamily="50" charset="-128"/>
              </a:rPr>
              <a:t>（</a:t>
            </a:r>
            <a:r>
              <a:rPr lang="en-US" altLang="ja-JP" sz="2000" b="1" dirty="0">
                <a:solidFill>
                  <a:prstClr val="black"/>
                </a:solidFill>
                <a:effectLst>
                  <a:glow rad="228600">
                    <a:prstClr val="white"/>
                  </a:glow>
                </a:effectLst>
                <a:ea typeface="游ゴシック" panose="020B0400000000000000" pitchFamily="50" charset="-128"/>
              </a:rPr>
              <a:t>『</a:t>
            </a:r>
            <a:r>
              <a:rPr lang="ja-JP" altLang="en-US" sz="2000" b="1" dirty="0">
                <a:solidFill>
                  <a:prstClr val="black"/>
                </a:solidFill>
                <a:effectLst>
                  <a:glow rad="228600">
                    <a:prstClr val="white"/>
                  </a:glow>
                </a:effectLst>
                <a:ea typeface="游ゴシック" panose="020B0400000000000000" pitchFamily="50" charset="-128"/>
              </a:rPr>
              <a:t>大経</a:t>
            </a:r>
            <a:r>
              <a:rPr lang="en-US" altLang="ja-JP" sz="2000" b="1" dirty="0">
                <a:solidFill>
                  <a:prstClr val="black"/>
                </a:solidFill>
                <a:effectLst>
                  <a:glow rad="228600">
                    <a:prstClr val="white"/>
                  </a:glow>
                </a:effectLst>
                <a:ea typeface="游ゴシック" panose="020B0400000000000000" pitchFamily="50" charset="-128"/>
              </a:rPr>
              <a:t>』</a:t>
            </a:r>
            <a:r>
              <a:rPr lang="ja-JP" altLang="en-US" sz="2000" b="1" dirty="0">
                <a:solidFill>
                  <a:prstClr val="black"/>
                </a:solidFill>
                <a:effectLst>
                  <a:glow rad="228600">
                    <a:prstClr val="white"/>
                  </a:glow>
                </a:effectLst>
                <a:ea typeface="游ゴシック" panose="020B0400000000000000" pitchFamily="50" charset="-128"/>
              </a:rPr>
              <a:t>註２９頁）</a:t>
            </a:r>
          </a:p>
          <a:p>
            <a:endParaRPr kumimoji="1" lang="ja-JP" altLang="en-US" sz="2000" b="1" dirty="0">
              <a:effectLst>
                <a:glow rad="228600">
                  <a:schemeClr val="bg1"/>
                </a:glow>
              </a:effectLst>
              <a:ea typeface="游ゴシック" panose="020B0400000000000000" pitchFamily="50" charset="-128"/>
            </a:endParaRPr>
          </a:p>
        </p:txBody>
      </p:sp>
    </p:spTree>
    <p:extLst>
      <p:ext uri="{BB962C8B-B14F-4D97-AF65-F5344CB8AC3E}">
        <p14:creationId xmlns:p14="http://schemas.microsoft.com/office/powerpoint/2010/main" val="417965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1716" y="511024"/>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無礙無対光炎王</a:t>
            </a:r>
            <a:endParaRPr lang="zh-TW"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清浄歓喜智慧光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不断難思無称光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6158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1716" y="511024"/>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a:t>
            </a:r>
            <a:r>
              <a:rPr lang="ja-JP" altLang="en-US" sz="5400" b="1" dirty="0">
                <a:solidFill>
                  <a:srgbClr val="FF0000"/>
                </a:solidFill>
                <a:latin typeface="游ゴシック" panose="020B0400000000000000" pitchFamily="50" charset="-128"/>
                <a:ea typeface="游ゴシック" panose="020B0400000000000000" pitchFamily="50" charset="-128"/>
              </a:rPr>
              <a:t>無量</a:t>
            </a:r>
            <a:r>
              <a:rPr lang="ja-JP" altLang="en-US" sz="5400" b="1" dirty="0">
                <a:latin typeface="游ゴシック" panose="020B0400000000000000" pitchFamily="50" charset="-128"/>
                <a:ea typeface="游ゴシック" panose="020B0400000000000000" pitchFamily="50" charset="-128"/>
              </a:rPr>
              <a:t>無辺光</a:t>
            </a:r>
            <a:endParaRPr lang="zh-TW" altLang="en-US" sz="5400" b="1" dirty="0">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無礙無対光炎王</a:t>
            </a:r>
            <a:endParaRPr lang="zh-TW"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清浄歓喜智慧光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不断難思無称光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4431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751996" y="1230956"/>
            <a:ext cx="5976664" cy="1754326"/>
          </a:xfrm>
          <a:prstGeom prst="rect">
            <a:avLst/>
          </a:prstGeom>
          <a:noFill/>
        </p:spPr>
        <p:txBody>
          <a:bodyPr wrap="square" rtlCol="0">
            <a:spAutoFit/>
          </a:bodyPr>
          <a:lstStyle/>
          <a:p>
            <a:r>
              <a:rPr lang="ja-JP" altLang="en-US" sz="3600" b="1" dirty="0">
                <a:ln w="3175">
                  <a:noFill/>
                </a:ln>
                <a:solidFill>
                  <a:srgbClr val="FF0000"/>
                </a:solidFill>
                <a:ea typeface="游ゴシック" panose="020B0400000000000000" pitchFamily="50" charset="-128"/>
              </a:rPr>
              <a:t>正しい信心</a:t>
            </a:r>
            <a:endParaRPr lang="en-US" altLang="ja-JP" sz="3600" b="1" dirty="0">
              <a:ln w="3175">
                <a:noFill/>
              </a:ln>
              <a:solidFill>
                <a:srgbClr val="FF0000"/>
              </a:solidFill>
              <a:ea typeface="游ゴシック" panose="020B0400000000000000" pitchFamily="50" charset="-128"/>
            </a:endParaRPr>
          </a:p>
          <a:p>
            <a:r>
              <a:rPr kumimoji="1" lang="ja-JP" altLang="en-US" sz="3600" b="1" dirty="0">
                <a:ea typeface="游ゴシック" panose="020B0400000000000000" pitchFamily="50" charset="-128"/>
              </a:rPr>
              <a:t>阿弥陀仏の願い（本願）</a:t>
            </a:r>
            <a:endParaRPr kumimoji="1" lang="en-US" altLang="ja-JP" sz="3600" b="1" dirty="0">
              <a:ea typeface="游ゴシック" panose="020B0400000000000000" pitchFamily="50" charset="-128"/>
            </a:endParaRPr>
          </a:p>
          <a:p>
            <a:r>
              <a:rPr kumimoji="1" lang="ja-JP" altLang="en-US" sz="3600" b="1" dirty="0" err="1">
                <a:ea typeface="游ゴシック" panose="020B0400000000000000" pitchFamily="50" charset="-128"/>
              </a:rPr>
              <a:t>を疑</a:t>
            </a:r>
            <a:r>
              <a:rPr kumimoji="1" lang="ja-JP" altLang="en-US" sz="3600" b="1" dirty="0">
                <a:ea typeface="游ゴシック" panose="020B0400000000000000" pitchFamily="50" charset="-128"/>
              </a:rPr>
              <a:t>いなく信じること</a:t>
            </a:r>
          </a:p>
        </p:txBody>
      </p:sp>
      <p:sp>
        <p:nvSpPr>
          <p:cNvPr id="6" name="テキスト ボックス 5"/>
          <p:cNvSpPr txBox="1"/>
          <p:nvPr/>
        </p:nvSpPr>
        <p:spPr>
          <a:xfrm>
            <a:off x="2788090" y="3055893"/>
            <a:ext cx="6156684" cy="1754326"/>
          </a:xfrm>
          <a:prstGeom prst="rect">
            <a:avLst/>
          </a:prstGeom>
          <a:noFill/>
        </p:spPr>
        <p:txBody>
          <a:bodyPr wrap="square" rtlCol="0">
            <a:spAutoFit/>
          </a:bodyPr>
          <a:lstStyle/>
          <a:p>
            <a:r>
              <a:rPr kumimoji="1" lang="ja-JP" altLang="en-US" sz="3600" b="1" dirty="0">
                <a:solidFill>
                  <a:srgbClr val="FF0000"/>
                </a:solidFill>
                <a:ea typeface="游ゴシック" panose="020B0400000000000000" pitchFamily="50" charset="-128"/>
              </a:rPr>
              <a:t>称名念仏</a:t>
            </a:r>
            <a:endParaRPr kumimoji="1" lang="en-US" altLang="ja-JP" sz="3600" b="1" dirty="0">
              <a:solidFill>
                <a:srgbClr val="FF0000"/>
              </a:solidFill>
              <a:ea typeface="游ゴシック" panose="020B0400000000000000" pitchFamily="50" charset="-128"/>
            </a:endParaRPr>
          </a:p>
          <a:p>
            <a:r>
              <a:rPr kumimoji="1" lang="ja-JP" altLang="en-US" sz="3600" b="1" dirty="0">
                <a:ea typeface="游ゴシック" panose="020B0400000000000000" pitchFamily="50" charset="-128"/>
              </a:rPr>
              <a:t>「南無阿弥陀仏」の名号を</a:t>
            </a:r>
            <a:endParaRPr kumimoji="1" lang="en-US" altLang="ja-JP" sz="3600" b="1" dirty="0">
              <a:ea typeface="游ゴシック" panose="020B0400000000000000" pitchFamily="50" charset="-128"/>
            </a:endParaRPr>
          </a:p>
          <a:p>
            <a:r>
              <a:rPr kumimoji="1" lang="ja-JP" altLang="en-US" sz="3600" b="1" dirty="0">
                <a:ea typeface="游ゴシック" panose="020B0400000000000000" pitchFamily="50" charset="-128"/>
              </a:rPr>
              <a:t>口に称える</a:t>
            </a:r>
            <a:r>
              <a:rPr lang="ja-JP" altLang="en-US" sz="3600" b="1" dirty="0">
                <a:ea typeface="游ゴシック" panose="020B0400000000000000" pitchFamily="50" charset="-128"/>
              </a:rPr>
              <a:t>こと</a:t>
            </a:r>
            <a:endParaRPr lang="en-US" altLang="ja-JP" sz="3600" b="1" dirty="0">
              <a:ea typeface="游ゴシック" panose="020B0400000000000000" pitchFamily="50" charset="-128"/>
            </a:endParaRPr>
          </a:p>
        </p:txBody>
      </p:sp>
      <p:sp>
        <p:nvSpPr>
          <p:cNvPr id="7" name="テキスト ボックス 6"/>
          <p:cNvSpPr txBox="1"/>
          <p:nvPr/>
        </p:nvSpPr>
        <p:spPr>
          <a:xfrm>
            <a:off x="2751996" y="5101946"/>
            <a:ext cx="5834543" cy="1200329"/>
          </a:xfrm>
          <a:prstGeom prst="rect">
            <a:avLst/>
          </a:prstGeom>
          <a:noFill/>
        </p:spPr>
        <p:txBody>
          <a:bodyPr wrap="square" rtlCol="0">
            <a:spAutoFit/>
          </a:bodyPr>
          <a:lstStyle/>
          <a:p>
            <a:r>
              <a:rPr lang="ja-JP" altLang="en-US" sz="3600" b="1" dirty="0">
                <a:ea typeface="游ゴシック" panose="020B0400000000000000" pitchFamily="50" charset="-128"/>
              </a:rPr>
              <a:t>詩句のかたちであらわされた詩（</a:t>
            </a:r>
            <a:r>
              <a:rPr lang="ja-JP" altLang="en-US" sz="3600" b="1" dirty="0">
                <a:solidFill>
                  <a:srgbClr val="FF0000"/>
                </a:solidFill>
                <a:ea typeface="游ゴシック" panose="020B0400000000000000" pitchFamily="50" charset="-128"/>
              </a:rPr>
              <a:t>うた</a:t>
            </a:r>
            <a:r>
              <a:rPr lang="ja-JP" altLang="en-US" sz="3600" b="1" dirty="0">
                <a:ea typeface="游ゴシック" panose="020B0400000000000000" pitchFamily="50" charset="-128"/>
              </a:rPr>
              <a:t>）</a:t>
            </a:r>
            <a:endParaRPr kumimoji="1" lang="ja-JP" altLang="en-US" sz="3600" b="1" dirty="0">
              <a:ea typeface="游ゴシック" panose="020B0400000000000000" pitchFamily="50" charset="-128"/>
            </a:endParaRPr>
          </a:p>
        </p:txBody>
      </p:sp>
      <p:sp>
        <p:nvSpPr>
          <p:cNvPr id="11" name="テキスト ボックス 10"/>
          <p:cNvSpPr txBox="1"/>
          <p:nvPr/>
        </p:nvSpPr>
        <p:spPr>
          <a:xfrm>
            <a:off x="2788090" y="15899"/>
            <a:ext cx="3762164" cy="923330"/>
          </a:xfrm>
          <a:prstGeom prst="rect">
            <a:avLst/>
          </a:prstGeom>
          <a:noFill/>
        </p:spPr>
        <p:txBody>
          <a:bodyPr wrap="square" rtlCol="0">
            <a:spAutoFit/>
          </a:bodyPr>
          <a:lstStyle/>
          <a:p>
            <a:r>
              <a:rPr kumimoji="1" lang="ja-JP" altLang="en-US" sz="5400" b="1" dirty="0">
                <a:latin typeface="游ゴシック" panose="020B0400000000000000" pitchFamily="50" charset="-128"/>
                <a:ea typeface="游ゴシック" panose="020B0400000000000000" pitchFamily="50" charset="-128"/>
              </a:rPr>
              <a:t>題目の意味</a:t>
            </a:r>
          </a:p>
        </p:txBody>
      </p:sp>
      <p:sp>
        <p:nvSpPr>
          <p:cNvPr id="12" name="テキスト ボックス 11"/>
          <p:cNvSpPr txBox="1"/>
          <p:nvPr/>
        </p:nvSpPr>
        <p:spPr>
          <a:xfrm>
            <a:off x="334987" y="1605045"/>
            <a:ext cx="1788741" cy="1006148"/>
          </a:xfrm>
          <a:prstGeom prst="rect">
            <a:avLst/>
          </a:prstGeom>
          <a:noFill/>
          <a:ln w="63500">
            <a:noFill/>
          </a:ln>
        </p:spPr>
        <p:txBody>
          <a:bodyPr wrap="square" rtlCol="0">
            <a:spAutoFit/>
          </a:bodyPr>
          <a:lstStyle/>
          <a:p>
            <a:pPr algn="ctr"/>
            <a:r>
              <a:rPr kumimoji="1" lang="ja-JP" altLang="en-US" sz="6000" b="1" dirty="0">
                <a:ln w="3175">
                  <a:noFill/>
                </a:ln>
                <a:solidFill>
                  <a:srgbClr val="FF0000"/>
                </a:solidFill>
                <a:latin typeface="游ゴシック" panose="020B0400000000000000" pitchFamily="50" charset="-128"/>
                <a:ea typeface="游ゴシック" panose="020B0400000000000000" pitchFamily="50" charset="-128"/>
              </a:rPr>
              <a:t>正信</a:t>
            </a:r>
          </a:p>
        </p:txBody>
      </p:sp>
      <p:sp>
        <p:nvSpPr>
          <p:cNvPr id="13" name="テキスト ボックス 12"/>
          <p:cNvSpPr txBox="1"/>
          <p:nvPr/>
        </p:nvSpPr>
        <p:spPr>
          <a:xfrm>
            <a:off x="334987" y="3430967"/>
            <a:ext cx="1788741" cy="1006146"/>
          </a:xfrm>
          <a:prstGeom prst="rect">
            <a:avLst/>
          </a:prstGeom>
          <a:noFill/>
          <a:ln w="57150">
            <a:noFill/>
          </a:ln>
        </p:spPr>
        <p:txBody>
          <a:bodyPr wrap="square" rtlCol="0">
            <a:spAutoFit/>
          </a:bodyPr>
          <a:lstStyle/>
          <a:p>
            <a:pPr algn="ctr"/>
            <a:r>
              <a:rPr kumimoji="1" lang="ja-JP" altLang="en-US" sz="6000" b="1" dirty="0">
                <a:ln w="3175">
                  <a:noFill/>
                </a:ln>
                <a:solidFill>
                  <a:srgbClr val="FF0000"/>
                </a:solidFill>
                <a:latin typeface="游ゴシック" panose="020B0400000000000000" pitchFamily="50" charset="-128"/>
                <a:ea typeface="游ゴシック" panose="020B0400000000000000" pitchFamily="50" charset="-128"/>
              </a:rPr>
              <a:t>念仏</a:t>
            </a:r>
          </a:p>
        </p:txBody>
      </p:sp>
      <p:sp>
        <p:nvSpPr>
          <p:cNvPr id="14" name="テキスト ボックス 13"/>
          <p:cNvSpPr txBox="1"/>
          <p:nvPr/>
        </p:nvSpPr>
        <p:spPr>
          <a:xfrm>
            <a:off x="361934" y="5244075"/>
            <a:ext cx="1761794" cy="1015663"/>
          </a:xfrm>
          <a:prstGeom prst="rect">
            <a:avLst/>
          </a:prstGeom>
          <a:noFill/>
          <a:ln w="63500">
            <a:noFill/>
          </a:ln>
        </p:spPr>
        <p:txBody>
          <a:bodyPr wrap="square" rtlCol="0">
            <a:spAutoFit/>
          </a:bodyPr>
          <a:lstStyle/>
          <a:p>
            <a:pPr algn="ctr"/>
            <a:r>
              <a:rPr kumimoji="1" lang="ja-JP" altLang="en-US" sz="6000" b="1" dirty="0">
                <a:ln w="3175">
                  <a:noFill/>
                </a:ln>
                <a:solidFill>
                  <a:srgbClr val="FF0000"/>
                </a:solidFill>
                <a:latin typeface="游ゴシック" panose="020B0400000000000000" pitchFamily="50" charset="-128"/>
                <a:ea typeface="游ゴシック" panose="020B0400000000000000" pitchFamily="50" charset="-128"/>
              </a:rPr>
              <a:t>偈</a:t>
            </a:r>
          </a:p>
        </p:txBody>
      </p:sp>
      <p:sp>
        <p:nvSpPr>
          <p:cNvPr id="2" name="左中かっこ 1"/>
          <p:cNvSpPr/>
          <p:nvPr/>
        </p:nvSpPr>
        <p:spPr>
          <a:xfrm>
            <a:off x="2257842" y="1316031"/>
            <a:ext cx="360040" cy="158417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
        <p:nvSpPr>
          <p:cNvPr id="10" name="左中かっこ 9"/>
          <p:cNvSpPr/>
          <p:nvPr/>
        </p:nvSpPr>
        <p:spPr>
          <a:xfrm>
            <a:off x="2275889" y="3140968"/>
            <a:ext cx="360040" cy="158417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
        <p:nvSpPr>
          <p:cNvPr id="15" name="左中かっこ 14"/>
          <p:cNvSpPr/>
          <p:nvPr/>
        </p:nvSpPr>
        <p:spPr>
          <a:xfrm>
            <a:off x="2257842" y="5101946"/>
            <a:ext cx="360040" cy="129992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Tree>
    <p:extLst>
      <p:ext uri="{BB962C8B-B14F-4D97-AF65-F5344CB8AC3E}">
        <p14:creationId xmlns:p14="http://schemas.microsoft.com/office/powerpoint/2010/main" val="123018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P spid="13" grpId="0"/>
      <p:bldP spid="14" grpId="0"/>
      <p:bldP spid="2" grpId="0" animBg="1"/>
      <p:bldP spid="10" grpId="0" animBg="1"/>
      <p:bldP spid="1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814882" y="-2161787"/>
            <a:ext cx="13740232" cy="11138705"/>
            <a:chOff x="-4814882" y="-2161787"/>
            <a:chExt cx="13740232" cy="11138705"/>
          </a:xfrm>
        </p:grpSpPr>
        <p:sp>
          <p:nvSpPr>
            <p:cNvPr id="4" name="円/楕円 3"/>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游ゴシック" panose="020B0400000000000000" pitchFamily="50" charset="-128"/>
              </a:endParaRPr>
            </a:p>
          </p:txBody>
        </p:sp>
        <p:sp>
          <p:nvSpPr>
            <p:cNvPr id="6" name="テキスト ボックス 5"/>
            <p:cNvSpPr txBox="1"/>
            <p:nvPr/>
          </p:nvSpPr>
          <p:spPr>
            <a:xfrm>
              <a:off x="5939917" y="332656"/>
              <a:ext cx="2985433" cy="6192688"/>
            </a:xfrm>
            <a:prstGeom prst="rect">
              <a:avLst/>
            </a:prstGeom>
            <a:noFill/>
          </p:spPr>
          <p:txBody>
            <a:bodyPr vert="eaVert" wrap="square" rtlCol="0">
              <a:spAutoFit/>
            </a:bodyPr>
            <a:lstStyle/>
            <a:p>
              <a:pPr>
                <a:lnSpc>
                  <a:spcPct val="130000"/>
                </a:lnSpc>
              </a:pPr>
              <a:r>
                <a:rPr lang="ja-JP" altLang="en-US" sz="7200" b="1" dirty="0">
                  <a:solidFill>
                    <a:srgbClr val="FF0000"/>
                  </a:solidFill>
                  <a:effectLst>
                    <a:glow rad="228600">
                      <a:schemeClr val="bg1"/>
                    </a:glow>
                  </a:effectLst>
                  <a:ea typeface="游ゴシック" panose="020B0400000000000000" pitchFamily="50" charset="-128"/>
                </a:rPr>
                <a:t>無量光</a:t>
              </a:r>
              <a:endParaRPr lang="en-US" altLang="ja-JP" sz="7200" b="1" dirty="0">
                <a:solidFill>
                  <a:srgbClr val="FF0000"/>
                </a:solidFill>
                <a:effectLst>
                  <a:glow rad="228600">
                    <a:schemeClr val="bg1"/>
                  </a:glow>
                </a:effectLst>
                <a:ea typeface="游ゴシック" panose="020B0400000000000000" pitchFamily="50" charset="-128"/>
              </a:endParaRPr>
            </a:p>
            <a:p>
              <a:pPr>
                <a:lnSpc>
                  <a:spcPct val="130000"/>
                </a:lnSpc>
              </a:pPr>
              <a:endParaRPr lang="en-US" altLang="ja-JP" sz="2000" b="1" dirty="0">
                <a:effectLst>
                  <a:glow rad="228600">
                    <a:schemeClr val="bg1"/>
                  </a:glow>
                </a:effectLst>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量ることのできない光</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grpSp>
    </p:spTree>
    <p:extLst>
      <p:ext uri="{BB962C8B-B14F-4D97-AF65-F5344CB8AC3E}">
        <p14:creationId xmlns:p14="http://schemas.microsoft.com/office/powerpoint/2010/main" val="212956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1716" y="511024"/>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a:t>
            </a:r>
            <a:r>
              <a:rPr lang="ja-JP" altLang="en-US" sz="5400" b="1" dirty="0">
                <a:solidFill>
                  <a:srgbClr val="FF0000"/>
                </a:solidFill>
                <a:latin typeface="游ゴシック" panose="020B0400000000000000" pitchFamily="50" charset="-128"/>
                <a:ea typeface="游ゴシック" panose="020B0400000000000000" pitchFamily="50" charset="-128"/>
              </a:rPr>
              <a:t>無辺光</a:t>
            </a:r>
            <a:endParaRPr lang="zh-TW" altLang="en-US" sz="5400" b="1" dirty="0">
              <a:solidFill>
                <a:srgbClr val="FF0000"/>
              </a:solidFill>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無礙無対光炎王</a:t>
            </a:r>
            <a:endParaRPr lang="zh-TW"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清浄歓喜智慧光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不断難思無称光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0090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814882" y="-2161787"/>
            <a:ext cx="13740232" cy="11138705"/>
            <a:chOff x="-4814882" y="-2161787"/>
            <a:chExt cx="13740232" cy="11138705"/>
          </a:xfrm>
        </p:grpSpPr>
        <p:sp>
          <p:nvSpPr>
            <p:cNvPr id="3" name="円/楕円 2"/>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游ゴシック" panose="020B0400000000000000" pitchFamily="50" charset="-128"/>
              </a:endParaRPr>
            </a:p>
          </p:txBody>
        </p:sp>
        <p:sp>
          <p:nvSpPr>
            <p:cNvPr id="6" name="テキスト ボックス 5"/>
            <p:cNvSpPr txBox="1"/>
            <p:nvPr/>
          </p:nvSpPr>
          <p:spPr>
            <a:xfrm>
              <a:off x="4019392" y="332656"/>
              <a:ext cx="4905958" cy="6048672"/>
            </a:xfrm>
            <a:prstGeom prst="rect">
              <a:avLst/>
            </a:prstGeom>
            <a:noFill/>
          </p:spPr>
          <p:txBody>
            <a:bodyPr vert="eaVert" wrap="square" rtlCol="0">
              <a:spAutoFit/>
            </a:bodyPr>
            <a:lstStyle/>
            <a:p>
              <a:pPr>
                <a:lnSpc>
                  <a:spcPct val="130000"/>
                </a:lnSpc>
              </a:pPr>
              <a:r>
                <a:rPr lang="ja-JP" altLang="en-US" sz="7200" b="1" dirty="0">
                  <a:solidFill>
                    <a:srgbClr val="FF0000"/>
                  </a:solidFill>
                  <a:effectLst>
                    <a:glow rad="228600">
                      <a:schemeClr val="bg1"/>
                    </a:glow>
                  </a:effectLst>
                  <a:ea typeface="游ゴシック" panose="020B0400000000000000" pitchFamily="50" charset="-128"/>
                </a:rPr>
                <a:t>無辺光</a:t>
              </a:r>
              <a:endParaRPr lang="en-US" altLang="ja-JP" sz="7200" b="1" dirty="0">
                <a:solidFill>
                  <a:srgbClr val="FF0000"/>
                </a:solidFill>
                <a:effectLst>
                  <a:glow rad="228600">
                    <a:schemeClr val="bg1"/>
                  </a:glow>
                </a:effectLst>
                <a:ea typeface="游ゴシック" panose="020B0400000000000000" pitchFamily="50" charset="-128"/>
              </a:endParaRPr>
            </a:p>
            <a:p>
              <a:pPr>
                <a:lnSpc>
                  <a:spcPct val="130000"/>
                </a:lnSpc>
              </a:pPr>
              <a:endParaRPr lang="en-US" altLang="ja-JP" sz="2000" b="1" dirty="0">
                <a:effectLst>
                  <a:glow rad="228600">
                    <a:schemeClr val="bg1"/>
                  </a:glow>
                </a:effectLst>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際限のない光、</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一方にかたよらない</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平等な光</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grpSp>
    </p:spTree>
    <p:extLst>
      <p:ext uri="{BB962C8B-B14F-4D97-AF65-F5344CB8AC3E}">
        <p14:creationId xmlns:p14="http://schemas.microsoft.com/office/powerpoint/2010/main" val="5192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1716" y="511024"/>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solidFill>
                  <a:srgbClr val="FF0000"/>
                </a:solidFill>
                <a:latin typeface="游ゴシック" panose="020B0400000000000000" pitchFamily="50" charset="-128"/>
                <a:ea typeface="游ゴシック" panose="020B0400000000000000" pitchFamily="50" charset="-128"/>
              </a:rPr>
              <a:t>無礙</a:t>
            </a:r>
            <a:r>
              <a:rPr lang="ja-JP" altLang="en-US" sz="5400" b="1" dirty="0">
                <a:latin typeface="游ゴシック" panose="020B0400000000000000" pitchFamily="50" charset="-128"/>
                <a:ea typeface="游ゴシック" panose="020B0400000000000000" pitchFamily="50" charset="-128"/>
              </a:rPr>
              <a:t>無対光炎王</a:t>
            </a:r>
            <a:endParaRPr lang="zh-TW"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清浄歓喜智慧光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不断難思無称光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8072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814882" y="-2161787"/>
            <a:ext cx="13740232" cy="11138705"/>
            <a:chOff x="-4814882" y="-2161787"/>
            <a:chExt cx="13740232" cy="11138705"/>
          </a:xfrm>
        </p:grpSpPr>
        <p:sp>
          <p:nvSpPr>
            <p:cNvPr id="4" name="円/楕円 3"/>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游ゴシック" panose="020B0400000000000000" pitchFamily="50" charset="-128"/>
              </a:endParaRPr>
            </a:p>
          </p:txBody>
        </p:sp>
        <p:sp>
          <p:nvSpPr>
            <p:cNvPr id="6" name="テキスト ボックス 5"/>
            <p:cNvSpPr txBox="1"/>
            <p:nvPr/>
          </p:nvSpPr>
          <p:spPr>
            <a:xfrm>
              <a:off x="4979654" y="332656"/>
              <a:ext cx="3945696" cy="6264696"/>
            </a:xfrm>
            <a:prstGeom prst="rect">
              <a:avLst/>
            </a:prstGeom>
            <a:noFill/>
          </p:spPr>
          <p:txBody>
            <a:bodyPr vert="eaVert" wrap="square" rtlCol="0">
              <a:spAutoFit/>
            </a:bodyPr>
            <a:lstStyle/>
            <a:p>
              <a:pPr>
                <a:lnSpc>
                  <a:spcPct val="130000"/>
                </a:lnSpc>
              </a:pPr>
              <a:r>
                <a:rPr lang="ja-JP" altLang="en-US" sz="7200" b="1" dirty="0">
                  <a:solidFill>
                    <a:srgbClr val="FF0000"/>
                  </a:solidFill>
                  <a:effectLst>
                    <a:glow rad="228600">
                      <a:schemeClr val="bg1"/>
                    </a:glow>
                  </a:effectLst>
                  <a:ea typeface="游ゴシック" panose="020B0400000000000000" pitchFamily="50" charset="-128"/>
                </a:rPr>
                <a:t>無礙光</a:t>
              </a:r>
              <a:endParaRPr lang="en-US" altLang="ja-JP" sz="7200" b="1" dirty="0">
                <a:solidFill>
                  <a:srgbClr val="FF0000"/>
                </a:solidFill>
                <a:effectLst>
                  <a:glow rad="228600">
                    <a:schemeClr val="bg1"/>
                  </a:glow>
                </a:effectLst>
                <a:ea typeface="游ゴシック" panose="020B0400000000000000" pitchFamily="50" charset="-128"/>
              </a:endParaRPr>
            </a:p>
            <a:p>
              <a:pPr>
                <a:lnSpc>
                  <a:spcPct val="130000"/>
                </a:lnSpc>
              </a:pPr>
              <a:endParaRPr lang="en-US" altLang="ja-JP" sz="2000" b="1" dirty="0">
                <a:effectLst>
                  <a:glow rad="228600">
                    <a:schemeClr val="bg1"/>
                  </a:glow>
                </a:effectLst>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何ものにもさえぎられることのない光</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grpSp>
    </p:spTree>
    <p:extLst>
      <p:ext uri="{BB962C8B-B14F-4D97-AF65-F5344CB8AC3E}">
        <p14:creationId xmlns:p14="http://schemas.microsoft.com/office/powerpoint/2010/main" val="62528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1716" y="511024"/>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a:t>
            </a:r>
            <a:r>
              <a:rPr lang="ja-JP" altLang="en-US" sz="5400" b="1" dirty="0">
                <a:solidFill>
                  <a:srgbClr val="FF0000"/>
                </a:solidFill>
                <a:latin typeface="游ゴシック" panose="020B0400000000000000" pitchFamily="50" charset="-128"/>
                <a:ea typeface="游ゴシック" panose="020B0400000000000000" pitchFamily="50" charset="-128"/>
              </a:rPr>
              <a:t>無対</a:t>
            </a:r>
            <a:r>
              <a:rPr lang="ja-JP" altLang="en-US" sz="5400" b="1" dirty="0">
                <a:latin typeface="游ゴシック" panose="020B0400000000000000" pitchFamily="50" charset="-128"/>
                <a:ea typeface="游ゴシック" panose="020B0400000000000000" pitchFamily="50" charset="-128"/>
              </a:rPr>
              <a:t>光炎王</a:t>
            </a:r>
            <a:endParaRPr lang="zh-TW"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清浄歓喜智慧光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不断難思無称光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078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814882" y="-2161787"/>
            <a:ext cx="13740232" cy="11138705"/>
            <a:chOff x="-4814882" y="-2161787"/>
            <a:chExt cx="13740232" cy="11138705"/>
          </a:xfrm>
        </p:grpSpPr>
        <p:sp>
          <p:nvSpPr>
            <p:cNvPr id="4" name="円/楕円 3"/>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テキスト ボックス 5"/>
            <p:cNvSpPr txBox="1"/>
            <p:nvPr/>
          </p:nvSpPr>
          <p:spPr>
            <a:xfrm>
              <a:off x="5939917" y="332656"/>
              <a:ext cx="2985433" cy="6264696"/>
            </a:xfrm>
            <a:prstGeom prst="rect">
              <a:avLst/>
            </a:prstGeom>
            <a:noFill/>
          </p:spPr>
          <p:txBody>
            <a:bodyPr vert="eaVert" wrap="square" rtlCol="0">
              <a:spAutoFit/>
            </a:bodyPr>
            <a:lstStyle/>
            <a:p>
              <a:pPr>
                <a:lnSpc>
                  <a:spcPct val="130000"/>
                </a:lnSpc>
              </a:pPr>
              <a:r>
                <a:rPr lang="ja-JP" altLang="en-US" sz="7200" b="1" dirty="0">
                  <a:solidFill>
                    <a:srgbClr val="FF0000"/>
                  </a:solidFill>
                  <a:effectLst>
                    <a:glow rad="228600">
                      <a:schemeClr val="bg1"/>
                    </a:glow>
                  </a:effectLst>
                  <a:ea typeface="游ゴシック" panose="020B0400000000000000" pitchFamily="50" charset="-128"/>
                </a:rPr>
                <a:t>無対光</a:t>
              </a:r>
              <a:endParaRPr lang="en-US" altLang="ja-JP" sz="7200" b="1" dirty="0">
                <a:solidFill>
                  <a:srgbClr val="FF0000"/>
                </a:solidFill>
                <a:effectLst>
                  <a:glow rad="228600">
                    <a:schemeClr val="bg1"/>
                  </a:glow>
                </a:effectLst>
                <a:ea typeface="游ゴシック" panose="020B0400000000000000" pitchFamily="50" charset="-128"/>
              </a:endParaRPr>
            </a:p>
            <a:p>
              <a:pPr>
                <a:lnSpc>
                  <a:spcPct val="130000"/>
                </a:lnSpc>
              </a:pPr>
              <a:endParaRPr lang="en-US" altLang="ja-JP" sz="2000" b="1" dirty="0">
                <a:effectLst>
                  <a:glow rad="228600">
                    <a:schemeClr val="bg1"/>
                  </a:glow>
                </a:effectLst>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他に並ぶもののない光</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grpSp>
    </p:spTree>
    <p:extLst>
      <p:ext uri="{BB962C8B-B14F-4D97-AF65-F5344CB8AC3E}">
        <p14:creationId xmlns:p14="http://schemas.microsoft.com/office/powerpoint/2010/main" val="98416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1716" y="511024"/>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無礙無対</a:t>
            </a:r>
            <a:r>
              <a:rPr lang="ja-JP" altLang="en-US" sz="5400" b="1" dirty="0">
                <a:solidFill>
                  <a:srgbClr val="FF0000"/>
                </a:solidFill>
                <a:latin typeface="游ゴシック" panose="020B0400000000000000" pitchFamily="50" charset="-128"/>
                <a:ea typeface="游ゴシック" panose="020B0400000000000000" pitchFamily="50" charset="-128"/>
              </a:rPr>
              <a:t>光炎王</a:t>
            </a:r>
            <a:endParaRPr lang="zh-TW" altLang="en-US" sz="5400" b="1" dirty="0">
              <a:solidFill>
                <a:srgbClr val="FF0000"/>
              </a:solidFill>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清浄歓喜智慧光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不断難思無称光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334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814882" y="-2161787"/>
            <a:ext cx="13740232" cy="11138705"/>
            <a:chOff x="-4814882" y="-2161787"/>
            <a:chExt cx="13740232" cy="11138705"/>
          </a:xfrm>
        </p:grpSpPr>
        <p:sp>
          <p:nvSpPr>
            <p:cNvPr id="4" name="円/楕円 3"/>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テキスト ボックス 5"/>
            <p:cNvSpPr txBox="1"/>
            <p:nvPr/>
          </p:nvSpPr>
          <p:spPr>
            <a:xfrm>
              <a:off x="4979654" y="332656"/>
              <a:ext cx="3945696" cy="6264696"/>
            </a:xfrm>
            <a:prstGeom prst="rect">
              <a:avLst/>
            </a:prstGeom>
            <a:noFill/>
          </p:spPr>
          <p:txBody>
            <a:bodyPr vert="eaVert" wrap="square" rtlCol="0">
              <a:spAutoFit/>
            </a:bodyPr>
            <a:lstStyle/>
            <a:p>
              <a:pPr>
                <a:lnSpc>
                  <a:spcPct val="130000"/>
                </a:lnSpc>
              </a:pPr>
              <a:r>
                <a:rPr lang="ja-JP" altLang="en-US" sz="7200" b="1" dirty="0">
                  <a:solidFill>
                    <a:srgbClr val="FF0000"/>
                  </a:solidFill>
                  <a:effectLst>
                    <a:glow rad="228600">
                      <a:schemeClr val="bg1"/>
                    </a:glow>
                  </a:effectLst>
                  <a:ea typeface="游ゴシック" panose="020B0400000000000000" pitchFamily="50" charset="-128"/>
                </a:rPr>
                <a:t>炎王光</a:t>
              </a:r>
              <a:endParaRPr lang="en-US" altLang="ja-JP" sz="7200" b="1" dirty="0">
                <a:solidFill>
                  <a:srgbClr val="FF0000"/>
                </a:solidFill>
                <a:effectLst>
                  <a:glow rad="228600">
                    <a:schemeClr val="bg1"/>
                  </a:glow>
                </a:effectLst>
                <a:ea typeface="游ゴシック" panose="020B0400000000000000" pitchFamily="50" charset="-128"/>
              </a:endParaRPr>
            </a:p>
            <a:p>
              <a:pPr>
                <a:lnSpc>
                  <a:spcPct val="130000"/>
                </a:lnSpc>
              </a:pPr>
              <a:endParaRPr lang="en-US" altLang="ja-JP" sz="2000" b="1" dirty="0">
                <a:effectLst>
                  <a:glow rad="228600">
                    <a:schemeClr val="bg1"/>
                  </a:glow>
                </a:effectLst>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最もすぐれた輝きを</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もつ光</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grpSp>
    </p:spTree>
    <p:extLst>
      <p:ext uri="{BB962C8B-B14F-4D97-AF65-F5344CB8AC3E}">
        <p14:creationId xmlns:p14="http://schemas.microsoft.com/office/powerpoint/2010/main" val="170309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1716" y="511024"/>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無礙無対光炎王</a:t>
            </a:r>
            <a:endParaRPr lang="zh-TW"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solidFill>
                  <a:srgbClr val="FF0000"/>
                </a:solidFill>
                <a:latin typeface="游ゴシック" panose="020B0400000000000000" pitchFamily="50" charset="-128"/>
                <a:ea typeface="游ゴシック" panose="020B0400000000000000" pitchFamily="50" charset="-128"/>
              </a:rPr>
              <a:t>清浄</a:t>
            </a:r>
            <a:r>
              <a:rPr lang="ja-JP" altLang="en-US" sz="5400" b="1" dirty="0">
                <a:latin typeface="游ゴシック" panose="020B0400000000000000" pitchFamily="50" charset="-128"/>
                <a:ea typeface="游ゴシック" panose="020B0400000000000000" pitchFamily="50" charset="-128"/>
              </a:rPr>
              <a:t>歓喜智慧光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不断難思無称光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0739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35696" y="1552336"/>
            <a:ext cx="5256584" cy="1228592"/>
          </a:xfrm>
          <a:prstGeom prst="rect">
            <a:avLst/>
          </a:prstGeom>
          <a:noFill/>
          <a:ln w="63500">
            <a:noFill/>
          </a:ln>
        </p:spPr>
        <p:txBody>
          <a:bodyPr wrap="square" rtlCol="0">
            <a:spAutoFit/>
          </a:bodyPr>
          <a:lstStyle/>
          <a:p>
            <a:pPr algn="ctr"/>
            <a:r>
              <a:rPr kumimoji="1" lang="ja-JP" altLang="en-US" sz="7200" b="1" dirty="0">
                <a:ln w="3175">
                  <a:noFill/>
                </a:ln>
                <a:solidFill>
                  <a:srgbClr val="FF0000"/>
                </a:solidFill>
                <a:latin typeface="游ゴシック" panose="020B0400000000000000" pitchFamily="50" charset="-128"/>
                <a:ea typeface="游ゴシック" panose="020B0400000000000000" pitchFamily="50" charset="-128"/>
              </a:rPr>
              <a:t>正信念仏偈</a:t>
            </a:r>
          </a:p>
        </p:txBody>
      </p:sp>
      <p:sp>
        <p:nvSpPr>
          <p:cNvPr id="8" name="テキスト ボックス 7"/>
          <p:cNvSpPr txBox="1"/>
          <p:nvPr/>
        </p:nvSpPr>
        <p:spPr>
          <a:xfrm>
            <a:off x="179512" y="4293096"/>
            <a:ext cx="8784976" cy="1938992"/>
          </a:xfrm>
          <a:prstGeom prst="rect">
            <a:avLst/>
          </a:prstGeom>
          <a:noFill/>
        </p:spPr>
        <p:txBody>
          <a:bodyPr wrap="square" rtlCol="0">
            <a:spAutoFit/>
          </a:bodyPr>
          <a:lstStyle/>
          <a:p>
            <a:pPr algn="ctr"/>
            <a:r>
              <a:rPr kumimoji="1" lang="ja-JP" altLang="en-US" sz="6000" b="1" dirty="0">
                <a:solidFill>
                  <a:srgbClr val="FF0000"/>
                </a:solidFill>
                <a:latin typeface="游ゴシック" panose="020B0400000000000000" pitchFamily="50" charset="-128"/>
                <a:ea typeface="游ゴシック" panose="020B0400000000000000" pitchFamily="50" charset="-128"/>
              </a:rPr>
              <a:t>信心</a:t>
            </a:r>
            <a:r>
              <a:rPr kumimoji="1" lang="ja-JP" altLang="en-US" sz="6000" b="1" dirty="0">
                <a:latin typeface="游ゴシック" panose="020B0400000000000000" pitchFamily="50" charset="-128"/>
                <a:ea typeface="游ゴシック" panose="020B0400000000000000" pitchFamily="50" charset="-128"/>
              </a:rPr>
              <a:t>を得た喜びが</a:t>
            </a:r>
            <a:endParaRPr kumimoji="1" lang="en-US" altLang="ja-JP" sz="6000" b="1" dirty="0">
              <a:latin typeface="游ゴシック" panose="020B0400000000000000" pitchFamily="50" charset="-128"/>
              <a:ea typeface="游ゴシック" panose="020B0400000000000000" pitchFamily="50" charset="-128"/>
            </a:endParaRPr>
          </a:p>
          <a:p>
            <a:pPr algn="ctr"/>
            <a:r>
              <a:rPr kumimoji="1" lang="ja-JP" altLang="en-US" sz="6000" b="1" dirty="0">
                <a:solidFill>
                  <a:srgbClr val="FF0000"/>
                </a:solidFill>
                <a:latin typeface="游ゴシック" panose="020B0400000000000000" pitchFamily="50" charset="-128"/>
                <a:ea typeface="游ゴシック" panose="020B0400000000000000" pitchFamily="50" charset="-128"/>
              </a:rPr>
              <a:t>称名念仏</a:t>
            </a:r>
            <a:r>
              <a:rPr kumimoji="1" lang="ja-JP" altLang="en-US" sz="6000" b="1" dirty="0">
                <a:latin typeface="游ゴシック" panose="020B0400000000000000" pitchFamily="50" charset="-128"/>
                <a:ea typeface="游ゴシック" panose="020B0400000000000000" pitchFamily="50" charset="-128"/>
              </a:rPr>
              <a:t>となった</a:t>
            </a:r>
            <a:r>
              <a:rPr kumimoji="1" lang="ja-JP" altLang="en-US" sz="6000" b="1" dirty="0">
                <a:solidFill>
                  <a:srgbClr val="FF0000"/>
                </a:solidFill>
                <a:latin typeface="游ゴシック" panose="020B0400000000000000" pitchFamily="50" charset="-128"/>
                <a:ea typeface="游ゴシック" panose="020B0400000000000000" pitchFamily="50" charset="-128"/>
              </a:rPr>
              <a:t>讃歌</a:t>
            </a:r>
          </a:p>
        </p:txBody>
      </p:sp>
      <p:sp>
        <p:nvSpPr>
          <p:cNvPr id="7" name="右矢印 6">
            <a:extLst>
              <a:ext uri="{FF2B5EF4-FFF2-40B4-BE49-F238E27FC236}">
                <a16:creationId xmlns:a16="http://schemas.microsoft.com/office/drawing/2014/main" id="{3F606F9C-7BA0-4D81-807D-0EC861646649}"/>
              </a:ext>
            </a:extLst>
          </p:cNvPr>
          <p:cNvSpPr/>
          <p:nvPr/>
        </p:nvSpPr>
        <p:spPr>
          <a:xfrm rot="5400000">
            <a:off x="4057333" y="2963286"/>
            <a:ext cx="1029334" cy="136019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ea typeface="游ゴシック" panose="020B0400000000000000" pitchFamily="50" charset="-128"/>
            </a:endParaRPr>
          </a:p>
        </p:txBody>
      </p:sp>
      <p:sp>
        <p:nvSpPr>
          <p:cNvPr id="6" name="テキスト ボックス 5"/>
          <p:cNvSpPr txBox="1"/>
          <p:nvPr/>
        </p:nvSpPr>
        <p:spPr>
          <a:xfrm>
            <a:off x="2788090" y="15899"/>
            <a:ext cx="3762164" cy="923330"/>
          </a:xfrm>
          <a:prstGeom prst="rect">
            <a:avLst/>
          </a:prstGeom>
          <a:noFill/>
        </p:spPr>
        <p:txBody>
          <a:bodyPr wrap="square" rtlCol="0">
            <a:spAutoFit/>
          </a:bodyPr>
          <a:lstStyle/>
          <a:p>
            <a:r>
              <a:rPr kumimoji="1" lang="ja-JP" altLang="en-US" sz="5400" b="1" dirty="0">
                <a:latin typeface="游ゴシック" panose="020B0400000000000000" pitchFamily="50" charset="-128"/>
                <a:ea typeface="游ゴシック" panose="020B0400000000000000" pitchFamily="50" charset="-128"/>
              </a:rPr>
              <a:t>題目の意味</a:t>
            </a:r>
          </a:p>
        </p:txBody>
      </p:sp>
    </p:spTree>
    <p:extLst>
      <p:ext uri="{BB962C8B-B14F-4D97-AF65-F5344CB8AC3E}">
        <p14:creationId xmlns:p14="http://schemas.microsoft.com/office/powerpoint/2010/main" val="320203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814882" y="-2161787"/>
            <a:ext cx="13740232" cy="11138705"/>
            <a:chOff x="-4814882" y="-2161787"/>
            <a:chExt cx="13740232" cy="11138705"/>
          </a:xfrm>
        </p:grpSpPr>
        <p:sp>
          <p:nvSpPr>
            <p:cNvPr id="4" name="円/楕円 3"/>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テキスト ボックス 5"/>
            <p:cNvSpPr txBox="1"/>
            <p:nvPr/>
          </p:nvSpPr>
          <p:spPr>
            <a:xfrm>
              <a:off x="5939917" y="332656"/>
              <a:ext cx="2985433" cy="6264696"/>
            </a:xfrm>
            <a:prstGeom prst="rect">
              <a:avLst/>
            </a:prstGeom>
            <a:noFill/>
          </p:spPr>
          <p:txBody>
            <a:bodyPr vert="eaVert" wrap="square" rtlCol="0">
              <a:spAutoFit/>
            </a:bodyPr>
            <a:lstStyle/>
            <a:p>
              <a:pPr>
                <a:lnSpc>
                  <a:spcPct val="130000"/>
                </a:lnSpc>
              </a:pPr>
              <a:r>
                <a:rPr lang="ja-JP" altLang="en-US" sz="7200" b="1" dirty="0">
                  <a:solidFill>
                    <a:srgbClr val="FF0000"/>
                  </a:solidFill>
                  <a:effectLst>
                    <a:glow rad="228600">
                      <a:schemeClr val="bg1"/>
                    </a:glow>
                  </a:effectLst>
                  <a:ea typeface="游ゴシック" panose="020B0400000000000000" pitchFamily="50" charset="-128"/>
                </a:rPr>
                <a:t>清浄光</a:t>
              </a:r>
              <a:endParaRPr lang="en-US" altLang="ja-JP" sz="7200" b="1" dirty="0">
                <a:solidFill>
                  <a:srgbClr val="FF0000"/>
                </a:solidFill>
                <a:effectLst>
                  <a:glow rad="228600">
                    <a:schemeClr val="bg1"/>
                  </a:glow>
                </a:effectLst>
                <a:ea typeface="游ゴシック" panose="020B0400000000000000" pitchFamily="50" charset="-128"/>
              </a:endParaRPr>
            </a:p>
            <a:p>
              <a:pPr>
                <a:lnSpc>
                  <a:spcPct val="130000"/>
                </a:lnSpc>
              </a:pPr>
              <a:endParaRPr lang="en-US" altLang="ja-JP" sz="2000" b="1" dirty="0">
                <a:effectLst>
                  <a:glow rad="228600">
                    <a:schemeClr val="bg1"/>
                  </a:glow>
                </a:effectLst>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明るく清らかな光</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grpSp>
    </p:spTree>
    <p:extLst>
      <p:ext uri="{BB962C8B-B14F-4D97-AF65-F5344CB8AC3E}">
        <p14:creationId xmlns:p14="http://schemas.microsoft.com/office/powerpoint/2010/main" val="193679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1716" y="511024"/>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無礙無対光炎王</a:t>
            </a:r>
            <a:endParaRPr lang="zh-TW"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a:t>
            </a:r>
            <a:r>
              <a:rPr lang="ja-JP" altLang="en-US" sz="5400" b="1" dirty="0">
                <a:solidFill>
                  <a:srgbClr val="FF0000"/>
                </a:solidFill>
                <a:latin typeface="游ゴシック" panose="020B0400000000000000" pitchFamily="50" charset="-128"/>
                <a:ea typeface="游ゴシック" panose="020B0400000000000000" pitchFamily="50" charset="-128"/>
              </a:rPr>
              <a:t>歓喜</a:t>
            </a:r>
            <a:r>
              <a:rPr lang="ja-JP" altLang="en-US" sz="5400" b="1" dirty="0">
                <a:latin typeface="游ゴシック" panose="020B0400000000000000" pitchFamily="50" charset="-128"/>
                <a:ea typeface="游ゴシック" panose="020B0400000000000000" pitchFamily="50" charset="-128"/>
              </a:rPr>
              <a:t>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不断難思無称光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2159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814882" y="-2161787"/>
            <a:ext cx="13740232" cy="11138705"/>
            <a:chOff x="-4814882" y="-2161787"/>
            <a:chExt cx="13740232" cy="11138705"/>
          </a:xfrm>
        </p:grpSpPr>
        <p:sp>
          <p:nvSpPr>
            <p:cNvPr id="4" name="円/楕円 3"/>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テキスト ボックス 5"/>
            <p:cNvSpPr txBox="1"/>
            <p:nvPr/>
          </p:nvSpPr>
          <p:spPr>
            <a:xfrm>
              <a:off x="4979654" y="332656"/>
              <a:ext cx="3945696" cy="6264696"/>
            </a:xfrm>
            <a:prstGeom prst="rect">
              <a:avLst/>
            </a:prstGeom>
            <a:noFill/>
          </p:spPr>
          <p:txBody>
            <a:bodyPr vert="eaVert" wrap="square" rtlCol="0">
              <a:spAutoFit/>
            </a:bodyPr>
            <a:lstStyle/>
            <a:p>
              <a:pPr>
                <a:lnSpc>
                  <a:spcPct val="130000"/>
                </a:lnSpc>
              </a:pPr>
              <a:r>
                <a:rPr lang="ja-JP" altLang="en-US" sz="7200" b="1" dirty="0">
                  <a:solidFill>
                    <a:srgbClr val="FF0000"/>
                  </a:solidFill>
                  <a:effectLst>
                    <a:glow rad="228600">
                      <a:schemeClr val="bg1"/>
                    </a:glow>
                  </a:effectLst>
                  <a:ea typeface="游ゴシック" panose="020B0400000000000000" pitchFamily="50" charset="-128"/>
                </a:rPr>
                <a:t>歓喜光</a:t>
              </a:r>
              <a:endParaRPr lang="en-US" altLang="ja-JP" sz="7200" b="1" dirty="0">
                <a:solidFill>
                  <a:srgbClr val="FF0000"/>
                </a:solidFill>
                <a:effectLst>
                  <a:glow rad="228600">
                    <a:schemeClr val="bg1"/>
                  </a:glow>
                </a:effectLst>
                <a:ea typeface="游ゴシック" panose="020B0400000000000000" pitchFamily="50" charset="-128"/>
              </a:endParaRPr>
            </a:p>
            <a:p>
              <a:pPr>
                <a:lnSpc>
                  <a:spcPct val="130000"/>
                </a:lnSpc>
              </a:pPr>
              <a:endParaRPr lang="en-US" altLang="ja-JP" sz="2000" b="1" dirty="0">
                <a:effectLst>
                  <a:glow rad="228600">
                    <a:schemeClr val="bg1"/>
                  </a:glow>
                </a:effectLst>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怒りを除き</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喜びを与える光</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grpSp>
    </p:spTree>
    <p:extLst>
      <p:ext uri="{BB962C8B-B14F-4D97-AF65-F5344CB8AC3E}">
        <p14:creationId xmlns:p14="http://schemas.microsoft.com/office/powerpoint/2010/main" val="216790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1716" y="511024"/>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無礙無対光炎王</a:t>
            </a:r>
            <a:endParaRPr lang="zh-TW"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清浄歓喜</a:t>
            </a:r>
            <a:r>
              <a:rPr lang="ja-JP" altLang="en-US" sz="5400" b="1" dirty="0">
                <a:solidFill>
                  <a:srgbClr val="FF0000"/>
                </a:solidFill>
                <a:latin typeface="游ゴシック" panose="020B0400000000000000" pitchFamily="50" charset="-128"/>
                <a:ea typeface="游ゴシック" panose="020B0400000000000000" pitchFamily="50" charset="-128"/>
              </a:rPr>
              <a:t>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不断難思無称光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4058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814882" y="-2161787"/>
            <a:ext cx="13548602" cy="11138705"/>
            <a:chOff x="-4814882" y="-2161787"/>
            <a:chExt cx="13548602" cy="11138705"/>
          </a:xfrm>
        </p:grpSpPr>
        <p:sp>
          <p:nvSpPr>
            <p:cNvPr id="4" name="円/楕円 3"/>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テキスト ボックス 5"/>
            <p:cNvSpPr txBox="1"/>
            <p:nvPr/>
          </p:nvSpPr>
          <p:spPr>
            <a:xfrm>
              <a:off x="4788024" y="188640"/>
              <a:ext cx="3945696" cy="6437853"/>
            </a:xfrm>
            <a:prstGeom prst="rect">
              <a:avLst/>
            </a:prstGeom>
            <a:noFill/>
          </p:spPr>
          <p:txBody>
            <a:bodyPr vert="eaVert" wrap="square" rtlCol="0">
              <a:spAutoFit/>
            </a:bodyPr>
            <a:lstStyle/>
            <a:p>
              <a:pPr>
                <a:lnSpc>
                  <a:spcPct val="130000"/>
                </a:lnSpc>
              </a:pPr>
              <a:r>
                <a:rPr lang="ja-JP" altLang="en-US" sz="7200" b="1" dirty="0">
                  <a:solidFill>
                    <a:srgbClr val="FF0000"/>
                  </a:solidFill>
                  <a:effectLst>
                    <a:glow rad="228600">
                      <a:schemeClr val="bg1"/>
                    </a:glow>
                  </a:effectLst>
                  <a:ea typeface="游ゴシック" panose="020B0400000000000000" pitchFamily="50" charset="-128"/>
                </a:rPr>
                <a:t>智慧光</a:t>
              </a:r>
              <a:endParaRPr lang="en-US" altLang="ja-JP" sz="7200" b="1" dirty="0">
                <a:solidFill>
                  <a:srgbClr val="FF0000"/>
                </a:solidFill>
                <a:effectLst>
                  <a:glow rad="228600">
                    <a:schemeClr val="bg1"/>
                  </a:glow>
                </a:effectLst>
                <a:ea typeface="游ゴシック" panose="020B0400000000000000" pitchFamily="50" charset="-128"/>
              </a:endParaRPr>
            </a:p>
            <a:p>
              <a:pPr>
                <a:lnSpc>
                  <a:spcPct val="130000"/>
                </a:lnSpc>
              </a:pPr>
              <a:endParaRPr lang="en-US" altLang="ja-JP" sz="2000" b="1" dirty="0">
                <a:effectLst>
                  <a:glow rad="228600">
                    <a:schemeClr val="bg1"/>
                  </a:glow>
                </a:effectLst>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迷いを除き</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智慧を与える光</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grpSp>
    </p:spTree>
    <p:extLst>
      <p:ext uri="{BB962C8B-B14F-4D97-AF65-F5344CB8AC3E}">
        <p14:creationId xmlns:p14="http://schemas.microsoft.com/office/powerpoint/2010/main" val="129260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1716" y="511024"/>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無礙無対光炎王</a:t>
            </a:r>
            <a:endParaRPr lang="zh-TW"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清浄歓喜智慧光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solidFill>
                  <a:srgbClr val="FF0000"/>
                </a:solidFill>
                <a:latin typeface="游ゴシック" panose="020B0400000000000000" pitchFamily="50" charset="-128"/>
                <a:ea typeface="游ゴシック" panose="020B0400000000000000" pitchFamily="50" charset="-128"/>
              </a:rPr>
              <a:t>不断</a:t>
            </a:r>
            <a:r>
              <a:rPr lang="ja-JP" altLang="en-US" sz="5400" b="1" dirty="0">
                <a:latin typeface="游ゴシック" panose="020B0400000000000000" pitchFamily="50" charset="-128"/>
                <a:ea typeface="游ゴシック" panose="020B0400000000000000" pitchFamily="50" charset="-128"/>
              </a:rPr>
              <a:t>難思無称光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6411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814882" y="-2161787"/>
            <a:ext cx="13740232" cy="11138705"/>
            <a:chOff x="-4814882" y="-2161787"/>
            <a:chExt cx="13740232" cy="11138705"/>
          </a:xfrm>
        </p:grpSpPr>
        <p:sp>
          <p:nvSpPr>
            <p:cNvPr id="4" name="円/楕円 3"/>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テキスト ボックス 5"/>
            <p:cNvSpPr txBox="1"/>
            <p:nvPr/>
          </p:nvSpPr>
          <p:spPr>
            <a:xfrm>
              <a:off x="4979654" y="332656"/>
              <a:ext cx="3945696" cy="6264696"/>
            </a:xfrm>
            <a:prstGeom prst="rect">
              <a:avLst/>
            </a:prstGeom>
            <a:noFill/>
          </p:spPr>
          <p:txBody>
            <a:bodyPr vert="eaVert" wrap="square" rtlCol="0">
              <a:spAutoFit/>
            </a:bodyPr>
            <a:lstStyle/>
            <a:p>
              <a:pPr>
                <a:lnSpc>
                  <a:spcPct val="130000"/>
                </a:lnSpc>
              </a:pPr>
              <a:r>
                <a:rPr lang="ja-JP" altLang="en-US" sz="7200" b="1" dirty="0">
                  <a:solidFill>
                    <a:srgbClr val="FF0000"/>
                  </a:solidFill>
                  <a:effectLst>
                    <a:glow rad="228600">
                      <a:schemeClr val="bg1"/>
                    </a:glow>
                  </a:effectLst>
                  <a:ea typeface="游ゴシック" panose="020B0400000000000000" pitchFamily="50" charset="-128"/>
                </a:rPr>
                <a:t>不断光</a:t>
              </a:r>
              <a:endParaRPr lang="en-US" altLang="ja-JP" sz="7200" b="1" dirty="0">
                <a:solidFill>
                  <a:srgbClr val="FF0000"/>
                </a:solidFill>
                <a:effectLst>
                  <a:glow rad="228600">
                    <a:schemeClr val="bg1"/>
                  </a:glow>
                </a:effectLst>
                <a:ea typeface="游ゴシック" panose="020B0400000000000000" pitchFamily="50" charset="-128"/>
              </a:endParaRPr>
            </a:p>
            <a:p>
              <a:pPr>
                <a:lnSpc>
                  <a:spcPct val="130000"/>
                </a:lnSpc>
              </a:pPr>
              <a:endParaRPr lang="en-US" altLang="ja-JP" sz="2000" b="1" dirty="0">
                <a:effectLst>
                  <a:glow rad="228600">
                    <a:schemeClr val="bg1"/>
                  </a:glow>
                </a:effectLst>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決して絶えることなく常に照らす光</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grpSp>
    </p:spTree>
    <p:extLst>
      <p:ext uri="{BB962C8B-B14F-4D97-AF65-F5344CB8AC3E}">
        <p14:creationId xmlns:p14="http://schemas.microsoft.com/office/powerpoint/2010/main" val="264940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1716" y="511024"/>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無礙無対光炎王</a:t>
            </a:r>
            <a:endParaRPr lang="zh-TW"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清浄歓喜智慧光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a:t>
            </a:r>
            <a:r>
              <a:rPr lang="ja-JP" altLang="en-US" sz="5400" b="1" dirty="0">
                <a:solidFill>
                  <a:srgbClr val="FF0000"/>
                </a:solidFill>
                <a:latin typeface="游ゴシック" panose="020B0400000000000000" pitchFamily="50" charset="-128"/>
                <a:ea typeface="游ゴシック" panose="020B0400000000000000" pitchFamily="50" charset="-128"/>
              </a:rPr>
              <a:t>難思</a:t>
            </a:r>
            <a:r>
              <a:rPr lang="ja-JP" altLang="en-US" sz="5400" b="1" dirty="0">
                <a:latin typeface="游ゴシック" panose="020B0400000000000000" pitchFamily="50" charset="-128"/>
                <a:ea typeface="游ゴシック" panose="020B0400000000000000" pitchFamily="50" charset="-128"/>
              </a:rPr>
              <a:t>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6023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814882" y="-2161787"/>
            <a:ext cx="13740232" cy="11138705"/>
            <a:chOff x="-4814882" y="-2161787"/>
            <a:chExt cx="13740232" cy="11138705"/>
          </a:xfrm>
        </p:grpSpPr>
        <p:sp>
          <p:nvSpPr>
            <p:cNvPr id="4" name="円/楕円 3"/>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テキスト ボックス 5"/>
            <p:cNvSpPr txBox="1"/>
            <p:nvPr/>
          </p:nvSpPr>
          <p:spPr>
            <a:xfrm>
              <a:off x="4979654" y="332656"/>
              <a:ext cx="3945696" cy="6264696"/>
            </a:xfrm>
            <a:prstGeom prst="rect">
              <a:avLst/>
            </a:prstGeom>
            <a:noFill/>
          </p:spPr>
          <p:txBody>
            <a:bodyPr vert="eaVert" wrap="square" rtlCol="0">
              <a:spAutoFit/>
            </a:bodyPr>
            <a:lstStyle/>
            <a:p>
              <a:pPr>
                <a:lnSpc>
                  <a:spcPct val="130000"/>
                </a:lnSpc>
              </a:pPr>
              <a:r>
                <a:rPr lang="ja-JP" altLang="en-US" sz="7200" b="1" dirty="0">
                  <a:solidFill>
                    <a:srgbClr val="FF0000"/>
                  </a:solidFill>
                  <a:effectLst>
                    <a:glow rad="228600">
                      <a:schemeClr val="bg1"/>
                    </a:glow>
                  </a:effectLst>
                  <a:ea typeface="游ゴシック" panose="020B0400000000000000" pitchFamily="50" charset="-128"/>
                </a:rPr>
                <a:t>難思光</a:t>
              </a:r>
              <a:endParaRPr lang="en-US" altLang="ja-JP" sz="7200" b="1" dirty="0">
                <a:solidFill>
                  <a:srgbClr val="FF0000"/>
                </a:solidFill>
                <a:effectLst>
                  <a:glow rad="228600">
                    <a:schemeClr val="bg1"/>
                  </a:glow>
                </a:effectLst>
                <a:ea typeface="游ゴシック" panose="020B0400000000000000" pitchFamily="50" charset="-128"/>
              </a:endParaRPr>
            </a:p>
            <a:p>
              <a:pPr>
                <a:lnSpc>
                  <a:spcPct val="130000"/>
                </a:lnSpc>
              </a:pPr>
              <a:endParaRPr lang="en-US" altLang="ja-JP" sz="2000" b="1" dirty="0">
                <a:effectLst>
                  <a:glow rad="228600">
                    <a:schemeClr val="bg1"/>
                  </a:glow>
                </a:effectLst>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思いはかることが</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できない光</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grpSp>
    </p:spTree>
    <p:extLst>
      <p:ext uri="{BB962C8B-B14F-4D97-AF65-F5344CB8AC3E}">
        <p14:creationId xmlns:p14="http://schemas.microsoft.com/office/powerpoint/2010/main" val="47587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1716" y="511024"/>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無礙無対光炎王</a:t>
            </a:r>
            <a:endParaRPr lang="zh-TW"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清浄歓喜智慧光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不断難思</a:t>
            </a:r>
            <a:r>
              <a:rPr lang="ja-JP" altLang="en-US" sz="5400" b="1" dirty="0">
                <a:solidFill>
                  <a:srgbClr val="FF0000"/>
                </a:solidFill>
                <a:latin typeface="游ゴシック" panose="020B0400000000000000" pitchFamily="50" charset="-128"/>
                <a:ea typeface="游ゴシック" panose="020B0400000000000000" pitchFamily="50" charset="-128"/>
              </a:rPr>
              <a:t>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5105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9972" y="3338111"/>
            <a:ext cx="4298100" cy="3041478"/>
          </a:xfrm>
          <a:prstGeom prst="rect">
            <a:avLst/>
          </a:prstGeom>
        </p:spPr>
      </p:pic>
      <p:sp>
        <p:nvSpPr>
          <p:cNvPr id="9" name="テキスト ボックス 8"/>
          <p:cNvSpPr txBox="1"/>
          <p:nvPr/>
        </p:nvSpPr>
        <p:spPr>
          <a:xfrm>
            <a:off x="-252536" y="199794"/>
            <a:ext cx="9145016" cy="2031325"/>
          </a:xfrm>
          <a:prstGeom prst="rect">
            <a:avLst/>
          </a:prstGeom>
          <a:noFill/>
        </p:spPr>
        <p:txBody>
          <a:bodyPr wrap="square" rtlCol="0">
            <a:spAutoFit/>
          </a:bodyPr>
          <a:lstStyle/>
          <a:p>
            <a:r>
              <a:rPr lang="ja-JP" altLang="en-US" sz="5400" b="1" dirty="0">
                <a:latin typeface="游ゴシック" panose="020B0400000000000000" pitchFamily="50" charset="-128"/>
                <a:ea typeface="游ゴシック" panose="020B0400000000000000" pitchFamily="50" charset="-128"/>
              </a:rPr>
              <a:t>「正信偈」を毎日の</a:t>
            </a:r>
            <a:endParaRPr lang="en-US" altLang="ja-JP" sz="5400" b="1" dirty="0">
              <a:latin typeface="游ゴシック" panose="020B0400000000000000" pitchFamily="50" charset="-128"/>
              <a:ea typeface="游ゴシック" panose="020B0400000000000000" pitchFamily="50" charset="-128"/>
            </a:endParaRPr>
          </a:p>
          <a:p>
            <a:r>
              <a:rPr lang="ja-JP" altLang="en-US" sz="5400" b="1" dirty="0">
                <a:ln w="3175">
                  <a:noFill/>
                </a:ln>
                <a:solidFill>
                  <a:srgbClr val="FF0000"/>
                </a:solidFill>
                <a:latin typeface="游ゴシック" panose="020B0400000000000000" pitchFamily="50" charset="-128"/>
                <a:ea typeface="游ゴシック" panose="020B0400000000000000" pitchFamily="50" charset="-128"/>
              </a:rPr>
              <a:t>　お勤め</a:t>
            </a:r>
            <a:r>
              <a:rPr lang="ja-JP" altLang="en-US" sz="5400" b="1" dirty="0">
                <a:latin typeface="游ゴシック" panose="020B0400000000000000" pitchFamily="50" charset="-128"/>
                <a:ea typeface="游ゴシック" panose="020B0400000000000000" pitchFamily="50" charset="-128"/>
              </a:rPr>
              <a:t>にしたのは</a:t>
            </a:r>
            <a:r>
              <a:rPr lang="en-US" altLang="ja-JP" sz="5400" b="1" dirty="0">
                <a:latin typeface="游ゴシック" panose="020B0400000000000000" pitchFamily="50" charset="-128"/>
                <a:ea typeface="游ゴシック" panose="020B0400000000000000" pitchFamily="50" charset="-128"/>
              </a:rPr>
              <a:t>…</a:t>
            </a:r>
            <a:endParaRPr lang="ja-JP" altLang="en-US" sz="5400" b="1" dirty="0">
              <a:latin typeface="游ゴシック" panose="020B0400000000000000" pitchFamily="50" charset="-128"/>
              <a:ea typeface="游ゴシック" panose="020B0400000000000000" pitchFamily="50" charset="-128"/>
            </a:endParaRPr>
          </a:p>
          <a:p>
            <a:endParaRPr kumimoji="1" lang="ja-JP" altLang="en-US" b="1" dirty="0">
              <a:ea typeface="游ゴシック" panose="020B0400000000000000" pitchFamily="50" charset="-128"/>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081" y="2637430"/>
            <a:ext cx="6521886" cy="5206772"/>
          </a:xfrm>
          <a:prstGeom prst="rect">
            <a:avLst/>
          </a:prstGeom>
        </p:spPr>
      </p:pic>
      <p:sp>
        <p:nvSpPr>
          <p:cNvPr id="15" name="テキスト ボックス 14"/>
          <p:cNvSpPr txBox="1"/>
          <p:nvPr/>
        </p:nvSpPr>
        <p:spPr>
          <a:xfrm>
            <a:off x="395536" y="5240816"/>
            <a:ext cx="4248472" cy="1138773"/>
          </a:xfrm>
          <a:prstGeom prst="rect">
            <a:avLst/>
          </a:prstGeom>
          <a:noFill/>
        </p:spPr>
        <p:txBody>
          <a:bodyPr wrap="square" rtlCol="0">
            <a:spAutoFit/>
          </a:bodyPr>
          <a:lstStyle/>
          <a:p>
            <a:r>
              <a:rPr kumimoji="1" lang="ja-JP" altLang="en-US" sz="3200" b="1" dirty="0">
                <a:effectLst>
                  <a:glow rad="228600">
                    <a:schemeClr val="bg1"/>
                  </a:glow>
                </a:effectLst>
                <a:latin typeface="游ゴシック" panose="020B0400000000000000" pitchFamily="50" charset="-128"/>
                <a:ea typeface="游ゴシック" panose="020B0400000000000000" pitchFamily="50" charset="-128"/>
              </a:rPr>
              <a:t>第八代宗主</a:t>
            </a:r>
            <a:r>
              <a:rPr kumimoji="1" lang="ja-JP" altLang="en-US" sz="4000" b="1" dirty="0">
                <a:effectLst>
                  <a:glow rad="228600">
                    <a:schemeClr val="bg1"/>
                  </a:glow>
                </a:effectLst>
                <a:latin typeface="游ゴシック" panose="020B0400000000000000" pitchFamily="50" charset="-128"/>
                <a:ea typeface="游ゴシック" panose="020B0400000000000000" pitchFamily="50" charset="-128"/>
              </a:rPr>
              <a:t>蓮如上人</a:t>
            </a:r>
            <a:endParaRPr kumimoji="1" lang="en-US" altLang="ja-JP" sz="4000" b="1" dirty="0">
              <a:effectLst>
                <a:glow rad="228600">
                  <a:schemeClr val="bg1"/>
                </a:glow>
              </a:effectLst>
              <a:latin typeface="游ゴシック" panose="020B0400000000000000" pitchFamily="50" charset="-128"/>
              <a:ea typeface="游ゴシック" panose="020B0400000000000000" pitchFamily="50" charset="-128"/>
            </a:endParaRPr>
          </a:p>
          <a:p>
            <a:r>
              <a:rPr kumimoji="1" lang="ja-JP" altLang="en-US" sz="2800" b="1" dirty="0">
                <a:effectLst>
                  <a:glow rad="228600">
                    <a:schemeClr val="bg1"/>
                  </a:glow>
                </a:effectLst>
                <a:latin typeface="游ゴシック" panose="020B0400000000000000" pitchFamily="50" charset="-128"/>
                <a:ea typeface="游ゴシック" panose="020B0400000000000000" pitchFamily="50" charset="-128"/>
              </a:rPr>
              <a:t>　　　　（</a:t>
            </a:r>
            <a:r>
              <a:rPr kumimoji="1" lang="en-US" altLang="ja-JP" sz="2800" b="1" dirty="0">
                <a:effectLst>
                  <a:glow rad="228600">
                    <a:schemeClr val="bg1"/>
                  </a:glow>
                </a:effectLst>
                <a:latin typeface="游ゴシック" panose="020B0400000000000000" pitchFamily="50" charset="-128"/>
                <a:ea typeface="游ゴシック" panose="020B0400000000000000" pitchFamily="50" charset="-128"/>
              </a:rPr>
              <a:t>59</a:t>
            </a:r>
            <a:r>
              <a:rPr kumimoji="1" lang="ja-JP" altLang="en-US" sz="2800" b="1" dirty="0">
                <a:effectLst>
                  <a:glow rad="228600">
                    <a:schemeClr val="bg1"/>
                  </a:glow>
                </a:effectLst>
                <a:latin typeface="游ゴシック" panose="020B0400000000000000" pitchFamily="50" charset="-128"/>
                <a:ea typeface="游ゴシック" panose="020B0400000000000000" pitchFamily="50" charset="-128"/>
              </a:rPr>
              <a:t>歳のころ）</a:t>
            </a:r>
          </a:p>
        </p:txBody>
      </p:sp>
      <p:sp>
        <p:nvSpPr>
          <p:cNvPr id="2" name="正方形/長方形 1"/>
          <p:cNvSpPr/>
          <p:nvPr/>
        </p:nvSpPr>
        <p:spPr>
          <a:xfrm>
            <a:off x="4499992" y="2132856"/>
            <a:ext cx="158417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ＤＨＰ平成明朝体W7" panose="02010601000101010101" pitchFamily="2" charset="-128"/>
            </a:endParaRPr>
          </a:p>
        </p:txBody>
      </p:sp>
      <p:pic>
        <p:nvPicPr>
          <p:cNvPr id="3" name="図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7625" y="332656"/>
            <a:ext cx="2100076" cy="2916324"/>
          </a:xfrm>
          <a:prstGeom prst="rect">
            <a:avLst/>
          </a:prstGeom>
        </p:spPr>
      </p:pic>
    </p:spTree>
    <p:extLst>
      <p:ext uri="{BB962C8B-B14F-4D97-AF65-F5344CB8AC3E}">
        <p14:creationId xmlns:p14="http://schemas.microsoft.com/office/powerpoint/2010/main" val="18997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814882" y="-2161787"/>
            <a:ext cx="13740232" cy="11138705"/>
            <a:chOff x="-4814882" y="-2161787"/>
            <a:chExt cx="13740232" cy="11138705"/>
          </a:xfrm>
        </p:grpSpPr>
        <p:sp>
          <p:nvSpPr>
            <p:cNvPr id="4" name="円/楕円 3"/>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テキスト ボックス 5"/>
            <p:cNvSpPr txBox="1"/>
            <p:nvPr/>
          </p:nvSpPr>
          <p:spPr>
            <a:xfrm>
              <a:off x="4979654" y="332656"/>
              <a:ext cx="3945696" cy="6264696"/>
            </a:xfrm>
            <a:prstGeom prst="rect">
              <a:avLst/>
            </a:prstGeom>
            <a:noFill/>
          </p:spPr>
          <p:txBody>
            <a:bodyPr vert="eaVert" wrap="square" rtlCol="0">
              <a:spAutoFit/>
            </a:bodyPr>
            <a:lstStyle/>
            <a:p>
              <a:pPr>
                <a:lnSpc>
                  <a:spcPct val="130000"/>
                </a:lnSpc>
              </a:pPr>
              <a:r>
                <a:rPr lang="ja-JP" altLang="en-US" sz="7200" b="1" dirty="0">
                  <a:solidFill>
                    <a:srgbClr val="FF0000"/>
                  </a:solidFill>
                  <a:effectLst>
                    <a:glow rad="228600">
                      <a:schemeClr val="bg1"/>
                    </a:glow>
                  </a:effectLst>
                  <a:ea typeface="游ゴシック" panose="020B0400000000000000" pitchFamily="50" charset="-128"/>
                </a:rPr>
                <a:t>無称光</a:t>
              </a:r>
              <a:endParaRPr lang="en-US" altLang="ja-JP" sz="7200" b="1" dirty="0">
                <a:solidFill>
                  <a:srgbClr val="FF0000"/>
                </a:solidFill>
                <a:effectLst>
                  <a:glow rad="228600">
                    <a:schemeClr val="bg1"/>
                  </a:glow>
                </a:effectLst>
                <a:ea typeface="游ゴシック" panose="020B0400000000000000" pitchFamily="50" charset="-128"/>
              </a:endParaRPr>
            </a:p>
            <a:p>
              <a:pPr>
                <a:lnSpc>
                  <a:spcPct val="130000"/>
                </a:lnSpc>
              </a:pPr>
              <a:endParaRPr lang="en-US" altLang="ja-JP" sz="2000" b="1" dirty="0">
                <a:effectLst>
                  <a:glow rad="228600">
                    <a:schemeClr val="bg1"/>
                  </a:glow>
                </a:effectLst>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言葉で説き示すことができない光</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grpSp>
    </p:spTree>
    <p:extLst>
      <p:ext uri="{BB962C8B-B14F-4D97-AF65-F5344CB8AC3E}">
        <p14:creationId xmlns:p14="http://schemas.microsoft.com/office/powerpoint/2010/main" val="79177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1716" y="511024"/>
            <a:ext cx="5532284" cy="6146106"/>
          </a:xfrm>
          <a:prstGeom prst="rect">
            <a:avLst/>
          </a:prstGeom>
          <a:noFill/>
        </p:spPr>
        <p:txBody>
          <a:bodyPr vert="eaVert" wrap="square" rtlCol="0">
            <a:spAutoFit/>
          </a:bodyPr>
          <a:lstStyle/>
          <a:p>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r>
              <a:rPr lang="en-US" altLang="zh-TW" sz="5400" b="1" dirty="0">
                <a:latin typeface="游ゴシック" panose="020B0400000000000000" pitchFamily="50" charset="-128"/>
                <a:ea typeface="游ゴシック" panose="020B0400000000000000" pitchFamily="50" charset="-128"/>
              </a:rPr>
              <a:t>12</a:t>
            </a:r>
            <a:r>
              <a:rPr lang="ja-JP" altLang="en-US" sz="5400" b="1" dirty="0">
                <a:latin typeface="游ゴシック" panose="020B0400000000000000" pitchFamily="50" charset="-128"/>
                <a:ea typeface="游ゴシック" panose="020B0400000000000000" pitchFamily="50" charset="-128"/>
              </a:rPr>
              <a:t>無礙無対光炎王</a:t>
            </a:r>
            <a:endParaRPr lang="zh-TW"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13</a:t>
            </a:r>
            <a:r>
              <a:rPr lang="ja-JP" altLang="en-US" sz="5400" b="1" dirty="0">
                <a:latin typeface="游ゴシック" panose="020B0400000000000000" pitchFamily="50" charset="-128"/>
                <a:ea typeface="游ゴシック" panose="020B0400000000000000" pitchFamily="50" charset="-128"/>
              </a:rPr>
              <a:t>清浄歓喜智慧光</a:t>
            </a:r>
          </a:p>
          <a:p>
            <a:r>
              <a:rPr lang="en-US" altLang="ja-JP" sz="5400" b="1" dirty="0">
                <a:latin typeface="游ゴシック" panose="020B0400000000000000" pitchFamily="50" charset="-128"/>
                <a:ea typeface="游ゴシック" panose="020B0400000000000000" pitchFamily="50" charset="-128"/>
              </a:rPr>
              <a:t>14</a:t>
            </a:r>
            <a:r>
              <a:rPr lang="ja-JP" altLang="en-US" sz="5400" b="1" dirty="0">
                <a:latin typeface="游ゴシック" panose="020B0400000000000000" pitchFamily="50" charset="-128"/>
                <a:ea typeface="游ゴシック" panose="020B0400000000000000" pitchFamily="50" charset="-128"/>
              </a:rPr>
              <a:t>不断難思無称光</a:t>
            </a:r>
          </a:p>
          <a:p>
            <a:r>
              <a:rPr lang="en-US" altLang="ja-JP" sz="5400" b="1" dirty="0">
                <a:latin typeface="游ゴシック" panose="020B0400000000000000" pitchFamily="50" charset="-128"/>
                <a:ea typeface="游ゴシック" panose="020B0400000000000000" pitchFamily="50" charset="-128"/>
              </a:rPr>
              <a:t>15</a:t>
            </a:r>
            <a:r>
              <a:rPr lang="ja-JP" altLang="en-US" sz="5400" b="1" dirty="0">
                <a:solidFill>
                  <a:srgbClr val="FF0000"/>
                </a:solidFill>
                <a:latin typeface="游ゴシック" panose="020B0400000000000000" pitchFamily="50" charset="-128"/>
                <a:ea typeface="游ゴシック" panose="020B0400000000000000" pitchFamily="50" charset="-128"/>
              </a:rPr>
              <a:t>超日月光</a:t>
            </a:r>
            <a:r>
              <a:rPr lang="ja-JP" altLang="en-US" sz="5400" b="1" dirty="0">
                <a:latin typeface="游ゴシック" panose="020B0400000000000000" pitchFamily="50" charset="-128"/>
                <a:ea typeface="游ゴシック" panose="020B0400000000000000" pitchFamily="50" charset="-128"/>
              </a:rPr>
              <a:t>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4690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814882" y="-2161787"/>
            <a:ext cx="13740232" cy="11138705"/>
            <a:chOff x="-4814882" y="-2161787"/>
            <a:chExt cx="13740232" cy="11138705"/>
          </a:xfrm>
        </p:grpSpPr>
        <p:sp>
          <p:nvSpPr>
            <p:cNvPr id="4" name="円/楕円 3"/>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6" name="テキスト ボックス 5"/>
            <p:cNvSpPr txBox="1"/>
            <p:nvPr/>
          </p:nvSpPr>
          <p:spPr>
            <a:xfrm>
              <a:off x="4979654" y="332656"/>
              <a:ext cx="3945696" cy="6264696"/>
            </a:xfrm>
            <a:prstGeom prst="rect">
              <a:avLst/>
            </a:prstGeom>
            <a:noFill/>
          </p:spPr>
          <p:txBody>
            <a:bodyPr vert="eaVert" wrap="square" rtlCol="0">
              <a:spAutoFit/>
            </a:bodyPr>
            <a:lstStyle/>
            <a:p>
              <a:pPr>
                <a:lnSpc>
                  <a:spcPct val="130000"/>
                </a:lnSpc>
              </a:pPr>
              <a:r>
                <a:rPr lang="ja-JP" altLang="en-US" sz="7200" b="1" dirty="0">
                  <a:solidFill>
                    <a:srgbClr val="FF0000"/>
                  </a:solidFill>
                  <a:effectLst>
                    <a:glow rad="228600">
                      <a:schemeClr val="bg1"/>
                    </a:glow>
                  </a:effectLst>
                  <a:ea typeface="游ゴシック" panose="020B0400000000000000" pitchFamily="50" charset="-128"/>
                </a:rPr>
                <a:t>超日月光</a:t>
              </a:r>
              <a:endParaRPr lang="en-US" altLang="ja-JP" sz="7200" b="1" dirty="0">
                <a:solidFill>
                  <a:srgbClr val="FF0000"/>
                </a:solidFill>
                <a:effectLst>
                  <a:glow rad="228600">
                    <a:schemeClr val="bg1"/>
                  </a:glow>
                </a:effectLst>
                <a:ea typeface="游ゴシック" panose="020B0400000000000000" pitchFamily="50" charset="-128"/>
              </a:endParaRPr>
            </a:p>
            <a:p>
              <a:pPr>
                <a:lnSpc>
                  <a:spcPct val="130000"/>
                </a:lnSpc>
              </a:pPr>
              <a:endParaRPr lang="en-US" altLang="ja-JP" sz="2000" b="1" dirty="0">
                <a:effectLst>
                  <a:glow rad="228600">
                    <a:schemeClr val="bg1"/>
                  </a:glow>
                </a:effectLst>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太陽や月に</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超えすぐれている光</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grpSp>
    </p:spTree>
    <p:extLst>
      <p:ext uri="{BB962C8B-B14F-4D97-AF65-F5344CB8AC3E}">
        <p14:creationId xmlns:p14="http://schemas.microsoft.com/office/powerpoint/2010/main" val="8236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6720388" y="511024"/>
            <a:ext cx="2423612" cy="6146106"/>
            <a:chOff x="6720388" y="511024"/>
            <a:chExt cx="2423612" cy="6146106"/>
          </a:xfrm>
        </p:grpSpPr>
        <p:sp>
          <p:nvSpPr>
            <p:cNvPr id="2" name="テキスト ボックス 1"/>
            <p:cNvSpPr txBox="1"/>
            <p:nvPr/>
          </p:nvSpPr>
          <p:spPr>
            <a:xfrm>
              <a:off x="6720388" y="511024"/>
              <a:ext cx="2423612" cy="6146106"/>
            </a:xfrm>
            <a:prstGeom prst="rect">
              <a:avLst/>
            </a:prstGeom>
            <a:noFill/>
          </p:spPr>
          <p:txBody>
            <a:bodyPr vert="eaVert" wrap="square" rtlCol="0">
              <a:spAutoFit/>
            </a:bodyPr>
            <a:lstStyle/>
            <a:p>
              <a:pPr>
                <a:lnSpc>
                  <a:spcPct val="130000"/>
                </a:lnSpc>
              </a:pPr>
              <a:r>
                <a:rPr lang="en-US" altLang="zh-TW" sz="5400" b="1" dirty="0">
                  <a:latin typeface="游ゴシック" panose="020B0400000000000000" pitchFamily="50" charset="-128"/>
                  <a:ea typeface="游ゴシック" panose="020B0400000000000000" pitchFamily="50" charset="-128"/>
                </a:rPr>
                <a:t>11</a:t>
              </a:r>
              <a:r>
                <a:rPr lang="ja-JP" altLang="en-US" sz="5400" b="1" dirty="0">
                  <a:latin typeface="游ゴシック" panose="020B0400000000000000" pitchFamily="50" charset="-128"/>
                  <a:ea typeface="游ゴシック" panose="020B0400000000000000" pitchFamily="50" charset="-128"/>
                </a:rPr>
                <a:t>普放無量無辺光</a:t>
              </a:r>
              <a:endParaRPr lang="zh-TW" altLang="en-US" sz="5400" b="1" dirty="0">
                <a:latin typeface="游ゴシック" panose="020B0400000000000000" pitchFamily="50" charset="-128"/>
                <a:ea typeface="游ゴシック" panose="020B0400000000000000" pitchFamily="50" charset="-128"/>
              </a:endParaRPr>
            </a:p>
            <a:p>
              <a:pPr>
                <a:lnSpc>
                  <a:spcPct val="130000"/>
                </a:lnSpc>
              </a:pPr>
              <a:endParaRPr lang="ja-JP" altLang="en-US" sz="5400" b="1" dirty="0">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6885371" y="3041115"/>
              <a:ext cx="1037729" cy="923330"/>
            </a:xfrm>
            <a:prstGeom prst="rect">
              <a:avLst/>
            </a:prstGeom>
            <a:noFill/>
          </p:spPr>
          <p:txBody>
            <a:bodyPr vert="horz" wrap="square" rtlCol="0">
              <a:spAutoFit/>
            </a:bodyPr>
            <a:lstStyle/>
            <a:p>
              <a:r>
                <a:rPr kumimoji="1" lang="ja-JP" altLang="en-US" sz="5400" b="1" dirty="0">
                  <a:ea typeface="游ゴシック" panose="020B0400000000000000" pitchFamily="50" charset="-128"/>
                </a:rPr>
                <a:t>～</a:t>
              </a:r>
            </a:p>
          </p:txBody>
        </p:sp>
      </p:grpSp>
    </p:spTree>
    <p:extLst>
      <p:ext uri="{BB962C8B-B14F-4D97-AF65-F5344CB8AC3E}">
        <p14:creationId xmlns:p14="http://schemas.microsoft.com/office/powerpoint/2010/main" val="8202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40092" y="511024"/>
            <a:ext cx="3503908" cy="6146106"/>
          </a:xfrm>
          <a:prstGeom prst="rect">
            <a:avLst/>
          </a:prstGeom>
          <a:noFill/>
        </p:spPr>
        <p:txBody>
          <a:bodyPr vert="eaVert" wrap="square" rtlCol="0">
            <a:spAutoFit/>
          </a:bodyPr>
          <a:lstStyle/>
          <a:p>
            <a:pPr>
              <a:lnSpc>
                <a:spcPct val="130000"/>
              </a:lnSpc>
            </a:pPr>
            <a:r>
              <a:rPr lang="en-US" altLang="zh-TW" sz="5400" b="1" dirty="0">
                <a:latin typeface="游ゴシック" panose="020B0400000000000000" pitchFamily="50" charset="-128"/>
                <a:ea typeface="游ゴシック" panose="020B0400000000000000" pitchFamily="50" charset="-128"/>
              </a:rPr>
              <a:t>11</a:t>
            </a:r>
            <a:r>
              <a:rPr lang="ja-JP" altLang="en-US" sz="5400" b="1" dirty="0">
                <a:solidFill>
                  <a:srgbClr val="FF0000"/>
                </a:solidFill>
                <a:latin typeface="游ゴシック" panose="020B0400000000000000" pitchFamily="50" charset="-128"/>
                <a:ea typeface="游ゴシック" panose="020B0400000000000000" pitchFamily="50" charset="-128"/>
              </a:rPr>
              <a:t>普放</a:t>
            </a:r>
            <a:r>
              <a:rPr lang="ja-JP" altLang="en-US" sz="5400" b="1" dirty="0">
                <a:latin typeface="游ゴシック" panose="020B0400000000000000" pitchFamily="50" charset="-128"/>
                <a:ea typeface="游ゴシック" panose="020B0400000000000000" pitchFamily="50" charset="-128"/>
              </a:rPr>
              <a:t>無量無辺光</a:t>
            </a:r>
            <a:endParaRPr lang="zh-TW" altLang="en-US" sz="5400" b="1" dirty="0">
              <a:latin typeface="游ゴシック" panose="020B0400000000000000" pitchFamily="50" charset="-128"/>
              <a:ea typeface="游ゴシック" panose="020B0400000000000000" pitchFamily="50" charset="-128"/>
            </a:endParaRPr>
          </a:p>
          <a:p>
            <a:pPr>
              <a:lnSpc>
                <a:spcPct val="130000"/>
              </a:lnSpc>
            </a:pPr>
            <a:endParaRPr lang="ja-JP" altLang="en-US" sz="5400" b="1" dirty="0">
              <a:latin typeface="游ゴシック" panose="020B0400000000000000" pitchFamily="50" charset="-128"/>
              <a:ea typeface="游ゴシック" panose="020B0400000000000000" pitchFamily="50" charset="-128"/>
            </a:endParaRPr>
          </a:p>
          <a:p>
            <a:pPr>
              <a:lnSpc>
                <a:spcPct val="130000"/>
              </a:lnSpc>
            </a:pPr>
            <a:endParaRPr kumimoji="1" lang="ja-JP" altLang="en-US" sz="5400" b="1" dirty="0">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6885371" y="3041115"/>
            <a:ext cx="1037729" cy="923330"/>
          </a:xfrm>
          <a:prstGeom prst="rect">
            <a:avLst/>
          </a:prstGeom>
          <a:noFill/>
        </p:spPr>
        <p:txBody>
          <a:bodyPr vert="horz" wrap="square" rtlCol="0">
            <a:spAutoFit/>
          </a:bodyPr>
          <a:lstStyle/>
          <a:p>
            <a:r>
              <a:rPr kumimoji="1" lang="ja-JP" altLang="en-US" sz="5400" b="1" dirty="0">
                <a:ea typeface="游ゴシック" panose="020B0400000000000000" pitchFamily="50" charset="-128"/>
              </a:rPr>
              <a:t>～</a:t>
            </a:r>
          </a:p>
        </p:txBody>
      </p:sp>
      <p:grpSp>
        <p:nvGrpSpPr>
          <p:cNvPr id="7" name="グループ化 6"/>
          <p:cNvGrpSpPr/>
          <p:nvPr/>
        </p:nvGrpSpPr>
        <p:grpSpPr>
          <a:xfrm>
            <a:off x="-4814882" y="-2161787"/>
            <a:ext cx="11140916" cy="11138705"/>
            <a:chOff x="-4814882" y="-2161787"/>
            <a:chExt cx="11140916" cy="11138705"/>
          </a:xfrm>
        </p:grpSpPr>
        <p:sp>
          <p:nvSpPr>
            <p:cNvPr id="6" name="円/楕円 5"/>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sp>
          <p:nvSpPr>
            <p:cNvPr id="5" name="テキスト ボックス 4"/>
            <p:cNvSpPr txBox="1"/>
            <p:nvPr/>
          </p:nvSpPr>
          <p:spPr>
            <a:xfrm>
              <a:off x="395536" y="2111630"/>
              <a:ext cx="5832649" cy="1852815"/>
            </a:xfrm>
            <a:prstGeom prst="rect">
              <a:avLst/>
            </a:prstGeom>
            <a:noFill/>
          </p:spPr>
          <p:txBody>
            <a:bodyPr vert="horz" wrap="square" rtlCol="0">
              <a:spAutoFit/>
            </a:bodyPr>
            <a:lstStyle/>
            <a:p>
              <a:pPr>
                <a:lnSpc>
                  <a:spcPct val="130000"/>
                </a:lnSpc>
              </a:pP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あまねく光を放って</a:t>
              </a:r>
              <a:endParaRPr kumimoji="1"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endPar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39554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6228312" y="404664"/>
            <a:ext cx="2904830" cy="6146106"/>
            <a:chOff x="6506492" y="439015"/>
            <a:chExt cx="2904830" cy="6146106"/>
          </a:xfrm>
        </p:grpSpPr>
        <p:sp>
          <p:nvSpPr>
            <p:cNvPr id="2" name="テキスト ボックス 1"/>
            <p:cNvSpPr txBox="1"/>
            <p:nvPr/>
          </p:nvSpPr>
          <p:spPr>
            <a:xfrm>
              <a:off x="6506492" y="439015"/>
              <a:ext cx="2798202" cy="6146106"/>
            </a:xfrm>
            <a:prstGeom prst="rect">
              <a:avLst/>
            </a:prstGeom>
            <a:noFill/>
          </p:spPr>
          <p:txBody>
            <a:bodyPr vert="eaVert" wrap="square" rtlCol="0">
              <a:spAutoFit/>
            </a:bodyPr>
            <a:lstStyle/>
            <a:p>
              <a:endParaRPr lang="ja-JP"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8373593" y="2959295"/>
              <a:ext cx="1037729" cy="923330"/>
            </a:xfrm>
            <a:prstGeom prst="rect">
              <a:avLst/>
            </a:prstGeom>
            <a:noFill/>
          </p:spPr>
          <p:txBody>
            <a:bodyPr vert="horz" wrap="square" rtlCol="0">
              <a:spAutoFit/>
            </a:bodyPr>
            <a:lstStyle/>
            <a:p>
              <a:r>
                <a:rPr kumimoji="1" lang="ja-JP" altLang="en-US" sz="5400" b="1" dirty="0">
                  <a:ea typeface="游ゴシック" panose="020B0400000000000000" pitchFamily="50" charset="-128"/>
                </a:rPr>
                <a:t>～</a:t>
              </a:r>
            </a:p>
          </p:txBody>
        </p:sp>
      </p:grpSp>
    </p:spTree>
    <p:extLst>
      <p:ext uri="{BB962C8B-B14F-4D97-AF65-F5344CB8AC3E}">
        <p14:creationId xmlns:p14="http://schemas.microsoft.com/office/powerpoint/2010/main" val="57837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814882" y="-2161787"/>
            <a:ext cx="11140916" cy="11138705"/>
            <a:chOff x="-4814882" y="-2161787"/>
            <a:chExt cx="11140916" cy="11138705"/>
          </a:xfrm>
        </p:grpSpPr>
        <p:sp>
          <p:nvSpPr>
            <p:cNvPr id="7" name="円/楕円 6"/>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sp>
          <p:nvSpPr>
            <p:cNvPr id="6" name="テキスト ボックス 5"/>
            <p:cNvSpPr txBox="1"/>
            <p:nvPr/>
          </p:nvSpPr>
          <p:spPr>
            <a:xfrm>
              <a:off x="468007" y="2041037"/>
              <a:ext cx="5832649" cy="2733056"/>
            </a:xfrm>
            <a:prstGeom prst="rect">
              <a:avLst/>
            </a:prstGeom>
            <a:noFill/>
          </p:spPr>
          <p:txBody>
            <a:bodyPr vert="horz" wrap="square" rtlCol="0">
              <a:spAutoFit/>
            </a:bodyPr>
            <a:lstStyle/>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すべての国々を照らし</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すべての人々は</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その光に</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照らされる</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grpSp>
      <p:sp>
        <p:nvSpPr>
          <p:cNvPr id="10" name="テキスト ボックス 9"/>
          <p:cNvSpPr txBox="1"/>
          <p:nvPr/>
        </p:nvSpPr>
        <p:spPr>
          <a:xfrm>
            <a:off x="8095413" y="2924944"/>
            <a:ext cx="1037729" cy="923330"/>
          </a:xfrm>
          <a:prstGeom prst="rect">
            <a:avLst/>
          </a:prstGeom>
          <a:noFill/>
        </p:spPr>
        <p:txBody>
          <a:bodyPr vert="horz" wrap="square" rtlCol="0">
            <a:spAutoFit/>
          </a:bodyPr>
          <a:lstStyle/>
          <a:p>
            <a:r>
              <a:rPr kumimoji="1" lang="ja-JP" altLang="en-US" sz="5400" b="1" dirty="0">
                <a:ea typeface="游ゴシック" panose="020B0400000000000000" pitchFamily="50" charset="-128"/>
              </a:rPr>
              <a:t>～</a:t>
            </a:r>
          </a:p>
        </p:txBody>
      </p:sp>
      <p:sp>
        <p:nvSpPr>
          <p:cNvPr id="11" name="テキスト ボックス 10"/>
          <p:cNvSpPr txBox="1"/>
          <p:nvPr/>
        </p:nvSpPr>
        <p:spPr>
          <a:xfrm>
            <a:off x="6228312" y="404664"/>
            <a:ext cx="2798202" cy="6146106"/>
          </a:xfrm>
          <a:prstGeom prst="rect">
            <a:avLst/>
          </a:prstGeom>
          <a:noFill/>
        </p:spPr>
        <p:txBody>
          <a:bodyPr vert="eaVert" wrap="square" rtlCol="0">
            <a:spAutoFit/>
          </a:bodyPr>
          <a:lstStyle/>
          <a:p>
            <a:endParaRPr lang="ja-JP"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7821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sp>
        <p:nvSpPr>
          <p:cNvPr id="6" name="テキスト ボックス 5"/>
          <p:cNvSpPr txBox="1"/>
          <p:nvPr/>
        </p:nvSpPr>
        <p:spPr>
          <a:xfrm>
            <a:off x="468007" y="2041037"/>
            <a:ext cx="5832649" cy="2733056"/>
          </a:xfrm>
          <a:prstGeom prst="rect">
            <a:avLst/>
          </a:prstGeom>
          <a:noFill/>
        </p:spPr>
        <p:txBody>
          <a:bodyPr vert="horz" wrap="square" rtlCol="0">
            <a:spAutoFit/>
          </a:bodyPr>
          <a:lstStyle/>
          <a:p>
            <a:pPr>
              <a:lnSpc>
                <a:spcPct val="130000"/>
              </a:lnSpc>
            </a:pP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すべての国々を照らし</a:t>
            </a:r>
            <a:endParaRPr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すべての人々は</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その光に</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照らされる</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6228312" y="404664"/>
            <a:ext cx="2798202" cy="6146106"/>
          </a:xfrm>
          <a:prstGeom prst="rect">
            <a:avLst/>
          </a:prstGeom>
          <a:noFill/>
        </p:spPr>
        <p:txBody>
          <a:bodyPr vert="eaVert" wrap="square" rtlCol="0">
            <a:spAutoFit/>
          </a:bodyPr>
          <a:lstStyle/>
          <a:p>
            <a:endParaRPr lang="ja-JP"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a:t>
            </a:r>
            <a:r>
              <a:rPr lang="ja-JP" altLang="en-US" sz="5400" b="1" dirty="0">
                <a:solidFill>
                  <a:srgbClr val="FF0000"/>
                </a:solidFill>
                <a:latin typeface="游ゴシック" panose="020B0400000000000000" pitchFamily="50" charset="-128"/>
                <a:ea typeface="游ゴシック" panose="020B0400000000000000" pitchFamily="50" charset="-128"/>
              </a:rPr>
              <a:t>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一切群生蒙光照</a:t>
            </a:r>
            <a:endParaRPr kumimoji="1" lang="ja-JP" altLang="en-US" sz="5400" b="1"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8095413" y="2924944"/>
            <a:ext cx="1037729" cy="923330"/>
          </a:xfrm>
          <a:prstGeom prst="rect">
            <a:avLst/>
          </a:prstGeom>
          <a:noFill/>
        </p:spPr>
        <p:txBody>
          <a:bodyPr vert="horz" wrap="square" rtlCol="0">
            <a:spAutoFit/>
          </a:bodyPr>
          <a:lstStyle/>
          <a:p>
            <a:r>
              <a:rPr kumimoji="1" lang="ja-JP" altLang="en-US" sz="5400" b="1" dirty="0">
                <a:ea typeface="游ゴシック" panose="020B0400000000000000" pitchFamily="50" charset="-128"/>
              </a:rPr>
              <a:t>～</a:t>
            </a:r>
          </a:p>
        </p:txBody>
      </p:sp>
    </p:spTree>
    <p:extLst>
      <p:ext uri="{BB962C8B-B14F-4D97-AF65-F5344CB8AC3E}">
        <p14:creationId xmlns:p14="http://schemas.microsoft.com/office/powerpoint/2010/main" val="14359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sp>
        <p:nvSpPr>
          <p:cNvPr id="6" name="テキスト ボックス 5"/>
          <p:cNvSpPr txBox="1"/>
          <p:nvPr/>
        </p:nvSpPr>
        <p:spPr>
          <a:xfrm>
            <a:off x="468007" y="2041037"/>
            <a:ext cx="5832649" cy="2733056"/>
          </a:xfrm>
          <a:prstGeom prst="rect">
            <a:avLst/>
          </a:prstGeom>
          <a:noFill/>
        </p:spPr>
        <p:txBody>
          <a:bodyPr vert="horz" wrap="square" rtlCol="0">
            <a:spAutoFit/>
          </a:bodyPr>
          <a:lstStyle/>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すべての国々を照らし</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すべての人々</a:t>
            </a: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は</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その光に</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照らされる</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095413" y="2924944"/>
            <a:ext cx="1037729" cy="923330"/>
          </a:xfrm>
          <a:prstGeom prst="rect">
            <a:avLst/>
          </a:prstGeom>
          <a:noFill/>
        </p:spPr>
        <p:txBody>
          <a:bodyPr vert="horz" wrap="square" rtlCol="0">
            <a:spAutoFit/>
          </a:bodyPr>
          <a:lstStyle/>
          <a:p>
            <a:r>
              <a:rPr kumimoji="1" lang="ja-JP" altLang="en-US" sz="5400" b="1" dirty="0">
                <a:ea typeface="游ゴシック" panose="020B0400000000000000" pitchFamily="50" charset="-128"/>
              </a:rPr>
              <a:t>～</a:t>
            </a:r>
          </a:p>
        </p:txBody>
      </p:sp>
      <p:sp>
        <p:nvSpPr>
          <p:cNvPr id="9" name="テキスト ボックス 8"/>
          <p:cNvSpPr txBox="1"/>
          <p:nvPr/>
        </p:nvSpPr>
        <p:spPr>
          <a:xfrm>
            <a:off x="6228312" y="404664"/>
            <a:ext cx="2798202" cy="6146106"/>
          </a:xfrm>
          <a:prstGeom prst="rect">
            <a:avLst/>
          </a:prstGeom>
          <a:noFill/>
        </p:spPr>
        <p:txBody>
          <a:bodyPr vert="eaVert" wrap="square" rtlCol="0">
            <a:spAutoFit/>
          </a:bodyPr>
          <a:lstStyle/>
          <a:p>
            <a:endParaRPr lang="ja-JP"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solidFill>
                  <a:srgbClr val="FF0000"/>
                </a:solidFill>
                <a:latin typeface="游ゴシック" panose="020B0400000000000000" pitchFamily="50" charset="-128"/>
                <a:ea typeface="游ゴシック" panose="020B0400000000000000" pitchFamily="50" charset="-128"/>
              </a:rPr>
              <a:t>一切群生</a:t>
            </a:r>
            <a:r>
              <a:rPr lang="ja-JP" altLang="en-US" sz="5400" b="1" dirty="0">
                <a:latin typeface="游ゴシック" panose="020B0400000000000000" pitchFamily="50" charset="-128"/>
                <a:ea typeface="游ゴシック" panose="020B0400000000000000" pitchFamily="50" charset="-128"/>
              </a:rPr>
              <a:t>蒙光照</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984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a:spLocks noChangeAspect="1"/>
          </p:cNvSpPr>
          <p:nvPr/>
        </p:nvSpPr>
        <p:spPr>
          <a:xfrm>
            <a:off x="-4814882" y="-2161787"/>
            <a:ext cx="11140916" cy="11138705"/>
          </a:xfrm>
          <a:prstGeom prst="ellipse">
            <a:avLst/>
          </a:prstGeom>
          <a:gradFill flip="none" rotWithShape="1">
            <a:gsLst>
              <a:gs pos="24000">
                <a:srgbClr val="FFFF00"/>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88640"/>
            <a:ext cx="2855189" cy="6437853"/>
          </a:xfrm>
          <a:prstGeom prst="rect">
            <a:avLst/>
          </a:prstGeom>
        </p:spPr>
      </p:pic>
      <p:sp>
        <p:nvSpPr>
          <p:cNvPr id="6" name="テキスト ボックス 5"/>
          <p:cNvSpPr txBox="1"/>
          <p:nvPr/>
        </p:nvSpPr>
        <p:spPr>
          <a:xfrm>
            <a:off x="468007" y="2041037"/>
            <a:ext cx="5832649" cy="2733056"/>
          </a:xfrm>
          <a:prstGeom prst="rect">
            <a:avLst/>
          </a:prstGeom>
          <a:noFill/>
        </p:spPr>
        <p:txBody>
          <a:bodyPr vert="horz" wrap="square" rtlCol="0">
            <a:spAutoFit/>
          </a:bodyPr>
          <a:lstStyle/>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すべての国々を照らし</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すべての人々は</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その光に</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照らされる</a:t>
            </a:r>
            <a:endPar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8095413" y="2924944"/>
            <a:ext cx="1037729" cy="923330"/>
          </a:xfrm>
          <a:prstGeom prst="rect">
            <a:avLst/>
          </a:prstGeom>
          <a:noFill/>
        </p:spPr>
        <p:txBody>
          <a:bodyPr vert="horz" wrap="square" rtlCol="0">
            <a:spAutoFit/>
          </a:bodyPr>
          <a:lstStyle/>
          <a:p>
            <a:r>
              <a:rPr kumimoji="1" lang="ja-JP" altLang="en-US" sz="5400" b="1" dirty="0">
                <a:ea typeface="游ゴシック" panose="020B0400000000000000" pitchFamily="50" charset="-128"/>
              </a:rPr>
              <a:t>～</a:t>
            </a:r>
          </a:p>
        </p:txBody>
      </p:sp>
      <p:sp>
        <p:nvSpPr>
          <p:cNvPr id="9" name="テキスト ボックス 8"/>
          <p:cNvSpPr txBox="1"/>
          <p:nvPr/>
        </p:nvSpPr>
        <p:spPr>
          <a:xfrm>
            <a:off x="6228312" y="404664"/>
            <a:ext cx="2798202" cy="6146106"/>
          </a:xfrm>
          <a:prstGeom prst="rect">
            <a:avLst/>
          </a:prstGeom>
          <a:noFill/>
        </p:spPr>
        <p:txBody>
          <a:bodyPr vert="eaVert" wrap="square" rtlCol="0">
            <a:spAutoFit/>
          </a:bodyPr>
          <a:lstStyle/>
          <a:p>
            <a:endParaRPr lang="ja-JP" altLang="en-US"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15</a:t>
            </a:r>
            <a:r>
              <a:rPr lang="ja-JP" altLang="en-US" sz="5400" b="1" dirty="0">
                <a:latin typeface="游ゴシック" panose="020B0400000000000000" pitchFamily="50" charset="-128"/>
                <a:ea typeface="游ゴシック" panose="020B0400000000000000" pitchFamily="50" charset="-128"/>
              </a:rPr>
              <a:t>超日月光照塵刹</a:t>
            </a:r>
          </a:p>
          <a:p>
            <a:r>
              <a:rPr lang="en-US" altLang="ja-JP" sz="5400" b="1" dirty="0">
                <a:latin typeface="游ゴシック" panose="020B0400000000000000" pitchFamily="50" charset="-128"/>
                <a:ea typeface="游ゴシック" panose="020B0400000000000000" pitchFamily="50" charset="-128"/>
              </a:rPr>
              <a:t>16</a:t>
            </a:r>
            <a:r>
              <a:rPr lang="ja-JP" altLang="en-US" sz="5400" b="1" dirty="0">
                <a:latin typeface="游ゴシック" panose="020B0400000000000000" pitchFamily="50" charset="-128"/>
                <a:ea typeface="游ゴシック" panose="020B0400000000000000" pitchFamily="50" charset="-128"/>
              </a:rPr>
              <a:t>一切群生</a:t>
            </a:r>
            <a:r>
              <a:rPr lang="ja-JP" altLang="en-US" sz="5400" b="1" dirty="0">
                <a:solidFill>
                  <a:srgbClr val="FF0000"/>
                </a:solidFill>
                <a:latin typeface="游ゴシック" panose="020B0400000000000000" pitchFamily="50" charset="-128"/>
                <a:ea typeface="游ゴシック" panose="020B0400000000000000" pitchFamily="50" charset="-128"/>
              </a:rPr>
              <a:t>蒙光照</a:t>
            </a:r>
            <a:endParaRPr kumimoji="1" lang="ja-JP" altLang="en-US" sz="54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585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810664" y="2667225"/>
            <a:ext cx="6588223" cy="1200329"/>
          </a:xfrm>
          <a:prstGeom prst="rect">
            <a:avLst/>
          </a:prstGeom>
          <a:noFill/>
        </p:spPr>
        <p:txBody>
          <a:bodyPr wrap="square" rtlCol="0">
            <a:spAutoFit/>
          </a:bodyPr>
          <a:lstStyle/>
          <a:p>
            <a:r>
              <a:rPr kumimoji="1" lang="ja-JP" altLang="en-US" sz="3600" b="1" dirty="0">
                <a:ea typeface="游ゴシック" panose="020B0400000000000000" pitchFamily="50" charset="-128"/>
              </a:rPr>
              <a:t>法蔵菩薩因位時</a:t>
            </a:r>
            <a:endParaRPr kumimoji="1" lang="en-US" altLang="ja-JP" sz="3600" b="1" dirty="0">
              <a:ea typeface="游ゴシック" panose="020B0400000000000000" pitchFamily="50" charset="-128"/>
            </a:endParaRPr>
          </a:p>
          <a:p>
            <a:r>
              <a:rPr kumimoji="1" lang="ja-JP" altLang="en-US" sz="3600" b="1" dirty="0">
                <a:ea typeface="游ゴシック" panose="020B0400000000000000" pitchFamily="50" charset="-128"/>
              </a:rPr>
              <a:t>　　　　～難中之難無過斯</a:t>
            </a:r>
            <a:endParaRPr kumimoji="1" lang="ja-JP" altLang="en-US" sz="3600" b="1" dirty="0">
              <a:solidFill>
                <a:srgbClr val="FF0000"/>
              </a:solidFill>
              <a:ea typeface="游ゴシック" panose="020B0400000000000000" pitchFamily="50" charset="-128"/>
            </a:endParaRPr>
          </a:p>
        </p:txBody>
      </p:sp>
      <p:sp>
        <p:nvSpPr>
          <p:cNvPr id="8" name="テキスト ボックス 7"/>
          <p:cNvSpPr txBox="1"/>
          <p:nvPr/>
        </p:nvSpPr>
        <p:spPr>
          <a:xfrm>
            <a:off x="2865864" y="4212920"/>
            <a:ext cx="6386656" cy="1200329"/>
          </a:xfrm>
          <a:prstGeom prst="rect">
            <a:avLst/>
          </a:prstGeom>
          <a:noFill/>
        </p:spPr>
        <p:txBody>
          <a:bodyPr wrap="square" rtlCol="0">
            <a:spAutoFit/>
          </a:bodyPr>
          <a:lstStyle/>
          <a:p>
            <a:r>
              <a:rPr kumimoji="1" lang="ja-JP" altLang="en-US" sz="3600" b="1" dirty="0">
                <a:ea typeface="游ゴシック" panose="020B0400000000000000" pitchFamily="50" charset="-128"/>
              </a:rPr>
              <a:t>印度西天之論家</a:t>
            </a:r>
            <a:endParaRPr kumimoji="1" lang="en-US" altLang="ja-JP" sz="3600" b="1" dirty="0">
              <a:ea typeface="游ゴシック" panose="020B0400000000000000" pitchFamily="50" charset="-128"/>
            </a:endParaRPr>
          </a:p>
          <a:p>
            <a:r>
              <a:rPr kumimoji="1" lang="ja-JP" altLang="en-US" sz="3600" b="1" dirty="0">
                <a:ea typeface="游ゴシック" panose="020B0400000000000000" pitchFamily="50" charset="-128"/>
              </a:rPr>
              <a:t>　　　　～唯可信</a:t>
            </a:r>
            <a:r>
              <a:rPr lang="ja-JP" altLang="en-US" sz="3600" b="1" dirty="0">
                <a:ea typeface="游ゴシック" panose="020B0400000000000000" pitchFamily="50" charset="-128"/>
              </a:rPr>
              <a:t>斯高僧説</a:t>
            </a:r>
            <a:endParaRPr kumimoji="1" lang="ja-JP" altLang="en-US" sz="3600" b="1" dirty="0">
              <a:solidFill>
                <a:srgbClr val="FF0000"/>
              </a:solidFill>
              <a:ea typeface="游ゴシック" panose="020B0400000000000000" pitchFamily="50" charset="-128"/>
            </a:endParaRPr>
          </a:p>
        </p:txBody>
      </p:sp>
      <p:sp>
        <p:nvSpPr>
          <p:cNvPr id="2" name="テキスト ボックス 1"/>
          <p:cNvSpPr txBox="1"/>
          <p:nvPr/>
        </p:nvSpPr>
        <p:spPr>
          <a:xfrm>
            <a:off x="187057" y="74172"/>
            <a:ext cx="5601533" cy="769441"/>
          </a:xfrm>
          <a:prstGeom prst="rect">
            <a:avLst/>
          </a:prstGeom>
          <a:solidFill>
            <a:schemeClr val="bg1"/>
          </a:solidFill>
        </p:spPr>
        <p:txBody>
          <a:bodyPr vert="horz" wrap="square" rtlCol="0">
            <a:spAutoFit/>
          </a:bodyPr>
          <a:lstStyle/>
          <a:p>
            <a:r>
              <a:rPr kumimoji="1" lang="ja-JP" altLang="en-US" sz="4400" b="1" dirty="0">
                <a:latin typeface="游ゴシック" panose="020B0400000000000000" pitchFamily="50" charset="-128"/>
                <a:ea typeface="游ゴシック" panose="020B0400000000000000" pitchFamily="50" charset="-128"/>
              </a:rPr>
              <a:t>「正信偈」の構成</a:t>
            </a:r>
          </a:p>
        </p:txBody>
      </p:sp>
      <p:sp>
        <p:nvSpPr>
          <p:cNvPr id="9" name="テキスト ボックス 8"/>
          <p:cNvSpPr txBox="1"/>
          <p:nvPr/>
        </p:nvSpPr>
        <p:spPr>
          <a:xfrm>
            <a:off x="392393" y="1174021"/>
            <a:ext cx="3122442"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帰敬序</a:t>
            </a:r>
            <a:r>
              <a:rPr kumimoji="1" lang="en-US" altLang="ja-JP" sz="4400" b="1" dirty="0">
                <a:latin typeface="游ゴシック" panose="020B0400000000000000" pitchFamily="50" charset="-128"/>
                <a:ea typeface="游ゴシック" panose="020B0400000000000000" pitchFamily="50" charset="-128"/>
              </a:rPr>
              <a:t>…</a:t>
            </a:r>
            <a:endParaRPr kumimoji="1" lang="ja-JP" altLang="en-US" sz="4400" b="1"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92393" y="2582628"/>
            <a:ext cx="3001381"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依</a:t>
            </a:r>
            <a:r>
              <a:rPr kumimoji="1" lang="ja-JP" altLang="en-US" sz="4400" b="1" dirty="0">
                <a:solidFill>
                  <a:srgbClr val="FF0000"/>
                </a:solidFill>
                <a:latin typeface="游ゴシック" panose="020B0400000000000000" pitchFamily="50" charset="-128"/>
                <a:ea typeface="游ゴシック" panose="020B0400000000000000" pitchFamily="50" charset="-128"/>
              </a:rPr>
              <a:t>経</a:t>
            </a:r>
            <a:r>
              <a:rPr kumimoji="1" lang="ja-JP" altLang="en-US" sz="4400" b="1" dirty="0">
                <a:latin typeface="游ゴシック" panose="020B0400000000000000" pitchFamily="50" charset="-128"/>
                <a:ea typeface="游ゴシック" panose="020B0400000000000000" pitchFamily="50" charset="-128"/>
              </a:rPr>
              <a:t>段</a:t>
            </a:r>
            <a:r>
              <a:rPr kumimoji="1" lang="en-US" altLang="ja-JP" sz="4400" b="1" dirty="0">
                <a:latin typeface="游ゴシック" panose="020B0400000000000000" pitchFamily="50" charset="-128"/>
                <a:ea typeface="游ゴシック" panose="020B0400000000000000" pitchFamily="50" charset="-128"/>
              </a:rPr>
              <a:t>…</a:t>
            </a:r>
            <a:endParaRPr kumimoji="1" lang="ja-JP" altLang="en-US" sz="4400" b="1"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392393" y="4056287"/>
            <a:ext cx="2880320"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依</a:t>
            </a:r>
            <a:r>
              <a:rPr kumimoji="1" lang="ja-JP" altLang="en-US" sz="4400" b="1" dirty="0">
                <a:solidFill>
                  <a:srgbClr val="FF0000"/>
                </a:solidFill>
                <a:latin typeface="游ゴシック" panose="020B0400000000000000" pitchFamily="50" charset="-128"/>
                <a:ea typeface="游ゴシック" panose="020B0400000000000000" pitchFamily="50" charset="-128"/>
              </a:rPr>
              <a:t>釈</a:t>
            </a:r>
            <a:r>
              <a:rPr kumimoji="1" lang="ja-JP" altLang="en-US" sz="4400" b="1" dirty="0">
                <a:latin typeface="游ゴシック" panose="020B0400000000000000" pitchFamily="50" charset="-128"/>
                <a:ea typeface="游ゴシック" panose="020B0400000000000000" pitchFamily="50" charset="-128"/>
              </a:rPr>
              <a:t>段</a:t>
            </a:r>
            <a:r>
              <a:rPr kumimoji="1" lang="en-US" altLang="ja-JP" sz="4400" b="1" dirty="0">
                <a:latin typeface="游ゴシック" panose="020B0400000000000000" pitchFamily="50" charset="-128"/>
                <a:ea typeface="游ゴシック" panose="020B0400000000000000" pitchFamily="50" charset="-128"/>
              </a:rPr>
              <a:t>…</a:t>
            </a:r>
            <a:endParaRPr kumimoji="1" lang="ja-JP" altLang="en-US" sz="4400" b="1"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3175730" y="974253"/>
            <a:ext cx="3945909" cy="1200329"/>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帰命無量寿如来</a:t>
            </a:r>
            <a:endParaRPr kumimoji="1" lang="en-US" altLang="ja-JP" sz="3600" b="1" dirty="0">
              <a:latin typeface="游ゴシック" panose="020B0400000000000000" pitchFamily="50" charset="-128"/>
              <a:ea typeface="游ゴシック" panose="020B0400000000000000" pitchFamily="50" charset="-128"/>
            </a:endParaRPr>
          </a:p>
          <a:p>
            <a:r>
              <a:rPr kumimoji="1" lang="ja-JP" altLang="en-US" sz="3600" b="1" dirty="0">
                <a:latin typeface="游ゴシック" panose="020B0400000000000000" pitchFamily="50" charset="-128"/>
                <a:ea typeface="游ゴシック" panose="020B0400000000000000" pitchFamily="50" charset="-128"/>
              </a:rPr>
              <a:t>南無不可思議光</a:t>
            </a:r>
          </a:p>
        </p:txBody>
      </p:sp>
      <p:sp>
        <p:nvSpPr>
          <p:cNvPr id="3" name="左中かっこ 2"/>
          <p:cNvSpPr/>
          <p:nvPr/>
        </p:nvSpPr>
        <p:spPr>
          <a:xfrm>
            <a:off x="2843808" y="1135183"/>
            <a:ext cx="288032" cy="82251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Tree>
    <p:extLst>
      <p:ext uri="{BB962C8B-B14F-4D97-AF65-F5344CB8AC3E}">
        <p14:creationId xmlns:p14="http://schemas.microsoft.com/office/powerpoint/2010/main" val="91947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2" grpId="0"/>
      <p:bldP spid="14" grpId="0"/>
      <p:bldP spid="15"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rgbClr val="FFFF00"/>
            </a:gs>
            <a:gs pos="5000">
              <a:schemeClr val="accent1">
                <a:lumMod val="5000"/>
                <a:lumOff val="95000"/>
              </a:schemeClr>
            </a:gs>
            <a:gs pos="48000">
              <a:schemeClr val="accent1">
                <a:lumMod val="45000"/>
                <a:lumOff val="55000"/>
              </a:schemeClr>
            </a:gs>
            <a:gs pos="100000">
              <a:schemeClr val="accent1">
                <a:lumMod val="45000"/>
                <a:lumOff val="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タイトル 1"/>
          <p:cNvSpPr txBox="1">
            <a:spLocks/>
          </p:cNvSpPr>
          <p:nvPr/>
        </p:nvSpPr>
        <p:spPr>
          <a:xfrm>
            <a:off x="3635896" y="404664"/>
            <a:ext cx="5508104" cy="6741368"/>
          </a:xfrm>
          <a:prstGeom prst="rect">
            <a:avLst/>
          </a:prstGeom>
          <a:noFill/>
          <a:effectLst>
            <a:glow rad="127000">
              <a:schemeClr val="accent1"/>
            </a:glow>
          </a:effectLst>
        </p:spPr>
        <p:txBody>
          <a:bodyPr vert="eaVe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4000" b="1" dirty="0">
              <a:effectLst>
                <a:glow rad="228600">
                  <a:srgbClr val="FFFF00"/>
                </a:glow>
              </a:effectLst>
              <a:ea typeface="游ゴシック" panose="020B0400000000000000" pitchFamily="50" charset="-128"/>
            </a:endParaRPr>
          </a:p>
          <a:p>
            <a:pPr algn="l"/>
            <a:r>
              <a:rPr lang="ja-JP" altLang="en-US" sz="4000" b="1" dirty="0">
                <a:effectLst>
                  <a:glow rad="228600">
                    <a:srgbClr val="FFFF00"/>
                  </a:glow>
                </a:effectLst>
                <a:ea typeface="游ゴシック" panose="020B0400000000000000" pitchFamily="50" charset="-128"/>
              </a:rPr>
              <a:t>煩悩に</a:t>
            </a:r>
            <a:r>
              <a:rPr lang="ja-JP" altLang="en-US" sz="4000" b="1" dirty="0" err="1">
                <a:effectLst>
                  <a:glow rad="228600">
                    <a:srgbClr val="FFFF00"/>
                  </a:glow>
                </a:effectLst>
                <a:ea typeface="游ゴシック" panose="020B0400000000000000" pitchFamily="50" charset="-128"/>
              </a:rPr>
              <a:t>まなこさ</a:t>
            </a:r>
            <a:r>
              <a:rPr lang="ja-JP" altLang="en-US" sz="4000" b="1" dirty="0">
                <a:effectLst>
                  <a:glow rad="228600">
                    <a:srgbClr val="FFFF00"/>
                  </a:glow>
                </a:effectLst>
                <a:ea typeface="游ゴシック" panose="020B0400000000000000" pitchFamily="50" charset="-128"/>
              </a:rPr>
              <a:t>へられて</a:t>
            </a:r>
            <a:endParaRPr lang="en-US" altLang="ja-JP" sz="4000" b="1" dirty="0">
              <a:effectLst>
                <a:glow rad="228600">
                  <a:srgbClr val="FFFF00"/>
                </a:glow>
              </a:effectLst>
              <a:ea typeface="游ゴシック" panose="020B0400000000000000" pitchFamily="50" charset="-128"/>
            </a:endParaRPr>
          </a:p>
          <a:p>
            <a:pPr algn="l"/>
            <a:endParaRPr lang="en-US" altLang="ja-JP" sz="4000" b="1" dirty="0">
              <a:effectLst>
                <a:glow rad="228600">
                  <a:srgbClr val="FFFF00"/>
                </a:glow>
              </a:effectLst>
              <a:ea typeface="游ゴシック" panose="020B0400000000000000" pitchFamily="50" charset="-128"/>
            </a:endParaRPr>
          </a:p>
          <a:p>
            <a:pPr algn="l"/>
            <a:r>
              <a:rPr lang="ja-JP" altLang="en-US" sz="4000" b="1" dirty="0">
                <a:solidFill>
                  <a:srgbClr val="FF0000"/>
                </a:solidFill>
                <a:effectLst>
                  <a:glow rad="228600">
                    <a:srgbClr val="FFFF00"/>
                  </a:glow>
                </a:effectLst>
                <a:ea typeface="游ゴシック" panose="020B0400000000000000" pitchFamily="50" charset="-128"/>
              </a:rPr>
              <a:t>摂取の光明</a:t>
            </a:r>
            <a:r>
              <a:rPr lang="ja-JP" altLang="en-US" sz="4000" b="1" dirty="0">
                <a:effectLst>
                  <a:glow rad="228600">
                    <a:srgbClr val="FFFF00"/>
                  </a:glow>
                </a:effectLst>
                <a:ea typeface="游ゴシック" panose="020B0400000000000000" pitchFamily="50" charset="-128"/>
              </a:rPr>
              <a:t>みざれ</a:t>
            </a:r>
            <a:r>
              <a:rPr lang="ja-JP" altLang="en-US" sz="4000" b="1" dirty="0" err="1">
                <a:effectLst>
                  <a:glow rad="228600">
                    <a:srgbClr val="FFFF00"/>
                  </a:glow>
                </a:effectLst>
                <a:ea typeface="游ゴシック" panose="020B0400000000000000" pitchFamily="50" charset="-128"/>
              </a:rPr>
              <a:t>ども</a:t>
            </a:r>
            <a:endParaRPr lang="en-US" altLang="ja-JP" sz="4000" b="1" dirty="0">
              <a:effectLst>
                <a:glow rad="228600">
                  <a:srgbClr val="FFFF00"/>
                </a:glow>
              </a:effectLst>
              <a:ea typeface="游ゴシック" panose="020B0400000000000000" pitchFamily="50" charset="-128"/>
            </a:endParaRPr>
          </a:p>
          <a:p>
            <a:pPr algn="l"/>
            <a:endParaRPr lang="en-US" altLang="ja-JP" sz="4000" b="1" dirty="0">
              <a:effectLst>
                <a:glow rad="228600">
                  <a:srgbClr val="FFFF00"/>
                </a:glow>
              </a:effectLst>
              <a:ea typeface="游ゴシック" panose="020B0400000000000000" pitchFamily="50" charset="-128"/>
            </a:endParaRPr>
          </a:p>
          <a:p>
            <a:pPr algn="l"/>
            <a:r>
              <a:rPr lang="ja-JP" altLang="en-US" sz="4000" b="1" dirty="0">
                <a:effectLst>
                  <a:glow rad="228600">
                    <a:srgbClr val="FFFF00"/>
                  </a:glow>
                </a:effectLst>
                <a:ea typeface="游ゴシック" panose="020B0400000000000000" pitchFamily="50" charset="-128"/>
              </a:rPr>
              <a:t>大悲ものうきことなくて</a:t>
            </a:r>
            <a:endParaRPr lang="en-US" altLang="ja-JP" sz="4000" b="1" dirty="0">
              <a:effectLst>
                <a:glow rad="228600">
                  <a:srgbClr val="FFFF00"/>
                </a:glow>
              </a:effectLst>
              <a:ea typeface="游ゴシック" panose="020B0400000000000000" pitchFamily="50" charset="-128"/>
            </a:endParaRPr>
          </a:p>
          <a:p>
            <a:pPr algn="l"/>
            <a:endParaRPr lang="en-US" altLang="ja-JP" sz="4000" b="1" dirty="0">
              <a:effectLst>
                <a:glow rad="228600">
                  <a:srgbClr val="FFFF00"/>
                </a:glow>
              </a:effectLst>
              <a:ea typeface="游ゴシック" panose="020B0400000000000000" pitchFamily="50" charset="-128"/>
            </a:endParaRPr>
          </a:p>
          <a:p>
            <a:pPr algn="l"/>
            <a:r>
              <a:rPr lang="ja-JP" altLang="en-US" sz="4000" b="1" dirty="0">
                <a:solidFill>
                  <a:srgbClr val="FF0000"/>
                </a:solidFill>
                <a:effectLst>
                  <a:glow rad="228600">
                    <a:srgbClr val="FFFF00"/>
                  </a:glow>
                </a:effectLst>
                <a:ea typeface="游ゴシック" panose="020B0400000000000000" pitchFamily="50" charset="-128"/>
              </a:rPr>
              <a:t>つねにわが身をてらす</a:t>
            </a:r>
            <a:r>
              <a:rPr lang="ja-JP" altLang="en-US" sz="4000" b="1" dirty="0">
                <a:effectLst>
                  <a:glow rad="228600">
                    <a:srgbClr val="FFFF00"/>
                  </a:glow>
                </a:effectLst>
                <a:ea typeface="游ゴシック" panose="020B0400000000000000" pitchFamily="50" charset="-128"/>
              </a:rPr>
              <a:t>なり</a:t>
            </a:r>
            <a:endParaRPr lang="en-US" altLang="ja-JP" sz="4000" b="1" dirty="0">
              <a:effectLst>
                <a:glow rad="228600">
                  <a:srgbClr val="FFFF00"/>
                </a:glow>
              </a:effectLst>
              <a:ea typeface="游ゴシック" panose="020B0400000000000000" pitchFamily="50" charset="-128"/>
            </a:endParaRPr>
          </a:p>
          <a:p>
            <a:pPr algn="l"/>
            <a:endParaRPr lang="en-US" altLang="ja-JP" sz="4000" b="1" dirty="0">
              <a:effectLst>
                <a:glow rad="228600">
                  <a:srgbClr val="FFFF00"/>
                </a:glow>
              </a:effectLst>
              <a:ea typeface="游ゴシック" panose="020B0400000000000000" pitchFamily="50" charset="-128"/>
            </a:endParaRPr>
          </a:p>
          <a:p>
            <a:pPr algn="l"/>
            <a:endParaRPr lang="en-US" altLang="ja-JP" sz="4000" b="1" dirty="0">
              <a:effectLst>
                <a:glow rad="228600">
                  <a:srgbClr val="FFFF00"/>
                </a:glow>
              </a:effectLst>
              <a:ea typeface="游ゴシック" panose="020B0400000000000000" pitchFamily="50" charset="-128"/>
            </a:endParaRPr>
          </a:p>
          <a:p>
            <a:pPr algn="l"/>
            <a:r>
              <a:rPr lang="ja-JP" altLang="en-US" sz="2800" b="1" dirty="0">
                <a:effectLst>
                  <a:glow rad="228600">
                    <a:srgbClr val="FFFF00"/>
                  </a:glow>
                </a:effectLst>
                <a:ea typeface="游ゴシック" panose="020B0400000000000000" pitchFamily="50" charset="-128"/>
              </a:rPr>
              <a:t>                                  </a:t>
            </a:r>
            <a:r>
              <a:rPr lang="ja-JP" altLang="en-US" sz="2000" b="1" dirty="0">
                <a:effectLst>
                  <a:glow rad="228600">
                    <a:srgbClr val="FFFF00"/>
                  </a:glow>
                </a:effectLst>
                <a:ea typeface="游ゴシック" panose="020B0400000000000000" pitchFamily="50" charset="-128"/>
              </a:rPr>
              <a:t>（</a:t>
            </a:r>
            <a:r>
              <a:rPr lang="en-US" altLang="ja-JP" sz="2000" b="1" dirty="0">
                <a:effectLst>
                  <a:glow rad="228600">
                    <a:srgbClr val="FFFF00"/>
                  </a:glow>
                </a:effectLst>
                <a:ea typeface="游ゴシック" panose="020B0400000000000000" pitchFamily="50" charset="-128"/>
              </a:rPr>
              <a:t>『</a:t>
            </a:r>
            <a:r>
              <a:rPr lang="ja-JP" altLang="en-US" sz="2000" b="1" dirty="0">
                <a:effectLst>
                  <a:glow rad="228600">
                    <a:srgbClr val="FFFF00"/>
                  </a:glow>
                </a:effectLst>
                <a:ea typeface="游ゴシック" panose="020B0400000000000000" pitchFamily="50" charset="-128"/>
              </a:rPr>
              <a:t>高僧和讃</a:t>
            </a:r>
            <a:r>
              <a:rPr lang="en-US" altLang="ja-JP" sz="2000" b="1" dirty="0">
                <a:effectLst>
                  <a:glow rad="228600">
                    <a:srgbClr val="FFFF00"/>
                  </a:glow>
                </a:effectLst>
                <a:ea typeface="游ゴシック" panose="020B0400000000000000" pitchFamily="50" charset="-128"/>
              </a:rPr>
              <a:t>』</a:t>
            </a:r>
            <a:r>
              <a:rPr lang="ja-JP" altLang="en-US" sz="2000" b="1" dirty="0">
                <a:effectLst>
                  <a:glow rad="228600">
                    <a:srgbClr val="FFFF00"/>
                  </a:glow>
                </a:effectLst>
                <a:ea typeface="游ゴシック" panose="020B0400000000000000" pitchFamily="50" charset="-128"/>
              </a:rPr>
              <a:t>註５９５頁）</a:t>
            </a:r>
            <a:endParaRPr lang="en-US" altLang="ja-JP" sz="2000" b="1" dirty="0">
              <a:effectLst>
                <a:glow rad="228600">
                  <a:srgbClr val="FFFF00"/>
                </a:glow>
              </a:effectLst>
              <a:ea typeface="游ゴシック" panose="020B0400000000000000" pitchFamily="50" charset="-128"/>
            </a:endParaRPr>
          </a:p>
          <a:p>
            <a:pPr algn="l"/>
            <a:endParaRPr lang="ja-JP" altLang="en-US" sz="6000" b="1" dirty="0">
              <a:effectLst>
                <a:glow rad="228600">
                  <a:srgbClr val="FFFF00"/>
                </a:glow>
              </a:effectLst>
              <a:ea typeface="游ゴシック" panose="020B0400000000000000" pitchFamily="50" charset="-128"/>
            </a:endParaRPr>
          </a:p>
        </p:txBody>
      </p:sp>
    </p:spTree>
    <p:extLst>
      <p:ext uri="{BB962C8B-B14F-4D97-AF65-F5344CB8AC3E}">
        <p14:creationId xmlns:p14="http://schemas.microsoft.com/office/powerpoint/2010/main" val="154261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800"/>
                                        <p:tgtEl>
                                          <p:spTgt spid="4">
                                            <p:txEl>
                                              <p:pRg st="1" end="1"/>
                                            </p:txEl>
                                          </p:spTgt>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800"/>
                                        <p:tgtEl>
                                          <p:spTgt spid="4">
                                            <p:txEl>
                                              <p:pRg st="3" end="3"/>
                                            </p:txEl>
                                          </p:spTgt>
                                        </p:tgtEl>
                                      </p:cBhvr>
                                    </p:animEffect>
                                  </p:childTnLst>
                                </p:cTn>
                              </p:par>
                            </p:childTnLst>
                          </p:cTn>
                        </p:par>
                        <p:par>
                          <p:cTn id="12" fill="hold">
                            <p:stCondLst>
                              <p:cond delay="1600"/>
                            </p:stCondLst>
                            <p:childTnLst>
                              <p:par>
                                <p:cTn id="13" presetID="10" presetClass="entr" presetSubtype="0" fill="hold" nodeType="after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600"/>
                                        <p:tgtEl>
                                          <p:spTgt spid="4">
                                            <p:txEl>
                                              <p:pRg st="5" end="5"/>
                                            </p:txEl>
                                          </p:spTgt>
                                        </p:tgtEl>
                                      </p:cBhvr>
                                    </p:animEffect>
                                  </p:childTnLst>
                                </p:cTn>
                              </p:par>
                            </p:childTnLst>
                          </p:cTn>
                        </p:par>
                        <p:par>
                          <p:cTn id="16" fill="hold">
                            <p:stCondLst>
                              <p:cond delay="2200"/>
                            </p:stCondLst>
                            <p:childTnLst>
                              <p:par>
                                <p:cTn id="17" presetID="10" presetClass="entr" presetSubtype="0" fill="hold" nodeType="after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600"/>
                                        <p:tgtEl>
                                          <p:spTgt spid="4">
                                            <p:txEl>
                                              <p:pRg st="7" end="7"/>
                                            </p:txEl>
                                          </p:spTgt>
                                        </p:tgtEl>
                                      </p:cBhvr>
                                    </p:animEffect>
                                  </p:childTnLst>
                                </p:cTn>
                              </p:par>
                            </p:childTnLst>
                          </p:cTn>
                        </p:par>
                        <p:par>
                          <p:cTn id="20" fill="hold">
                            <p:stCondLst>
                              <p:cond delay="2800"/>
                            </p:stCondLst>
                            <p:childTnLst>
                              <p:par>
                                <p:cTn id="21" presetID="10" presetClass="entr" presetSubtype="0" fill="hold" nodeType="after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Effect transition="in" filter="fade">
                                      <p:cBhvr>
                                        <p:cTn id="23"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628801"/>
            <a:ext cx="8640961" cy="496855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ea typeface="游ゴシック" panose="020B0400000000000000" pitchFamily="50" charset="-128"/>
              </a:rPr>
              <a:t>☆十二光とは、阿弥陀仏の光明の</a:t>
            </a:r>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　はたらきの素晴らしさを十二の側</a:t>
            </a:r>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　面からほめ讃えたもの。</a:t>
            </a:r>
            <a:endParaRPr lang="en-US" altLang="ja-JP" sz="4000" b="1" dirty="0">
              <a:solidFill>
                <a:schemeClr val="tx1"/>
              </a:solidFill>
              <a:ea typeface="游ゴシック" panose="020B0400000000000000" pitchFamily="50" charset="-128"/>
            </a:endParaRPr>
          </a:p>
          <a:p>
            <a:endParaRPr lang="en-US" altLang="ja-JP" sz="2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☆阿弥陀仏の光明は、救いのはたら</a:t>
            </a:r>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　</a:t>
            </a:r>
            <a:r>
              <a:rPr lang="ja-JP" altLang="en-US" sz="4000" b="1" dirty="0" err="1">
                <a:solidFill>
                  <a:schemeClr val="tx1"/>
                </a:solidFill>
                <a:ea typeface="游ゴシック" panose="020B0400000000000000" pitchFamily="50" charset="-128"/>
              </a:rPr>
              <a:t>きを</a:t>
            </a:r>
            <a:r>
              <a:rPr lang="ja-JP" altLang="en-US" sz="4000" b="1" dirty="0">
                <a:solidFill>
                  <a:schemeClr val="tx1"/>
                </a:solidFill>
                <a:ea typeface="游ゴシック" panose="020B0400000000000000" pitchFamily="50" charset="-128"/>
              </a:rPr>
              <a:t>あらわす。その限りない光で、</a:t>
            </a:r>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　いまここにいる私を常に照らして</a:t>
            </a:r>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　くださっている。</a:t>
            </a:r>
            <a:endParaRPr lang="en-US" altLang="ja-JP" sz="4000" b="1" dirty="0">
              <a:solidFill>
                <a:schemeClr val="tx1"/>
              </a:solidFill>
              <a:ea typeface="游ゴシック" panose="020B0400000000000000" pitchFamily="50" charset="-128"/>
            </a:endParaRPr>
          </a:p>
        </p:txBody>
      </p:sp>
      <p:sp>
        <p:nvSpPr>
          <p:cNvPr id="7" name="横巻き 6"/>
          <p:cNvSpPr/>
          <p:nvPr/>
        </p:nvSpPr>
        <p:spPr>
          <a:xfrm>
            <a:off x="256749" y="116632"/>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extLst>
      <p:ext uri="{BB962C8B-B14F-4D97-AF65-F5344CB8AC3E}">
        <p14:creationId xmlns:p14="http://schemas.microsoft.com/office/powerpoint/2010/main" val="156631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09414" y="511024"/>
            <a:ext cx="2234586" cy="12228732"/>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17</a:t>
            </a:r>
            <a:r>
              <a:rPr lang="ja-JP" altLang="en-US" sz="5400" b="1" dirty="0">
                <a:latin typeface="游ゴシック" panose="020B0400000000000000" pitchFamily="50" charset="-128"/>
                <a:ea typeface="游ゴシック" panose="020B0400000000000000" pitchFamily="50" charset="-128"/>
              </a:rPr>
              <a:t>本願名号正定業</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18</a:t>
            </a:r>
            <a:r>
              <a:rPr lang="ja-JP" altLang="en-US" sz="5400" b="1" dirty="0">
                <a:latin typeface="游ゴシック" panose="020B0400000000000000" pitchFamily="50" charset="-128"/>
                <a:ea typeface="游ゴシック" panose="020B0400000000000000" pitchFamily="50" charset="-128"/>
              </a:rPr>
              <a:t>至心信楽願為因</a:t>
            </a:r>
            <a:endParaRPr lang="en-US" altLang="ja-JP" sz="5400" b="1"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632395" y="298424"/>
            <a:ext cx="2031325" cy="6516724"/>
          </a:xfrm>
          <a:prstGeom prst="rect">
            <a:avLst/>
          </a:prstGeom>
          <a:solidFill>
            <a:srgbClr val="FA608C"/>
          </a:solidFill>
        </p:spPr>
        <p:txBody>
          <a:bodyPr vert="eaVert" wrap="square" rtlCol="0">
            <a:spAutoFit/>
          </a:bodyPr>
          <a:lstStyle/>
          <a:p>
            <a:r>
              <a:rPr lang="ja-JP" altLang="en-US" sz="4000" b="1" dirty="0">
                <a:solidFill>
                  <a:schemeClr val="bg1"/>
                </a:solidFill>
                <a:latin typeface="游ゴシック" panose="020B0400000000000000" pitchFamily="50" charset="-128"/>
                <a:ea typeface="游ゴシック" panose="020B0400000000000000" pitchFamily="50" charset="-128"/>
              </a:rPr>
              <a:t>本願の名号は正定の業なり。至心信楽の願（第十八願）を因と</a:t>
            </a:r>
            <a:r>
              <a:rPr lang="ja-JP" altLang="en-US" sz="4000" b="1" dirty="0" err="1">
                <a:solidFill>
                  <a:schemeClr val="bg1"/>
                </a:solidFill>
                <a:latin typeface="游ゴシック" panose="020B0400000000000000" pitchFamily="50" charset="-128"/>
                <a:ea typeface="游ゴシック" panose="020B0400000000000000" pitchFamily="50" charset="-128"/>
              </a:rPr>
              <a:t>す</a:t>
            </a:r>
            <a:r>
              <a:rPr lang="ja-JP" altLang="en-US" sz="4000" b="1" dirty="0">
                <a:solidFill>
                  <a:schemeClr val="bg1"/>
                </a:solidFill>
                <a:latin typeface="游ゴシック" panose="020B0400000000000000" pitchFamily="50" charset="-128"/>
                <a:ea typeface="游ゴシック" panose="020B0400000000000000" pitchFamily="50" charset="-128"/>
              </a:rPr>
              <a:t>。</a:t>
            </a:r>
            <a:endParaRPr kumimoji="1" lang="ja-JP" altLang="en-US" sz="2000" b="1" dirty="0">
              <a:solidFill>
                <a:schemeClr val="bg1"/>
              </a:solidFill>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729265" y="298424"/>
            <a:ext cx="3262432" cy="6442944"/>
          </a:xfrm>
          <a:prstGeom prst="rect">
            <a:avLst/>
          </a:prstGeom>
          <a:solidFill>
            <a:srgbClr val="002060"/>
          </a:solidFill>
        </p:spPr>
        <p:txBody>
          <a:bodyPr vert="eaVert" wrap="square" rtlCol="0">
            <a:spAutoFit/>
          </a:bodyPr>
          <a:lstStyle/>
          <a:p>
            <a:r>
              <a:rPr lang="ja-JP" altLang="en-US" sz="4000" b="1" dirty="0">
                <a:solidFill>
                  <a:schemeClr val="bg1"/>
                </a:solidFill>
                <a:latin typeface="游ゴシック" panose="020B0400000000000000" pitchFamily="50" charset="-128"/>
                <a:ea typeface="游ゴシック" panose="020B0400000000000000" pitchFamily="50" charset="-128"/>
              </a:rPr>
              <a:t>本願成就の名号は衆生が間違いなく往生するための行であり、至心信楽の願（第十八願）に誓われている信を往生の正因とする。</a:t>
            </a:r>
            <a:r>
              <a:rPr kumimoji="1" lang="ja-JP" altLang="en-US" sz="3200" b="1" dirty="0">
                <a:solidFill>
                  <a:schemeClr val="bg1"/>
                </a:solidFill>
                <a:latin typeface="游ゴシック" panose="020B0400000000000000" pitchFamily="50" charset="-128"/>
                <a:ea typeface="游ゴシック" panose="020B0400000000000000" pitchFamily="50" charset="-128"/>
              </a:rPr>
              <a:t>　　          </a:t>
            </a:r>
            <a:endParaRPr kumimoji="1" lang="ja-JP" altLang="en-US" sz="2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643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821494" y="404664"/>
            <a:ext cx="3183820" cy="6160533"/>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17</a:t>
            </a:r>
            <a:r>
              <a:rPr lang="ja-JP" altLang="en-US" sz="5400" b="1" dirty="0">
                <a:latin typeface="游ゴシック" panose="020B0400000000000000" pitchFamily="50" charset="-128"/>
                <a:ea typeface="游ゴシック" panose="020B0400000000000000" pitchFamily="50" charset="-128"/>
              </a:rPr>
              <a:t>本願名号正定業</a:t>
            </a:r>
            <a:endParaRPr lang="en-US" altLang="ja-JP" sz="5400" b="1" dirty="0">
              <a:latin typeface="游ゴシック" panose="020B0400000000000000" pitchFamily="50" charset="-128"/>
              <a:ea typeface="游ゴシック" panose="020B0400000000000000" pitchFamily="50" charset="-128"/>
            </a:endParaRPr>
          </a:p>
          <a:p>
            <a:pPr>
              <a:lnSpc>
                <a:spcPct val="130000"/>
              </a:lnSpc>
            </a:pPr>
            <a:endParaRPr lang="en-US" altLang="ja-JP" sz="4400" b="1" dirty="0">
              <a:solidFill>
                <a:srgbClr val="FF0000"/>
              </a:solidFill>
              <a:latin typeface="游ゴシック" panose="020B0400000000000000" pitchFamily="50" charset="-128"/>
              <a:ea typeface="游ゴシック" panose="020B0400000000000000" pitchFamily="50" charset="-128"/>
            </a:endParaRPr>
          </a:p>
          <a:p>
            <a:pPr>
              <a:lnSpc>
                <a:spcPct val="130000"/>
              </a:lnSpc>
            </a:pPr>
            <a:endParaRPr lang="en-US" altLang="ja-JP" sz="4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1815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楕円 12"/>
          <p:cNvSpPr/>
          <p:nvPr/>
        </p:nvSpPr>
        <p:spPr>
          <a:xfrm>
            <a:off x="422993" y="2012710"/>
            <a:ext cx="2231149" cy="136105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30000"/>
              </a:lnSpc>
            </a:pPr>
            <a:r>
              <a:rPr kumimoji="1" lang="ja-JP" altLang="en-US" sz="5400" b="1" dirty="0">
                <a:solidFill>
                  <a:srgbClr val="FF0000"/>
                </a:solidFill>
                <a:latin typeface="游ゴシック" panose="020B0400000000000000" pitchFamily="50" charset="-128"/>
                <a:ea typeface="游ゴシック" panose="020B0400000000000000" pitchFamily="50" charset="-128"/>
              </a:rPr>
              <a:t>成就</a:t>
            </a:r>
          </a:p>
        </p:txBody>
      </p:sp>
      <p:sp>
        <p:nvSpPr>
          <p:cNvPr id="8" name="テキスト ボックス 7"/>
          <p:cNvSpPr txBox="1"/>
          <p:nvPr/>
        </p:nvSpPr>
        <p:spPr>
          <a:xfrm>
            <a:off x="7661998" y="394616"/>
            <a:ext cx="1343316" cy="5951245"/>
          </a:xfrm>
          <a:prstGeom prst="rect">
            <a:avLst/>
          </a:prstGeom>
          <a:noFill/>
        </p:spPr>
        <p:txBody>
          <a:bodyPr vert="eaVert" wrap="non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17</a:t>
            </a:r>
            <a:r>
              <a:rPr lang="ja-JP" altLang="en-US" sz="5400" b="1" dirty="0">
                <a:solidFill>
                  <a:srgbClr val="FF0000"/>
                </a:solidFill>
                <a:latin typeface="游ゴシック" panose="020B0400000000000000" pitchFamily="50" charset="-128"/>
                <a:ea typeface="游ゴシック" panose="020B0400000000000000" pitchFamily="50" charset="-128"/>
              </a:rPr>
              <a:t>本願名号</a:t>
            </a:r>
            <a:r>
              <a:rPr lang="ja-JP" altLang="en-US" sz="5400" b="1" dirty="0">
                <a:latin typeface="游ゴシック" panose="020B0400000000000000" pitchFamily="50" charset="-128"/>
                <a:ea typeface="游ゴシック" panose="020B0400000000000000" pitchFamily="50" charset="-128"/>
              </a:rPr>
              <a:t>正定業</a:t>
            </a:r>
            <a:endParaRPr lang="en-US" altLang="ja-JP" sz="4800" b="1" dirty="0">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542227" y="530261"/>
            <a:ext cx="2016224" cy="1015663"/>
          </a:xfrm>
          <a:prstGeom prst="rect">
            <a:avLst/>
          </a:prstGeom>
          <a:solidFill>
            <a:srgbClr val="FFFF00"/>
          </a:solidFill>
        </p:spPr>
        <p:txBody>
          <a:bodyPr wrap="squar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本願</a:t>
            </a:r>
          </a:p>
        </p:txBody>
      </p:sp>
      <p:sp>
        <p:nvSpPr>
          <p:cNvPr id="5" name="テキスト ボックス 4"/>
          <p:cNvSpPr txBox="1"/>
          <p:nvPr/>
        </p:nvSpPr>
        <p:spPr>
          <a:xfrm>
            <a:off x="3564695" y="530261"/>
            <a:ext cx="3456384" cy="1015663"/>
          </a:xfrm>
          <a:prstGeom prst="rect">
            <a:avLst/>
          </a:prstGeom>
          <a:solidFill>
            <a:srgbClr val="FFFF00"/>
          </a:solidFill>
        </p:spPr>
        <p:txBody>
          <a:bodyPr wrap="square" rtlCol="0">
            <a:spAutoFit/>
          </a:bodyPr>
          <a:lstStyle/>
          <a:p>
            <a:r>
              <a:rPr kumimoji="1" lang="ja-JP" altLang="en-US" sz="6000" b="1" dirty="0">
                <a:latin typeface="游ゴシック" panose="020B0400000000000000" pitchFamily="50" charset="-128"/>
                <a:ea typeface="游ゴシック" panose="020B0400000000000000" pitchFamily="50" charset="-128"/>
              </a:rPr>
              <a:t>第十八願</a:t>
            </a:r>
          </a:p>
        </p:txBody>
      </p:sp>
      <p:sp>
        <p:nvSpPr>
          <p:cNvPr id="3" name="右矢印 2"/>
          <p:cNvSpPr/>
          <p:nvPr/>
        </p:nvSpPr>
        <p:spPr>
          <a:xfrm rot="5400000">
            <a:off x="1298310" y="1472119"/>
            <a:ext cx="504056" cy="7947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6" name="テキスト ボックス 5"/>
          <p:cNvSpPr txBox="1"/>
          <p:nvPr/>
        </p:nvSpPr>
        <p:spPr>
          <a:xfrm>
            <a:off x="539086" y="3862605"/>
            <a:ext cx="2016224" cy="1015663"/>
          </a:xfrm>
          <a:prstGeom prst="rect">
            <a:avLst/>
          </a:prstGeom>
          <a:solidFill>
            <a:schemeClr val="accent6">
              <a:lumMod val="40000"/>
              <a:lumOff val="60000"/>
            </a:schemeClr>
          </a:solidFill>
        </p:spPr>
        <p:txBody>
          <a:bodyPr wrap="squar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名号</a:t>
            </a:r>
          </a:p>
        </p:txBody>
      </p:sp>
      <p:sp>
        <p:nvSpPr>
          <p:cNvPr id="9" name="テキスト ボックス 8"/>
          <p:cNvSpPr txBox="1"/>
          <p:nvPr/>
        </p:nvSpPr>
        <p:spPr>
          <a:xfrm>
            <a:off x="3551403" y="3897377"/>
            <a:ext cx="3999897" cy="830997"/>
          </a:xfrm>
          <a:prstGeom prst="rect">
            <a:avLst/>
          </a:prstGeom>
          <a:solidFill>
            <a:schemeClr val="accent6">
              <a:lumMod val="40000"/>
              <a:lumOff val="60000"/>
            </a:schemeClr>
          </a:solidFill>
        </p:spPr>
        <p:txBody>
          <a:bodyPr wrap="square"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南無阿弥陀仏</a:t>
            </a:r>
          </a:p>
        </p:txBody>
      </p:sp>
      <p:sp>
        <p:nvSpPr>
          <p:cNvPr id="4" name="等号 3"/>
          <p:cNvSpPr/>
          <p:nvPr/>
        </p:nvSpPr>
        <p:spPr>
          <a:xfrm>
            <a:off x="2725966" y="750165"/>
            <a:ext cx="648072" cy="57606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0" name="等号 9"/>
          <p:cNvSpPr/>
          <p:nvPr/>
        </p:nvSpPr>
        <p:spPr>
          <a:xfrm>
            <a:off x="2725966" y="4024844"/>
            <a:ext cx="648072" cy="57606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4" name="右矢印 13"/>
          <p:cNvSpPr/>
          <p:nvPr/>
        </p:nvSpPr>
        <p:spPr>
          <a:xfrm rot="5400000">
            <a:off x="1298310" y="3162686"/>
            <a:ext cx="504056" cy="7947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5" name="右矢印 14"/>
          <p:cNvSpPr/>
          <p:nvPr/>
        </p:nvSpPr>
        <p:spPr>
          <a:xfrm rot="5400000">
            <a:off x="1295169" y="4732915"/>
            <a:ext cx="504056" cy="7947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6" name="テキスト ボックス 15"/>
          <p:cNvSpPr txBox="1"/>
          <p:nvPr/>
        </p:nvSpPr>
        <p:spPr>
          <a:xfrm>
            <a:off x="3380778" y="5450636"/>
            <a:ext cx="3499151" cy="1015663"/>
          </a:xfrm>
          <a:prstGeom prst="rect">
            <a:avLst/>
          </a:prstGeom>
          <a:noFill/>
          <a:ln w="38100">
            <a:solidFill>
              <a:srgbClr val="00B0F0"/>
            </a:solidFill>
          </a:ln>
        </p:spPr>
        <p:txBody>
          <a:bodyPr wrap="square" rtlCol="0">
            <a:spAutoFit/>
          </a:bodyPr>
          <a:lstStyle/>
          <a:p>
            <a:pPr algn="ctr"/>
            <a:r>
              <a:rPr lang="ja-JP" altLang="en-US" sz="6000" b="1" dirty="0">
                <a:solidFill>
                  <a:srgbClr val="FF0000"/>
                </a:solidFill>
                <a:ea typeface="游ゴシック" panose="020B0400000000000000" pitchFamily="50" charset="-128"/>
              </a:rPr>
              <a:t>称名念仏</a:t>
            </a:r>
            <a:endParaRPr kumimoji="1" lang="ja-JP" altLang="en-US" sz="6000" b="1" dirty="0">
              <a:ea typeface="游ゴシック" panose="020B0400000000000000" pitchFamily="50" charset="-128"/>
            </a:endParaRPr>
          </a:p>
        </p:txBody>
      </p:sp>
      <p:sp>
        <p:nvSpPr>
          <p:cNvPr id="17" name="楕円 16"/>
          <p:cNvSpPr/>
          <p:nvPr/>
        </p:nvSpPr>
        <p:spPr>
          <a:xfrm>
            <a:off x="790718" y="5483590"/>
            <a:ext cx="1512957" cy="105510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30000"/>
              </a:lnSpc>
            </a:pPr>
            <a:r>
              <a:rPr kumimoji="1" lang="ja-JP" altLang="en-US" sz="5400" b="1" dirty="0">
                <a:solidFill>
                  <a:schemeClr val="accent5">
                    <a:lumMod val="50000"/>
                  </a:schemeClr>
                </a:solidFill>
                <a:latin typeface="游ゴシック" panose="020B0400000000000000" pitchFamily="50" charset="-128"/>
                <a:ea typeface="游ゴシック" panose="020B0400000000000000" pitchFamily="50" charset="-128"/>
              </a:rPr>
              <a:t>私</a:t>
            </a:r>
          </a:p>
        </p:txBody>
      </p:sp>
      <p:sp>
        <p:nvSpPr>
          <p:cNvPr id="18" name="右矢印 17"/>
          <p:cNvSpPr/>
          <p:nvPr/>
        </p:nvSpPr>
        <p:spPr>
          <a:xfrm>
            <a:off x="2391654" y="5688961"/>
            <a:ext cx="772444" cy="64436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9" name="等号 18"/>
          <p:cNvSpPr/>
          <p:nvPr/>
        </p:nvSpPr>
        <p:spPr>
          <a:xfrm>
            <a:off x="2725343" y="2409447"/>
            <a:ext cx="648072" cy="57606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20" name="テキスト ボックス 19"/>
          <p:cNvSpPr txBox="1"/>
          <p:nvPr/>
        </p:nvSpPr>
        <p:spPr>
          <a:xfrm>
            <a:off x="3562467" y="2186856"/>
            <a:ext cx="2641611" cy="1015663"/>
          </a:xfrm>
          <a:prstGeom prst="rect">
            <a:avLst/>
          </a:prstGeom>
          <a:solidFill>
            <a:schemeClr val="accent5">
              <a:lumMod val="20000"/>
              <a:lumOff val="80000"/>
            </a:schemeClr>
          </a:solidFill>
        </p:spPr>
        <p:txBody>
          <a:bodyPr wrap="squar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本願力</a:t>
            </a:r>
          </a:p>
        </p:txBody>
      </p:sp>
      <p:sp>
        <p:nvSpPr>
          <p:cNvPr id="22" name="等号 21"/>
          <p:cNvSpPr/>
          <p:nvPr/>
        </p:nvSpPr>
        <p:spPr>
          <a:xfrm rot="5400000">
            <a:off x="4634595" y="3261916"/>
            <a:ext cx="648072" cy="57606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102511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par>
                          <p:cTn id="71" fill="hold">
                            <p:stCondLst>
                              <p:cond delay="500"/>
                            </p:stCondLst>
                            <p:childTnLst>
                              <p:par>
                                <p:cTn id="72" presetID="42"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5" grpId="0" animBg="1"/>
      <p:bldP spid="3" grpId="0" animBg="1"/>
      <p:bldP spid="6" grpId="0" animBg="1"/>
      <p:bldP spid="9" grpId="0" animBg="1"/>
      <p:bldP spid="4" grpId="0" animBg="1"/>
      <p:bldP spid="10" grpId="0" animBg="1"/>
      <p:bldP spid="14" grpId="0" animBg="1"/>
      <p:bldP spid="15" grpId="0" animBg="1"/>
      <p:bldP spid="16" grpId="0" animBg="1"/>
      <p:bldP spid="17" grpId="0" animBg="1"/>
      <p:bldP spid="18" grpId="0" animBg="1"/>
      <p:bldP spid="19" grpId="0" animBg="1"/>
      <p:bldP spid="20" grpId="0" animBg="1"/>
      <p:bldP spid="22"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661998" y="404664"/>
            <a:ext cx="1343316" cy="6160533"/>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17</a:t>
            </a:r>
            <a:r>
              <a:rPr lang="ja-JP" altLang="en-US" sz="5400" b="1" dirty="0">
                <a:latin typeface="游ゴシック" panose="020B0400000000000000" pitchFamily="50" charset="-128"/>
                <a:ea typeface="游ゴシック" panose="020B0400000000000000" pitchFamily="50" charset="-128"/>
              </a:rPr>
              <a:t>本願名号</a:t>
            </a:r>
            <a:r>
              <a:rPr lang="ja-JP" altLang="en-US" sz="5400" b="1" dirty="0">
                <a:solidFill>
                  <a:srgbClr val="FF0000"/>
                </a:solidFill>
                <a:latin typeface="游ゴシック" panose="020B0400000000000000" pitchFamily="50" charset="-128"/>
                <a:ea typeface="游ゴシック" panose="020B0400000000000000" pitchFamily="50" charset="-128"/>
              </a:rPr>
              <a:t>正定業</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359532" y="2117758"/>
            <a:ext cx="7452828" cy="2400657"/>
          </a:xfrm>
          <a:prstGeom prst="rect">
            <a:avLst/>
          </a:prstGeom>
        </p:spPr>
        <p:txBody>
          <a:bodyPr wrap="square">
            <a:spAutoFit/>
          </a:bodyPr>
          <a:lstStyle/>
          <a:p>
            <a:r>
              <a:rPr lang="ja-JP" altLang="en-US" sz="4800" b="1" dirty="0">
                <a:latin typeface="游ゴシック" panose="020B0400000000000000" pitchFamily="50" charset="-128"/>
                <a:ea typeface="游ゴシック" panose="020B0400000000000000" pitchFamily="50" charset="-128"/>
              </a:rPr>
              <a:t>　阿弥陀仏の浄土に</a:t>
            </a:r>
            <a:endParaRPr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生れることが</a:t>
            </a:r>
            <a:endParaRPr lang="en-US" altLang="ja-JP" sz="4800" b="1" dirty="0">
              <a:latin typeface="游ゴシック" panose="020B0400000000000000" pitchFamily="50" charset="-128"/>
              <a:ea typeface="游ゴシック" panose="020B0400000000000000" pitchFamily="50" charset="-128"/>
            </a:endParaRPr>
          </a:p>
          <a:p>
            <a:r>
              <a:rPr lang="ja-JP" altLang="en-US" sz="5400" b="1" dirty="0">
                <a:solidFill>
                  <a:srgbClr val="FF0000"/>
                </a:solidFill>
                <a:latin typeface="游ゴシック" panose="020B0400000000000000" pitchFamily="50" charset="-128"/>
                <a:ea typeface="游ゴシック" panose="020B0400000000000000" pitchFamily="50" charset="-128"/>
              </a:rPr>
              <a:t>正</a:t>
            </a:r>
            <a:r>
              <a:rPr lang="ja-JP" altLang="en-US" sz="5400" b="1" dirty="0">
                <a:latin typeface="游ゴシック" panose="020B0400000000000000" pitchFamily="50" charset="-128"/>
                <a:ea typeface="游ゴシック" panose="020B0400000000000000" pitchFamily="50" charset="-128"/>
              </a:rPr>
              <a:t>しく</a:t>
            </a:r>
            <a:r>
              <a:rPr lang="ja-JP" altLang="en-US" sz="5400" b="1" dirty="0">
                <a:solidFill>
                  <a:srgbClr val="FF0000"/>
                </a:solidFill>
                <a:latin typeface="游ゴシック" panose="020B0400000000000000" pitchFamily="50" charset="-128"/>
                <a:ea typeface="游ゴシック" panose="020B0400000000000000" pitchFamily="50" charset="-128"/>
              </a:rPr>
              <a:t>定</a:t>
            </a:r>
            <a:r>
              <a:rPr lang="ja-JP" altLang="en-US" sz="5400" b="1" dirty="0">
                <a:latin typeface="游ゴシック" panose="020B0400000000000000" pitchFamily="50" charset="-128"/>
                <a:ea typeface="游ゴシック" panose="020B0400000000000000" pitchFamily="50" charset="-128"/>
              </a:rPr>
              <a:t>まる</a:t>
            </a:r>
            <a:r>
              <a:rPr lang="ja-JP" altLang="en-US" sz="5400" b="1" dirty="0">
                <a:solidFill>
                  <a:srgbClr val="FF0000"/>
                </a:solidFill>
                <a:latin typeface="游ゴシック" panose="020B0400000000000000" pitchFamily="50" charset="-128"/>
                <a:ea typeface="游ゴシック" panose="020B0400000000000000" pitchFamily="50" charset="-128"/>
              </a:rPr>
              <a:t>業</a:t>
            </a:r>
            <a:r>
              <a:rPr lang="ja-JP" altLang="en-US" sz="4400" b="1" dirty="0">
                <a:latin typeface="游ゴシック" panose="020B0400000000000000" pitchFamily="50" charset="-128"/>
                <a:ea typeface="游ゴシック" panose="020B0400000000000000" pitchFamily="50" charset="-128"/>
              </a:rPr>
              <a:t>（行為）</a:t>
            </a:r>
            <a:endParaRPr lang="en-US" altLang="ja-JP" sz="4400" b="1" dirty="0">
              <a:solidFill>
                <a:srgbClr val="FF0000"/>
              </a:solidFill>
              <a:latin typeface="游ゴシック" panose="020B0400000000000000" pitchFamily="50" charset="-128"/>
              <a:ea typeface="游ゴシック" panose="020B0400000000000000" pitchFamily="50" charset="-128"/>
            </a:endParaRPr>
          </a:p>
        </p:txBody>
      </p:sp>
      <p:sp>
        <p:nvSpPr>
          <p:cNvPr id="2" name="下矢印 1"/>
          <p:cNvSpPr/>
          <p:nvPr/>
        </p:nvSpPr>
        <p:spPr>
          <a:xfrm>
            <a:off x="2375756" y="1545393"/>
            <a:ext cx="1080120" cy="64562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3" name="テキスト ボックス 2"/>
          <p:cNvSpPr txBox="1"/>
          <p:nvPr/>
        </p:nvSpPr>
        <p:spPr>
          <a:xfrm>
            <a:off x="1547664" y="338359"/>
            <a:ext cx="2808312" cy="1107996"/>
          </a:xfrm>
          <a:prstGeom prst="rect">
            <a:avLst/>
          </a:prstGeom>
          <a:noFill/>
          <a:ln w="38100">
            <a:solidFill>
              <a:srgbClr val="00B0F0"/>
            </a:solidFill>
          </a:ln>
        </p:spPr>
        <p:txBody>
          <a:bodyPr wrap="square" rtlCol="0">
            <a:spAutoFit/>
          </a:bodyPr>
          <a:lstStyle/>
          <a:p>
            <a:r>
              <a:rPr lang="ja-JP" altLang="en-US" sz="6600" b="1" dirty="0">
                <a:solidFill>
                  <a:srgbClr val="FF0000"/>
                </a:solidFill>
                <a:ea typeface="游ゴシック" panose="020B0400000000000000" pitchFamily="50" charset="-128"/>
              </a:rPr>
              <a:t>正定業</a:t>
            </a:r>
            <a:endParaRPr kumimoji="1" lang="ja-JP" altLang="en-US" sz="6600" b="1" dirty="0">
              <a:ea typeface="游ゴシック" panose="020B0400000000000000" pitchFamily="50" charset="-128"/>
            </a:endParaRPr>
          </a:p>
        </p:txBody>
      </p:sp>
      <p:sp>
        <p:nvSpPr>
          <p:cNvPr id="6" name="テキスト ボックス 5"/>
          <p:cNvSpPr txBox="1"/>
          <p:nvPr/>
        </p:nvSpPr>
        <p:spPr>
          <a:xfrm>
            <a:off x="1547664" y="5301208"/>
            <a:ext cx="3456384" cy="1015663"/>
          </a:xfrm>
          <a:prstGeom prst="rect">
            <a:avLst/>
          </a:prstGeom>
          <a:noFill/>
          <a:ln w="38100">
            <a:solidFill>
              <a:srgbClr val="00B0F0"/>
            </a:solidFill>
          </a:ln>
        </p:spPr>
        <p:txBody>
          <a:bodyPr wrap="square" rtlCol="0">
            <a:spAutoFit/>
          </a:bodyPr>
          <a:lstStyle/>
          <a:p>
            <a:pPr algn="ctr"/>
            <a:r>
              <a:rPr lang="ja-JP" altLang="en-US" sz="6000" b="1" dirty="0">
                <a:solidFill>
                  <a:srgbClr val="FF0000"/>
                </a:solidFill>
                <a:ea typeface="游ゴシック" panose="020B0400000000000000" pitchFamily="50" charset="-128"/>
              </a:rPr>
              <a:t>称名念仏</a:t>
            </a:r>
            <a:endParaRPr kumimoji="1" lang="ja-JP" altLang="en-US" sz="6000" b="1" dirty="0">
              <a:ea typeface="游ゴシック" panose="020B0400000000000000" pitchFamily="50" charset="-128"/>
            </a:endParaRPr>
          </a:p>
        </p:txBody>
      </p:sp>
      <p:sp>
        <p:nvSpPr>
          <p:cNvPr id="7" name="下矢印 6"/>
          <p:cNvSpPr/>
          <p:nvPr/>
        </p:nvSpPr>
        <p:spPr>
          <a:xfrm>
            <a:off x="2375756" y="4544195"/>
            <a:ext cx="1080120" cy="64562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287827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94380" y="308002"/>
            <a:ext cx="7386638" cy="6552728"/>
          </a:xfrm>
          <a:prstGeom prst="rect">
            <a:avLst/>
          </a:prstGeom>
          <a:noFill/>
        </p:spPr>
        <p:txBody>
          <a:bodyPr vert="eaVert"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わたしが仏になるとき、すべての人々が</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0070C0"/>
                </a:solidFill>
                <a:latin typeface="游ゴシック" panose="020B0400000000000000" pitchFamily="50" charset="-128"/>
                <a:ea typeface="游ゴシック" panose="020B0400000000000000" pitchFamily="50" charset="-128"/>
              </a:rPr>
              <a:t>心から信じて、わたしの国に生れたいと願い、</a:t>
            </a:r>
            <a:endParaRPr lang="en-US" altLang="ja-JP" sz="4000" b="1" dirty="0">
              <a:solidFill>
                <a:srgbClr val="0070C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わずか十回でも念仏して、</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00B050"/>
                </a:solidFill>
                <a:latin typeface="游ゴシック" panose="020B0400000000000000" pitchFamily="50" charset="-128"/>
                <a:ea typeface="游ゴシック" panose="020B0400000000000000" pitchFamily="50" charset="-128"/>
              </a:rPr>
              <a:t>もし生れることができないようなら、</a:t>
            </a:r>
            <a:endParaRPr lang="en-US" altLang="ja-JP" sz="4000" b="1" dirty="0">
              <a:solidFill>
                <a:srgbClr val="00B05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わたしは決してさとりを開きません。</a:t>
            </a:r>
            <a:endParaRPr kumimoji="1" lang="ja-JP" altLang="en-US" sz="4000" b="1" dirty="0">
              <a:ea typeface="游ゴシック" panose="020B0400000000000000" pitchFamily="50" charset="-128"/>
            </a:endParaRPr>
          </a:p>
        </p:txBody>
      </p:sp>
      <p:sp>
        <p:nvSpPr>
          <p:cNvPr id="3" name="テキスト ボックス 2"/>
          <p:cNvSpPr txBox="1"/>
          <p:nvPr/>
        </p:nvSpPr>
        <p:spPr>
          <a:xfrm>
            <a:off x="7880982" y="243178"/>
            <a:ext cx="1015663" cy="3113814"/>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algn="ctr"/>
            <a:r>
              <a:rPr kumimoji="1" lang="ja-JP" altLang="en-US" sz="5400" b="1" dirty="0">
                <a:latin typeface="游ゴシック" panose="020B0400000000000000" pitchFamily="50" charset="-128"/>
                <a:ea typeface="游ゴシック" panose="020B0400000000000000" pitchFamily="50" charset="-128"/>
              </a:rPr>
              <a:t>第十八願</a:t>
            </a:r>
          </a:p>
        </p:txBody>
      </p:sp>
      <p:sp>
        <p:nvSpPr>
          <p:cNvPr id="4" name="正方形/長方形 3"/>
          <p:cNvSpPr/>
          <p:nvPr/>
        </p:nvSpPr>
        <p:spPr>
          <a:xfrm>
            <a:off x="3697793" y="188640"/>
            <a:ext cx="903529" cy="6336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343485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2286540" y="3717032"/>
            <a:ext cx="4734303" cy="3328953"/>
          </a:xfrm>
          <a:prstGeom prst="ellipse">
            <a:avLst/>
          </a:prstGeom>
          <a:solidFill>
            <a:srgbClr val="F496D5"/>
          </a:solidFill>
          <a:ln>
            <a:noFill/>
          </a:ln>
          <a:effectLst>
            <a:glow rad="127000">
              <a:srgbClr val="F496D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3600" b="1" dirty="0">
              <a:solidFill>
                <a:schemeClr val="bg1"/>
              </a:solidFill>
              <a:ea typeface="游ゴシック" panose="020B0400000000000000" pitchFamily="50" charset="-128"/>
            </a:endParaRPr>
          </a:p>
        </p:txBody>
      </p:sp>
      <p:sp>
        <p:nvSpPr>
          <p:cNvPr id="4" name="テキスト ボックス 3"/>
          <p:cNvSpPr txBox="1"/>
          <p:nvPr/>
        </p:nvSpPr>
        <p:spPr>
          <a:xfrm>
            <a:off x="395536" y="260642"/>
            <a:ext cx="8853706" cy="2246769"/>
          </a:xfrm>
          <a:prstGeom prst="rect">
            <a:avLst/>
          </a:prstGeom>
          <a:noFill/>
        </p:spPr>
        <p:txBody>
          <a:bodyPr wrap="none" rtlCol="0">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称名念仏</a:t>
            </a:r>
            <a:r>
              <a:rPr lang="ja-JP" altLang="en-US" sz="4400" b="1" dirty="0">
                <a:latin typeface="游ゴシック" panose="020B0400000000000000" pitchFamily="50" charset="-128"/>
                <a:ea typeface="游ゴシック" panose="020B0400000000000000" pitchFamily="50" charset="-128"/>
              </a:rPr>
              <a:t>とは、「南無阿弥陀仏」</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の</a:t>
            </a:r>
            <a:r>
              <a:rPr lang="ja-JP" altLang="en-US" sz="4800" b="1" dirty="0">
                <a:solidFill>
                  <a:srgbClr val="FF0000"/>
                </a:solidFill>
                <a:latin typeface="游ゴシック" panose="020B0400000000000000" pitchFamily="50" charset="-128"/>
                <a:ea typeface="游ゴシック" panose="020B0400000000000000" pitchFamily="50" charset="-128"/>
              </a:rPr>
              <a:t>名号</a:t>
            </a:r>
            <a:r>
              <a:rPr lang="ja-JP" altLang="en-US" sz="4400" b="1" dirty="0">
                <a:latin typeface="游ゴシック" panose="020B0400000000000000" pitchFamily="50" charset="-128"/>
                <a:ea typeface="游ゴシック" panose="020B0400000000000000" pitchFamily="50" charset="-128"/>
              </a:rPr>
              <a:t>のはたらきが、</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私を通して出てくださったもの。</a:t>
            </a:r>
          </a:p>
        </p:txBody>
      </p:sp>
      <p:sp>
        <p:nvSpPr>
          <p:cNvPr id="2" name="角丸四角形吹き出し 1"/>
          <p:cNvSpPr/>
          <p:nvPr/>
        </p:nvSpPr>
        <p:spPr>
          <a:xfrm>
            <a:off x="6372200" y="2910618"/>
            <a:ext cx="1447111" cy="3614725"/>
          </a:xfrm>
          <a:prstGeom prst="wedgeRoundRectCallout">
            <a:avLst>
              <a:gd name="adj1" fmla="val -85398"/>
              <a:gd name="adj2" fmla="val 2012"/>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r>
              <a:rPr kumimoji="1" lang="ja-JP" altLang="en-US" sz="4400" b="1" dirty="0">
                <a:solidFill>
                  <a:schemeClr val="bg1"/>
                </a:solidFill>
                <a:ea typeface="游ゴシック" panose="020B0400000000000000" pitchFamily="50" charset="-128"/>
              </a:rPr>
              <a:t>私がママよ❤</a:t>
            </a:r>
          </a:p>
        </p:txBody>
      </p:sp>
      <p:sp>
        <p:nvSpPr>
          <p:cNvPr id="6" name="角丸四角形吹き出し 5"/>
          <p:cNvSpPr/>
          <p:nvPr/>
        </p:nvSpPr>
        <p:spPr>
          <a:xfrm>
            <a:off x="1488072" y="2910618"/>
            <a:ext cx="1313481" cy="2390589"/>
          </a:xfrm>
          <a:prstGeom prst="wedgeRoundRectCallout">
            <a:avLst>
              <a:gd name="adj1" fmla="val 92184"/>
              <a:gd name="adj2" fmla="val 34106"/>
              <a:gd name="adj3" fmla="val 16667"/>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r>
              <a:rPr kumimoji="1" lang="ja-JP" altLang="en-US" sz="5400" b="1" dirty="0">
                <a:solidFill>
                  <a:schemeClr val="bg1"/>
                </a:solidFill>
                <a:latin typeface="游ゴシック" panose="020B0400000000000000" pitchFamily="50" charset="-128"/>
                <a:ea typeface="游ゴシック" panose="020B0400000000000000" pitchFamily="50" charset="-128"/>
              </a:rPr>
              <a:t>ママ</a:t>
            </a:r>
            <a:r>
              <a:rPr kumimoji="1" lang="ja-JP" altLang="en-US" sz="5400" b="1" dirty="0">
                <a:solidFill>
                  <a:schemeClr val="bg1"/>
                </a:solidFill>
                <a:ea typeface="游ゴシック" panose="020B0400000000000000" pitchFamily="50" charset="-128"/>
              </a:rPr>
              <a:t>❤</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565" y="2852936"/>
            <a:ext cx="2674254" cy="4013968"/>
          </a:xfrm>
          <a:prstGeom prst="rect">
            <a:avLst/>
          </a:prstGeom>
        </p:spPr>
      </p:pic>
    </p:spTree>
    <p:extLst>
      <p:ext uri="{BB962C8B-B14F-4D97-AF65-F5344CB8AC3E}">
        <p14:creationId xmlns:p14="http://schemas.microsoft.com/office/powerpoint/2010/main" val="21553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2" grpId="0" animBg="1"/>
      <p:bldP spid="6"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p:cNvSpPr/>
          <p:nvPr/>
        </p:nvSpPr>
        <p:spPr>
          <a:xfrm>
            <a:off x="3290664" y="345685"/>
            <a:ext cx="5616624" cy="2282190"/>
          </a:xfrm>
          <a:prstGeom prst="wedgeRoundRectCallout">
            <a:avLst>
              <a:gd name="adj1" fmla="val -59172"/>
              <a:gd name="adj2" fmla="val 31445"/>
              <a:gd name="adj3" fmla="val 16667"/>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4400" b="1" dirty="0">
                <a:latin typeface="游ゴシック" panose="020B0400000000000000" pitchFamily="50" charset="-128"/>
                <a:ea typeface="游ゴシック" panose="020B0400000000000000" pitchFamily="50" charset="-128"/>
              </a:rPr>
              <a:t>必ず救う、</a:t>
            </a:r>
            <a:endParaRPr lang="en-US" altLang="ja-JP" sz="4400" b="1" dirty="0">
              <a:latin typeface="游ゴシック" panose="020B0400000000000000" pitchFamily="50" charset="-128"/>
              <a:ea typeface="游ゴシック" panose="020B0400000000000000" pitchFamily="50" charset="-128"/>
            </a:endParaRPr>
          </a:p>
          <a:p>
            <a:pPr algn="ctr"/>
            <a:r>
              <a:rPr lang="ja-JP" altLang="en-US" sz="4400" b="1" dirty="0">
                <a:latin typeface="游ゴシック" panose="020B0400000000000000" pitchFamily="50" charset="-128"/>
                <a:ea typeface="游ゴシック" panose="020B0400000000000000" pitchFamily="50" charset="-128"/>
              </a:rPr>
              <a:t>私にまかせなさい</a:t>
            </a:r>
            <a:endParaRPr lang="en-US" altLang="ja-JP" sz="4400" b="1" dirty="0">
              <a:latin typeface="游ゴシック" panose="020B0400000000000000" pitchFamily="50" charset="-128"/>
              <a:ea typeface="游ゴシック" panose="020B0400000000000000" pitchFamily="50" charset="-128"/>
            </a:endParaRPr>
          </a:p>
          <a:p>
            <a:pPr algn="ctr"/>
            <a:r>
              <a:rPr lang="ja-JP" altLang="en-US" sz="4400" b="1" dirty="0">
                <a:latin typeface="游ゴシック" panose="020B0400000000000000" pitchFamily="50" charset="-128"/>
                <a:ea typeface="游ゴシック" panose="020B0400000000000000" pitchFamily="50" charset="-128"/>
              </a:rPr>
              <a:t>私の名を称えなさい</a:t>
            </a: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t="-1" r="28224" b="62006"/>
          <a:stretch/>
        </p:blipFill>
        <p:spPr>
          <a:xfrm>
            <a:off x="-23933" y="-531440"/>
            <a:ext cx="3381884" cy="4036441"/>
          </a:xfrm>
          <a:prstGeom prst="rect">
            <a:avLst/>
          </a:prstGeom>
        </p:spPr>
      </p:pic>
      <p:grpSp>
        <p:nvGrpSpPr>
          <p:cNvPr id="2" name="グループ化 1"/>
          <p:cNvGrpSpPr/>
          <p:nvPr/>
        </p:nvGrpSpPr>
        <p:grpSpPr>
          <a:xfrm>
            <a:off x="179512" y="3617640"/>
            <a:ext cx="3040091" cy="3240360"/>
            <a:chOff x="179512" y="3617640"/>
            <a:chExt cx="3040091" cy="3240360"/>
          </a:xfrm>
        </p:grpSpPr>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b="52677"/>
            <a:stretch/>
          </p:blipFill>
          <p:spPr>
            <a:xfrm>
              <a:off x="179512" y="3617640"/>
              <a:ext cx="1623152" cy="3240360"/>
            </a:xfrm>
            <a:prstGeom prst="rect">
              <a:avLst/>
            </a:prstGeom>
          </p:spPr>
        </p:pic>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b="51189"/>
            <a:stretch/>
          </p:blipFill>
          <p:spPr>
            <a:xfrm>
              <a:off x="1858917" y="3836789"/>
              <a:ext cx="1360686" cy="3021211"/>
            </a:xfrm>
            <a:prstGeom prst="rect">
              <a:avLst/>
            </a:prstGeom>
          </p:spPr>
        </p:pic>
      </p:grpSp>
      <p:sp>
        <p:nvSpPr>
          <p:cNvPr id="12" name="角丸四角形吹き出し 11"/>
          <p:cNvSpPr/>
          <p:nvPr/>
        </p:nvSpPr>
        <p:spPr>
          <a:xfrm>
            <a:off x="3298785" y="3617640"/>
            <a:ext cx="5616624" cy="2282190"/>
          </a:xfrm>
          <a:prstGeom prst="wedgeRoundRectCallout">
            <a:avLst>
              <a:gd name="adj1" fmla="val -55957"/>
              <a:gd name="adj2" fmla="val 29836"/>
              <a:gd name="adj3" fmla="val 1666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4000" b="1" dirty="0">
                <a:solidFill>
                  <a:schemeClr val="accent5">
                    <a:lumMod val="50000"/>
                  </a:schemeClr>
                </a:solidFill>
                <a:latin typeface="游ゴシック" panose="020B0400000000000000" pitchFamily="50" charset="-128"/>
                <a:ea typeface="游ゴシック" panose="020B0400000000000000" pitchFamily="50" charset="-128"/>
              </a:rPr>
              <a:t>阿弥陀さまのおおせに</a:t>
            </a:r>
            <a:endParaRPr lang="en-US" altLang="ja-JP" sz="4000" b="1" dirty="0">
              <a:solidFill>
                <a:schemeClr val="accent5">
                  <a:lumMod val="50000"/>
                </a:schemeClr>
              </a:solidFill>
              <a:latin typeface="游ゴシック" panose="020B0400000000000000" pitchFamily="50" charset="-128"/>
              <a:ea typeface="游ゴシック" panose="020B0400000000000000" pitchFamily="50" charset="-128"/>
            </a:endParaRPr>
          </a:p>
          <a:p>
            <a:pPr algn="ctr"/>
            <a:r>
              <a:rPr lang="ja-JP" altLang="en-US" sz="4000" b="1" dirty="0">
                <a:solidFill>
                  <a:schemeClr val="accent5">
                    <a:lumMod val="50000"/>
                  </a:schemeClr>
                </a:solidFill>
                <a:latin typeface="游ゴシック" panose="020B0400000000000000" pitchFamily="50" charset="-128"/>
                <a:ea typeface="游ゴシック" panose="020B0400000000000000" pitchFamily="50" charset="-128"/>
              </a:rPr>
              <a:t>したがいます</a:t>
            </a:r>
          </a:p>
        </p:txBody>
      </p:sp>
    </p:spTree>
    <p:extLst>
      <p:ext uri="{BB962C8B-B14F-4D97-AF65-F5344CB8AC3E}">
        <p14:creationId xmlns:p14="http://schemas.microsoft.com/office/powerpoint/2010/main" val="377148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9"/>
          <p:cNvSpPr/>
          <p:nvPr/>
        </p:nvSpPr>
        <p:spPr>
          <a:xfrm>
            <a:off x="3290664" y="345685"/>
            <a:ext cx="5616624" cy="2282190"/>
          </a:xfrm>
          <a:prstGeom prst="wedgeRoundRectCallout">
            <a:avLst>
              <a:gd name="adj1" fmla="val -57562"/>
              <a:gd name="adj2" fmla="val 27923"/>
              <a:gd name="adj3" fmla="val 16667"/>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6600" b="1" dirty="0">
                <a:latin typeface="游ゴシック" panose="020B0400000000000000" pitchFamily="50" charset="-128"/>
                <a:ea typeface="游ゴシック" panose="020B0400000000000000" pitchFamily="50" charset="-128"/>
              </a:rPr>
              <a:t>南無阿弥陀仏</a:t>
            </a: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t="-1" r="28224" b="62006"/>
          <a:stretch/>
        </p:blipFill>
        <p:spPr>
          <a:xfrm>
            <a:off x="-23933" y="-531440"/>
            <a:ext cx="3381884" cy="4036441"/>
          </a:xfrm>
          <a:prstGeom prst="rect">
            <a:avLst/>
          </a:prstGeom>
        </p:spPr>
      </p:pic>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b="52677"/>
          <a:stretch/>
        </p:blipFill>
        <p:spPr>
          <a:xfrm>
            <a:off x="179512" y="3617640"/>
            <a:ext cx="1623152" cy="3240360"/>
          </a:xfrm>
          <a:prstGeom prst="rect">
            <a:avLst/>
          </a:prstGeom>
        </p:spPr>
      </p:pic>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b="51189"/>
          <a:stretch/>
        </p:blipFill>
        <p:spPr>
          <a:xfrm>
            <a:off x="1858917" y="3836789"/>
            <a:ext cx="1360686" cy="3021211"/>
          </a:xfrm>
          <a:prstGeom prst="rect">
            <a:avLst/>
          </a:prstGeom>
        </p:spPr>
      </p:pic>
      <p:sp>
        <p:nvSpPr>
          <p:cNvPr id="12" name="角丸四角形吹き出し 11"/>
          <p:cNvSpPr/>
          <p:nvPr/>
        </p:nvSpPr>
        <p:spPr>
          <a:xfrm>
            <a:off x="3298785" y="3617640"/>
            <a:ext cx="5616624" cy="2282190"/>
          </a:xfrm>
          <a:prstGeom prst="wedgeRoundRectCallout">
            <a:avLst>
              <a:gd name="adj1" fmla="val -55421"/>
              <a:gd name="adj2" fmla="val 28515"/>
              <a:gd name="adj3" fmla="val 16667"/>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6600" b="1" dirty="0">
                <a:solidFill>
                  <a:schemeClr val="accent5">
                    <a:lumMod val="50000"/>
                  </a:schemeClr>
                </a:solidFill>
                <a:latin typeface="游ゴシック" panose="020B0400000000000000" pitchFamily="50" charset="-128"/>
                <a:ea typeface="游ゴシック" panose="020B0400000000000000" pitchFamily="50" charset="-128"/>
              </a:rPr>
              <a:t>南無阿弥陀仏</a:t>
            </a:r>
          </a:p>
        </p:txBody>
      </p:sp>
    </p:spTree>
    <p:extLst>
      <p:ext uri="{BB962C8B-B14F-4D97-AF65-F5344CB8AC3E}">
        <p14:creationId xmlns:p14="http://schemas.microsoft.com/office/powerpoint/2010/main" val="224993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27784" y="2621140"/>
            <a:ext cx="6588223" cy="646331"/>
          </a:xfrm>
          <a:prstGeom prst="rect">
            <a:avLst/>
          </a:prstGeom>
          <a:noFill/>
        </p:spPr>
        <p:txBody>
          <a:bodyPr wrap="square" rtlCol="0">
            <a:spAutoFit/>
          </a:bodyPr>
          <a:lstStyle/>
          <a:p>
            <a:r>
              <a:rPr kumimoji="1" lang="en-US" altLang="ja-JP" sz="3600" b="1" dirty="0">
                <a:ea typeface="游ゴシック" panose="020B0400000000000000" pitchFamily="50" charset="-128"/>
              </a:rPr>
              <a:t>『</a:t>
            </a:r>
            <a:r>
              <a:rPr kumimoji="1" lang="ja-JP" altLang="en-US" sz="3600" b="1" dirty="0">
                <a:ea typeface="游ゴシック" panose="020B0400000000000000" pitchFamily="50" charset="-128"/>
              </a:rPr>
              <a:t>仏説無量寿</a:t>
            </a:r>
            <a:r>
              <a:rPr kumimoji="1" lang="ja-JP" altLang="en-US" sz="3600" b="1" dirty="0">
                <a:solidFill>
                  <a:srgbClr val="FF0000"/>
                </a:solidFill>
                <a:ea typeface="游ゴシック" panose="020B0400000000000000" pitchFamily="50" charset="-128"/>
              </a:rPr>
              <a:t>経</a:t>
            </a:r>
            <a:r>
              <a:rPr kumimoji="1" lang="en-US" altLang="ja-JP" sz="3600" b="1" dirty="0">
                <a:ea typeface="游ゴシック" panose="020B0400000000000000" pitchFamily="50" charset="-128"/>
              </a:rPr>
              <a:t>』</a:t>
            </a:r>
            <a:r>
              <a:rPr kumimoji="1" lang="ja-JP" altLang="en-US" sz="3600" b="1" dirty="0">
                <a:ea typeface="游ゴシック" panose="020B0400000000000000" pitchFamily="50" charset="-128"/>
              </a:rPr>
              <a:t>に</a:t>
            </a:r>
            <a:r>
              <a:rPr kumimoji="1" lang="ja-JP" altLang="en-US" sz="3600" b="1" dirty="0">
                <a:solidFill>
                  <a:srgbClr val="FF0000"/>
                </a:solidFill>
                <a:ea typeface="游ゴシック" panose="020B0400000000000000" pitchFamily="50" charset="-128"/>
              </a:rPr>
              <a:t>依</a:t>
            </a:r>
            <a:r>
              <a:rPr kumimoji="1" lang="ja-JP" altLang="en-US" sz="3600" b="1" dirty="0">
                <a:ea typeface="游ゴシック" panose="020B0400000000000000" pitchFamily="50" charset="-128"/>
              </a:rPr>
              <a:t>る</a:t>
            </a:r>
            <a:r>
              <a:rPr kumimoji="1" lang="ja-JP" altLang="en-US" sz="3600" b="1" dirty="0">
                <a:solidFill>
                  <a:srgbClr val="FF0000"/>
                </a:solidFill>
                <a:ea typeface="游ゴシック" panose="020B0400000000000000" pitchFamily="50" charset="-128"/>
              </a:rPr>
              <a:t>段</a:t>
            </a:r>
          </a:p>
        </p:txBody>
      </p:sp>
      <p:sp>
        <p:nvSpPr>
          <p:cNvPr id="8" name="テキスト ボックス 7"/>
          <p:cNvSpPr txBox="1"/>
          <p:nvPr/>
        </p:nvSpPr>
        <p:spPr>
          <a:xfrm>
            <a:off x="2843808" y="4117841"/>
            <a:ext cx="5004048" cy="646331"/>
          </a:xfrm>
          <a:prstGeom prst="rect">
            <a:avLst/>
          </a:prstGeom>
          <a:noFill/>
        </p:spPr>
        <p:txBody>
          <a:bodyPr wrap="square" rtlCol="0">
            <a:spAutoFit/>
          </a:bodyPr>
          <a:lstStyle/>
          <a:p>
            <a:r>
              <a:rPr kumimoji="1" lang="ja-JP" altLang="en-US" sz="3600" b="1" dirty="0">
                <a:ea typeface="游ゴシック" panose="020B0400000000000000" pitchFamily="50" charset="-128"/>
              </a:rPr>
              <a:t>七高僧の</a:t>
            </a:r>
            <a:r>
              <a:rPr kumimoji="1" lang="ja-JP" altLang="en-US" sz="3600" b="1" dirty="0">
                <a:solidFill>
                  <a:srgbClr val="FF0000"/>
                </a:solidFill>
                <a:ea typeface="游ゴシック" panose="020B0400000000000000" pitchFamily="50" charset="-128"/>
              </a:rPr>
              <a:t>論釈</a:t>
            </a:r>
            <a:r>
              <a:rPr kumimoji="1" lang="ja-JP" altLang="en-US" sz="3600" b="1" dirty="0">
                <a:ea typeface="游ゴシック" panose="020B0400000000000000" pitchFamily="50" charset="-128"/>
              </a:rPr>
              <a:t>に</a:t>
            </a:r>
            <a:r>
              <a:rPr kumimoji="1" lang="ja-JP" altLang="en-US" sz="3600" b="1" dirty="0">
                <a:solidFill>
                  <a:srgbClr val="FF0000"/>
                </a:solidFill>
                <a:ea typeface="游ゴシック" panose="020B0400000000000000" pitchFamily="50" charset="-128"/>
              </a:rPr>
              <a:t>依</a:t>
            </a:r>
            <a:r>
              <a:rPr kumimoji="1" lang="ja-JP" altLang="en-US" sz="3600" b="1" dirty="0">
                <a:ea typeface="游ゴシック" panose="020B0400000000000000" pitchFamily="50" charset="-128"/>
              </a:rPr>
              <a:t>る</a:t>
            </a:r>
            <a:r>
              <a:rPr kumimoji="1" lang="ja-JP" altLang="en-US" sz="3600" b="1" dirty="0">
                <a:solidFill>
                  <a:srgbClr val="FF0000"/>
                </a:solidFill>
                <a:ea typeface="游ゴシック" panose="020B0400000000000000" pitchFamily="50" charset="-128"/>
              </a:rPr>
              <a:t>段</a:t>
            </a:r>
          </a:p>
        </p:txBody>
      </p:sp>
      <p:sp>
        <p:nvSpPr>
          <p:cNvPr id="2" name="テキスト ボックス 1"/>
          <p:cNvSpPr txBox="1"/>
          <p:nvPr/>
        </p:nvSpPr>
        <p:spPr>
          <a:xfrm>
            <a:off x="187057" y="74172"/>
            <a:ext cx="5601533" cy="769441"/>
          </a:xfrm>
          <a:prstGeom prst="rect">
            <a:avLst/>
          </a:prstGeom>
          <a:solidFill>
            <a:schemeClr val="bg1"/>
          </a:solidFill>
        </p:spPr>
        <p:txBody>
          <a:bodyPr vert="horz" wrap="square" rtlCol="0">
            <a:spAutoFit/>
          </a:bodyPr>
          <a:lstStyle/>
          <a:p>
            <a:r>
              <a:rPr kumimoji="1" lang="ja-JP" altLang="en-US" sz="4400" b="1" dirty="0">
                <a:latin typeface="游ゴシック" panose="020B0400000000000000" pitchFamily="50" charset="-128"/>
                <a:ea typeface="游ゴシック" panose="020B0400000000000000" pitchFamily="50" charset="-128"/>
              </a:rPr>
              <a:t>「正信偈」の構成</a:t>
            </a:r>
            <a:r>
              <a:rPr kumimoji="1" lang="en-US" altLang="ja-JP" sz="4400" b="1" dirty="0">
                <a:latin typeface="游ゴシック" panose="020B0400000000000000" pitchFamily="50" charset="-128"/>
                <a:ea typeface="游ゴシック" panose="020B0400000000000000" pitchFamily="50" charset="-128"/>
              </a:rPr>
              <a:t>…</a:t>
            </a:r>
            <a:endParaRPr kumimoji="1" lang="ja-JP" altLang="en-US" sz="4400" b="1"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1043608" y="5014607"/>
            <a:ext cx="7416824" cy="1569660"/>
          </a:xfrm>
          <a:prstGeom prst="rect">
            <a:avLst/>
          </a:prstGeom>
          <a:noFill/>
          <a:ln w="38100">
            <a:solidFill>
              <a:schemeClr val="tx1"/>
            </a:solidFill>
          </a:ln>
        </p:spPr>
        <p:txBody>
          <a:bodyPr wrap="square" rtlCol="0">
            <a:spAutoFit/>
          </a:bodyPr>
          <a:lstStyle/>
          <a:p>
            <a:r>
              <a:rPr kumimoji="1" lang="ja-JP" altLang="en-US" sz="3200" b="1" dirty="0">
                <a:ea typeface="游ゴシック" panose="020B0400000000000000" pitchFamily="50" charset="-128"/>
              </a:rPr>
              <a:t>１龍樹菩薩・２天親菩薩・３曇鸞大師４道綽禅師・５善導大師・６源信和尚７源空聖人</a:t>
            </a:r>
            <a:endParaRPr kumimoji="1" lang="ja-JP" altLang="en-US" sz="3200" b="1" dirty="0">
              <a:solidFill>
                <a:srgbClr val="FF0000"/>
              </a:solidFill>
              <a:ea typeface="游ゴシック" panose="020B0400000000000000" pitchFamily="50" charset="-128"/>
            </a:endParaRPr>
          </a:p>
        </p:txBody>
      </p:sp>
      <p:sp>
        <p:nvSpPr>
          <p:cNvPr id="9" name="テキスト ボックス 8"/>
          <p:cNvSpPr txBox="1"/>
          <p:nvPr/>
        </p:nvSpPr>
        <p:spPr>
          <a:xfrm>
            <a:off x="392393" y="1174021"/>
            <a:ext cx="3122442"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帰敬序</a:t>
            </a:r>
            <a:r>
              <a:rPr kumimoji="1" lang="en-US" altLang="ja-JP" sz="4400" b="1" dirty="0">
                <a:latin typeface="游ゴシック" panose="020B0400000000000000" pitchFamily="50" charset="-128"/>
                <a:ea typeface="游ゴシック" panose="020B0400000000000000" pitchFamily="50" charset="-128"/>
              </a:rPr>
              <a:t>…</a:t>
            </a:r>
            <a:endParaRPr kumimoji="1" lang="ja-JP" altLang="en-US" sz="4400" b="1"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92393" y="2582628"/>
            <a:ext cx="3001381"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依</a:t>
            </a:r>
            <a:r>
              <a:rPr kumimoji="1" lang="ja-JP" altLang="en-US" sz="4400" b="1" dirty="0">
                <a:solidFill>
                  <a:srgbClr val="FF0000"/>
                </a:solidFill>
                <a:latin typeface="游ゴシック" panose="020B0400000000000000" pitchFamily="50" charset="-128"/>
                <a:ea typeface="游ゴシック" panose="020B0400000000000000" pitchFamily="50" charset="-128"/>
              </a:rPr>
              <a:t>経</a:t>
            </a:r>
            <a:r>
              <a:rPr kumimoji="1" lang="ja-JP" altLang="en-US" sz="4400" b="1" dirty="0">
                <a:latin typeface="游ゴシック" panose="020B0400000000000000" pitchFamily="50" charset="-128"/>
                <a:ea typeface="游ゴシック" panose="020B0400000000000000" pitchFamily="50" charset="-128"/>
              </a:rPr>
              <a:t>段</a:t>
            </a:r>
            <a:r>
              <a:rPr kumimoji="1" lang="en-US" altLang="ja-JP" sz="4400" b="1" dirty="0">
                <a:latin typeface="游ゴシック" panose="020B0400000000000000" pitchFamily="50" charset="-128"/>
                <a:ea typeface="游ゴシック" panose="020B0400000000000000" pitchFamily="50" charset="-128"/>
              </a:rPr>
              <a:t>…</a:t>
            </a:r>
            <a:endParaRPr kumimoji="1" lang="ja-JP" altLang="en-US" sz="4400" b="1"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392393" y="4056287"/>
            <a:ext cx="2880320"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依</a:t>
            </a:r>
            <a:r>
              <a:rPr kumimoji="1" lang="ja-JP" altLang="en-US" sz="4400" b="1" dirty="0">
                <a:solidFill>
                  <a:srgbClr val="FF0000"/>
                </a:solidFill>
                <a:latin typeface="游ゴシック" panose="020B0400000000000000" pitchFamily="50" charset="-128"/>
                <a:ea typeface="游ゴシック" panose="020B0400000000000000" pitchFamily="50" charset="-128"/>
              </a:rPr>
              <a:t>釈</a:t>
            </a:r>
            <a:r>
              <a:rPr kumimoji="1" lang="ja-JP" altLang="en-US" sz="4400" b="1" dirty="0">
                <a:latin typeface="游ゴシック" panose="020B0400000000000000" pitchFamily="50" charset="-128"/>
                <a:ea typeface="游ゴシック" panose="020B0400000000000000" pitchFamily="50" charset="-128"/>
              </a:rPr>
              <a:t>段</a:t>
            </a:r>
            <a:r>
              <a:rPr kumimoji="1" lang="en-US" altLang="ja-JP" sz="4400" b="1" dirty="0">
                <a:latin typeface="游ゴシック" panose="020B0400000000000000" pitchFamily="50" charset="-128"/>
                <a:ea typeface="游ゴシック" panose="020B0400000000000000" pitchFamily="50" charset="-128"/>
              </a:rPr>
              <a:t>…</a:t>
            </a:r>
            <a:endParaRPr kumimoji="1" lang="ja-JP" altLang="en-US" sz="4400" b="1"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3175730" y="974253"/>
            <a:ext cx="3945909" cy="1077218"/>
          </a:xfrm>
          <a:prstGeom prst="rect">
            <a:avLst/>
          </a:prstGeom>
          <a:noFill/>
        </p:spPr>
        <p:txBody>
          <a:bodyPr wrap="square" rtlCol="0">
            <a:spAutoFit/>
          </a:bodyPr>
          <a:lstStyle/>
          <a:p>
            <a:r>
              <a:rPr kumimoji="1" lang="ja-JP" altLang="en-US" sz="3200" b="1" dirty="0">
                <a:latin typeface="游ゴシック" panose="020B0400000000000000" pitchFamily="50" charset="-128"/>
                <a:ea typeface="游ゴシック" panose="020B0400000000000000" pitchFamily="50" charset="-128"/>
              </a:rPr>
              <a:t>帰命無量寿如来</a:t>
            </a:r>
            <a:endParaRPr kumimoji="1" lang="en-US" altLang="ja-JP" sz="3200" b="1" dirty="0">
              <a:latin typeface="游ゴシック" panose="020B0400000000000000" pitchFamily="50" charset="-128"/>
              <a:ea typeface="游ゴシック" panose="020B0400000000000000" pitchFamily="50" charset="-128"/>
            </a:endParaRPr>
          </a:p>
          <a:p>
            <a:r>
              <a:rPr kumimoji="1" lang="ja-JP" altLang="en-US" sz="3200" b="1" dirty="0">
                <a:latin typeface="游ゴシック" panose="020B0400000000000000" pitchFamily="50" charset="-128"/>
                <a:ea typeface="游ゴシック" panose="020B0400000000000000" pitchFamily="50" charset="-128"/>
              </a:rPr>
              <a:t>南無不可思議光</a:t>
            </a:r>
          </a:p>
        </p:txBody>
      </p:sp>
      <p:sp>
        <p:nvSpPr>
          <p:cNvPr id="3" name="左中かっこ 2"/>
          <p:cNvSpPr/>
          <p:nvPr/>
        </p:nvSpPr>
        <p:spPr>
          <a:xfrm>
            <a:off x="2843808" y="1135183"/>
            <a:ext cx="288032" cy="82251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
        <p:nvSpPr>
          <p:cNvPr id="20" name="テキスト ボックス 19"/>
          <p:cNvSpPr txBox="1"/>
          <p:nvPr/>
        </p:nvSpPr>
        <p:spPr>
          <a:xfrm>
            <a:off x="2968466" y="3315442"/>
            <a:ext cx="4672126" cy="584775"/>
          </a:xfrm>
          <a:prstGeom prst="rect">
            <a:avLst/>
          </a:prstGeom>
          <a:noFill/>
        </p:spPr>
        <p:txBody>
          <a:bodyPr wrap="square" rtlCol="0">
            <a:spAutoFit/>
          </a:bodyPr>
          <a:lstStyle/>
          <a:p>
            <a:r>
              <a:rPr kumimoji="1" lang="ja-JP" altLang="en-US" sz="3200" b="1" dirty="0">
                <a:ea typeface="游ゴシック" panose="020B0400000000000000" pitchFamily="50" charset="-128"/>
              </a:rPr>
              <a:t>（</a:t>
            </a:r>
            <a:r>
              <a:rPr kumimoji="1" lang="ja-JP" altLang="en-US" sz="3200" b="1" dirty="0">
                <a:solidFill>
                  <a:srgbClr val="FF0000"/>
                </a:solidFill>
                <a:ea typeface="游ゴシック" panose="020B0400000000000000" pitchFamily="50" charset="-128"/>
              </a:rPr>
              <a:t>弥陀</a:t>
            </a:r>
            <a:r>
              <a:rPr kumimoji="1" lang="ja-JP" altLang="en-US" sz="3200" b="1" dirty="0">
                <a:ea typeface="游ゴシック" panose="020B0400000000000000" pitchFamily="50" charset="-128"/>
              </a:rPr>
              <a:t>章・</a:t>
            </a:r>
            <a:r>
              <a:rPr kumimoji="1" lang="ja-JP" altLang="en-US" sz="3200" b="1" dirty="0">
                <a:solidFill>
                  <a:srgbClr val="FF0000"/>
                </a:solidFill>
                <a:ea typeface="游ゴシック" panose="020B0400000000000000" pitchFamily="50" charset="-128"/>
              </a:rPr>
              <a:t>釈迦</a:t>
            </a:r>
            <a:r>
              <a:rPr kumimoji="1" lang="ja-JP" altLang="en-US" sz="3200" b="1" dirty="0">
                <a:ea typeface="游ゴシック" panose="020B0400000000000000" pitchFamily="50" charset="-128"/>
              </a:rPr>
              <a:t>章）</a:t>
            </a:r>
            <a:endParaRPr kumimoji="1" lang="ja-JP" altLang="en-US" sz="3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369121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animBg="1"/>
      <p:bldP spid="20"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661998" y="404664"/>
            <a:ext cx="1343316" cy="6160533"/>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18</a:t>
            </a:r>
            <a:r>
              <a:rPr lang="ja-JP" altLang="en-US" sz="5400" b="1" dirty="0">
                <a:latin typeface="游ゴシック" panose="020B0400000000000000" pitchFamily="50" charset="-128"/>
                <a:ea typeface="游ゴシック" panose="020B0400000000000000" pitchFamily="50" charset="-128"/>
              </a:rPr>
              <a:t>至心信楽願為因</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42026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661998" y="404664"/>
            <a:ext cx="1343316" cy="6160533"/>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18</a:t>
            </a:r>
            <a:r>
              <a:rPr lang="ja-JP" altLang="en-US" sz="5400" b="1" dirty="0">
                <a:solidFill>
                  <a:srgbClr val="FF0000"/>
                </a:solidFill>
                <a:latin typeface="游ゴシック" panose="020B0400000000000000" pitchFamily="50" charset="-128"/>
                <a:ea typeface="游ゴシック" panose="020B0400000000000000" pitchFamily="50" charset="-128"/>
              </a:rPr>
              <a:t>至心信楽願</a:t>
            </a:r>
            <a:r>
              <a:rPr lang="ja-JP" altLang="en-US" sz="5400" b="1" dirty="0">
                <a:latin typeface="游ゴシック" panose="020B0400000000000000" pitchFamily="50" charset="-128"/>
                <a:ea typeface="游ゴシック" panose="020B0400000000000000" pitchFamily="50" charset="-128"/>
              </a:rPr>
              <a:t>為因</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1115616" y="548680"/>
            <a:ext cx="6912768" cy="3970318"/>
          </a:xfrm>
          <a:prstGeom prst="rect">
            <a:avLst/>
          </a:prstGeom>
        </p:spPr>
        <p:txBody>
          <a:bodyPr wrap="square">
            <a:spAutoFit/>
          </a:bodyPr>
          <a:lstStyle/>
          <a:p>
            <a:r>
              <a:rPr lang="ja-JP" altLang="en-US" sz="7200" b="1" dirty="0">
                <a:solidFill>
                  <a:srgbClr val="FF0000"/>
                </a:solidFill>
                <a:ea typeface="游ゴシック" panose="020B0400000000000000" pitchFamily="50" charset="-128"/>
              </a:rPr>
              <a:t>至心信楽願</a:t>
            </a:r>
            <a:endParaRPr lang="en-US" altLang="ja-JP" sz="7200" b="1" dirty="0">
              <a:solidFill>
                <a:srgbClr val="FF0000"/>
              </a:solidFill>
              <a:ea typeface="游ゴシック" panose="020B0400000000000000" pitchFamily="50" charset="-128"/>
            </a:endParaRPr>
          </a:p>
          <a:p>
            <a:endParaRPr lang="en-US" altLang="ja-JP" sz="5400" b="1" dirty="0">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阿弥陀仏の</a:t>
            </a:r>
            <a:endParaRPr lang="en-US" altLang="ja-JP" sz="5400" b="1" dirty="0">
              <a:latin typeface="游ゴシック" panose="020B0400000000000000" pitchFamily="50" charset="-128"/>
              <a:ea typeface="游ゴシック" panose="020B0400000000000000" pitchFamily="50" charset="-128"/>
            </a:endParaRPr>
          </a:p>
          <a:p>
            <a:r>
              <a:rPr lang="ja-JP" altLang="en-US" sz="7200" b="1" dirty="0">
                <a:latin typeface="游ゴシック" panose="020B0400000000000000" pitchFamily="50" charset="-128"/>
                <a:ea typeface="游ゴシック" panose="020B0400000000000000" pitchFamily="50" charset="-128"/>
              </a:rPr>
              <a:t>第</a:t>
            </a:r>
            <a:r>
              <a:rPr lang="ja-JP" altLang="en-US" sz="7200" b="1" dirty="0">
                <a:solidFill>
                  <a:srgbClr val="FF0000"/>
                </a:solidFill>
                <a:latin typeface="游ゴシック" panose="020B0400000000000000" pitchFamily="50" charset="-128"/>
                <a:ea typeface="游ゴシック" panose="020B0400000000000000" pitchFamily="50" charset="-128"/>
              </a:rPr>
              <a:t>十八</a:t>
            </a:r>
            <a:r>
              <a:rPr lang="ja-JP" altLang="en-US" sz="7200" b="1" dirty="0">
                <a:latin typeface="游ゴシック" panose="020B0400000000000000" pitchFamily="50" charset="-128"/>
                <a:ea typeface="游ゴシック" panose="020B0400000000000000" pitchFamily="50" charset="-128"/>
              </a:rPr>
              <a:t>願</a:t>
            </a:r>
            <a:endParaRPr lang="en-US" altLang="ja-JP" sz="6000" b="1" dirty="0">
              <a:solidFill>
                <a:srgbClr val="FF0000"/>
              </a:solidFill>
              <a:latin typeface="游ゴシック" panose="020B0400000000000000" pitchFamily="50" charset="-128"/>
              <a:ea typeface="游ゴシック" panose="020B0400000000000000" pitchFamily="50" charset="-128"/>
            </a:endParaRPr>
          </a:p>
        </p:txBody>
      </p:sp>
      <p:sp>
        <p:nvSpPr>
          <p:cNvPr id="4" name="下矢印 3"/>
          <p:cNvSpPr/>
          <p:nvPr/>
        </p:nvSpPr>
        <p:spPr>
          <a:xfrm>
            <a:off x="2487138" y="1772816"/>
            <a:ext cx="1080120" cy="64562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6" name="テキスト ボックス 5"/>
          <p:cNvSpPr txBox="1"/>
          <p:nvPr/>
        </p:nvSpPr>
        <p:spPr>
          <a:xfrm>
            <a:off x="1619672" y="5301208"/>
            <a:ext cx="3024336" cy="1200329"/>
          </a:xfrm>
          <a:prstGeom prst="rect">
            <a:avLst/>
          </a:prstGeom>
          <a:solidFill>
            <a:srgbClr val="FFFF00"/>
          </a:solidFill>
        </p:spPr>
        <p:txBody>
          <a:bodyPr wrap="square" rtlCol="0">
            <a:spAutoFit/>
          </a:bodyPr>
          <a:lstStyle/>
          <a:p>
            <a:pPr algn="ctr"/>
            <a:r>
              <a:rPr kumimoji="1" lang="ja-JP" altLang="en-US" sz="7200" b="1" dirty="0">
                <a:latin typeface="游ゴシック" panose="020B0400000000000000" pitchFamily="50" charset="-128"/>
                <a:ea typeface="游ゴシック" panose="020B0400000000000000" pitchFamily="50" charset="-128"/>
              </a:rPr>
              <a:t>本　願</a:t>
            </a:r>
          </a:p>
        </p:txBody>
      </p:sp>
      <p:sp>
        <p:nvSpPr>
          <p:cNvPr id="7" name="下矢印 6"/>
          <p:cNvSpPr/>
          <p:nvPr/>
        </p:nvSpPr>
        <p:spPr>
          <a:xfrm>
            <a:off x="2487138" y="4499027"/>
            <a:ext cx="1080120" cy="64562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331630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94378" y="308002"/>
            <a:ext cx="7386638" cy="6552728"/>
          </a:xfrm>
          <a:prstGeom prst="rect">
            <a:avLst/>
          </a:prstGeom>
          <a:noFill/>
        </p:spPr>
        <p:txBody>
          <a:bodyPr vert="eaVert"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わたしが仏になるとき、すべての人々が</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0070C0"/>
                </a:solidFill>
                <a:latin typeface="游ゴシック" panose="020B0400000000000000" pitchFamily="50" charset="-128"/>
                <a:ea typeface="游ゴシック" panose="020B0400000000000000" pitchFamily="50" charset="-128"/>
              </a:rPr>
              <a:t>心から信じて、わたしの国に生れたいと願い、</a:t>
            </a:r>
            <a:endParaRPr lang="en-US" altLang="ja-JP" sz="4000" b="1" dirty="0">
              <a:solidFill>
                <a:srgbClr val="0070C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latin typeface="游ゴシック" panose="020B0400000000000000" pitchFamily="50" charset="-128"/>
                <a:ea typeface="游ゴシック" panose="020B0400000000000000" pitchFamily="50" charset="-128"/>
              </a:rPr>
              <a:t>わずか十回でも念仏して、</a:t>
            </a:r>
            <a:endParaRPr lang="en-US" altLang="ja-JP" sz="4000" b="1" dirty="0">
              <a:solidFill>
                <a:srgbClr val="FF000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00B050"/>
                </a:solidFill>
                <a:latin typeface="游ゴシック" panose="020B0400000000000000" pitchFamily="50" charset="-128"/>
                <a:ea typeface="游ゴシック" panose="020B0400000000000000" pitchFamily="50" charset="-128"/>
              </a:rPr>
              <a:t>もし生れることができないようなら、</a:t>
            </a:r>
            <a:endParaRPr lang="en-US" altLang="ja-JP" sz="4000" b="1" dirty="0">
              <a:solidFill>
                <a:srgbClr val="00B050"/>
              </a:solidFill>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わたしは決してさとりを開きません。</a:t>
            </a:r>
            <a:endParaRPr kumimoji="1" lang="ja-JP" altLang="en-US" sz="4000" b="1" dirty="0">
              <a:ea typeface="游ゴシック" panose="020B0400000000000000" pitchFamily="50" charset="-128"/>
            </a:endParaRPr>
          </a:p>
        </p:txBody>
      </p:sp>
      <p:sp>
        <p:nvSpPr>
          <p:cNvPr id="3" name="テキスト ボックス 2"/>
          <p:cNvSpPr txBox="1"/>
          <p:nvPr/>
        </p:nvSpPr>
        <p:spPr>
          <a:xfrm>
            <a:off x="7880982" y="243178"/>
            <a:ext cx="1015663" cy="3113814"/>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algn="ctr"/>
            <a:r>
              <a:rPr kumimoji="1" lang="ja-JP" altLang="en-US" sz="5400" b="1" dirty="0">
                <a:latin typeface="游ゴシック" panose="020B0400000000000000" pitchFamily="50" charset="-128"/>
                <a:ea typeface="游ゴシック" panose="020B0400000000000000" pitchFamily="50" charset="-128"/>
              </a:rPr>
              <a:t>第十八願</a:t>
            </a:r>
          </a:p>
        </p:txBody>
      </p:sp>
      <p:sp>
        <p:nvSpPr>
          <p:cNvPr id="2" name="正方形/長方形 1"/>
          <p:cNvSpPr/>
          <p:nvPr/>
        </p:nvSpPr>
        <p:spPr>
          <a:xfrm>
            <a:off x="4499992" y="243178"/>
            <a:ext cx="1584176" cy="6336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172994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楕円 12"/>
          <p:cNvSpPr/>
          <p:nvPr/>
        </p:nvSpPr>
        <p:spPr>
          <a:xfrm>
            <a:off x="422993" y="2012710"/>
            <a:ext cx="2231149" cy="136105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30000"/>
              </a:lnSpc>
            </a:pPr>
            <a:r>
              <a:rPr kumimoji="1" lang="ja-JP" altLang="en-US" sz="5400" b="1" dirty="0">
                <a:solidFill>
                  <a:srgbClr val="FF0000"/>
                </a:solidFill>
                <a:latin typeface="游ゴシック" panose="020B0400000000000000" pitchFamily="50" charset="-128"/>
                <a:ea typeface="游ゴシック" panose="020B0400000000000000" pitchFamily="50" charset="-128"/>
              </a:rPr>
              <a:t>成就</a:t>
            </a:r>
          </a:p>
        </p:txBody>
      </p:sp>
      <p:sp>
        <p:nvSpPr>
          <p:cNvPr id="2" name="テキスト ボックス 1"/>
          <p:cNvSpPr txBox="1"/>
          <p:nvPr/>
        </p:nvSpPr>
        <p:spPr>
          <a:xfrm>
            <a:off x="542227" y="530261"/>
            <a:ext cx="2016224" cy="1015663"/>
          </a:xfrm>
          <a:prstGeom prst="rect">
            <a:avLst/>
          </a:prstGeom>
          <a:solidFill>
            <a:srgbClr val="FFFF00"/>
          </a:solidFill>
        </p:spPr>
        <p:txBody>
          <a:bodyPr wrap="squar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本願</a:t>
            </a:r>
          </a:p>
        </p:txBody>
      </p:sp>
      <p:sp>
        <p:nvSpPr>
          <p:cNvPr id="5" name="テキスト ボックス 4"/>
          <p:cNvSpPr txBox="1"/>
          <p:nvPr/>
        </p:nvSpPr>
        <p:spPr>
          <a:xfrm>
            <a:off x="3564695" y="530261"/>
            <a:ext cx="3456384" cy="1015663"/>
          </a:xfrm>
          <a:prstGeom prst="rect">
            <a:avLst/>
          </a:prstGeom>
          <a:solidFill>
            <a:srgbClr val="FFFF00"/>
          </a:solidFill>
        </p:spPr>
        <p:txBody>
          <a:bodyPr wrap="square" rtlCol="0">
            <a:spAutoFit/>
          </a:bodyPr>
          <a:lstStyle/>
          <a:p>
            <a:r>
              <a:rPr kumimoji="1" lang="ja-JP" altLang="en-US" sz="6000" b="1" dirty="0">
                <a:latin typeface="游ゴシック" panose="020B0400000000000000" pitchFamily="50" charset="-128"/>
                <a:ea typeface="游ゴシック" panose="020B0400000000000000" pitchFamily="50" charset="-128"/>
              </a:rPr>
              <a:t>第十八願</a:t>
            </a:r>
          </a:p>
        </p:txBody>
      </p:sp>
      <p:sp>
        <p:nvSpPr>
          <p:cNvPr id="3" name="右矢印 2"/>
          <p:cNvSpPr/>
          <p:nvPr/>
        </p:nvSpPr>
        <p:spPr>
          <a:xfrm rot="5400000">
            <a:off x="1298310" y="1472119"/>
            <a:ext cx="504056" cy="7947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6" name="テキスト ボックス 5"/>
          <p:cNvSpPr txBox="1"/>
          <p:nvPr/>
        </p:nvSpPr>
        <p:spPr>
          <a:xfrm>
            <a:off x="539086" y="3862605"/>
            <a:ext cx="2016224" cy="1015663"/>
          </a:xfrm>
          <a:prstGeom prst="rect">
            <a:avLst/>
          </a:prstGeom>
          <a:solidFill>
            <a:schemeClr val="accent6">
              <a:lumMod val="40000"/>
              <a:lumOff val="60000"/>
            </a:schemeClr>
          </a:solidFill>
        </p:spPr>
        <p:txBody>
          <a:bodyPr wrap="squar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名号</a:t>
            </a:r>
          </a:p>
        </p:txBody>
      </p:sp>
      <p:sp>
        <p:nvSpPr>
          <p:cNvPr id="9" name="テキスト ボックス 8"/>
          <p:cNvSpPr txBox="1"/>
          <p:nvPr/>
        </p:nvSpPr>
        <p:spPr>
          <a:xfrm>
            <a:off x="3551403" y="3897377"/>
            <a:ext cx="3999897" cy="830997"/>
          </a:xfrm>
          <a:prstGeom prst="rect">
            <a:avLst/>
          </a:prstGeom>
          <a:solidFill>
            <a:schemeClr val="accent6">
              <a:lumMod val="40000"/>
              <a:lumOff val="60000"/>
            </a:schemeClr>
          </a:solidFill>
        </p:spPr>
        <p:txBody>
          <a:bodyPr wrap="square"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南無阿弥陀仏</a:t>
            </a:r>
          </a:p>
        </p:txBody>
      </p:sp>
      <p:sp>
        <p:nvSpPr>
          <p:cNvPr id="4" name="等号 3"/>
          <p:cNvSpPr/>
          <p:nvPr/>
        </p:nvSpPr>
        <p:spPr>
          <a:xfrm>
            <a:off x="2725966" y="750165"/>
            <a:ext cx="648072" cy="57606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0" name="等号 9"/>
          <p:cNvSpPr/>
          <p:nvPr/>
        </p:nvSpPr>
        <p:spPr>
          <a:xfrm>
            <a:off x="2725966" y="4024844"/>
            <a:ext cx="648072" cy="57606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4" name="右矢印 13"/>
          <p:cNvSpPr/>
          <p:nvPr/>
        </p:nvSpPr>
        <p:spPr>
          <a:xfrm rot="5400000">
            <a:off x="1298310" y="3162686"/>
            <a:ext cx="504056" cy="7947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5" name="右矢印 14"/>
          <p:cNvSpPr/>
          <p:nvPr/>
        </p:nvSpPr>
        <p:spPr>
          <a:xfrm rot="5400000">
            <a:off x="1295169" y="4732915"/>
            <a:ext cx="504056" cy="7947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6" name="テキスト ボックス 15"/>
          <p:cNvSpPr txBox="1"/>
          <p:nvPr/>
        </p:nvSpPr>
        <p:spPr>
          <a:xfrm>
            <a:off x="3380779" y="5450636"/>
            <a:ext cx="2343350" cy="1015663"/>
          </a:xfrm>
          <a:prstGeom prst="rect">
            <a:avLst/>
          </a:prstGeom>
          <a:noFill/>
          <a:ln w="38100">
            <a:solidFill>
              <a:srgbClr val="00B0F0"/>
            </a:solidFill>
          </a:ln>
        </p:spPr>
        <p:txBody>
          <a:bodyPr wrap="square" rtlCol="0">
            <a:spAutoFit/>
          </a:bodyPr>
          <a:lstStyle/>
          <a:p>
            <a:pPr algn="ctr"/>
            <a:r>
              <a:rPr lang="ja-JP" altLang="en-US" sz="6000" b="1" dirty="0">
                <a:solidFill>
                  <a:srgbClr val="FF0000"/>
                </a:solidFill>
                <a:ea typeface="游ゴシック" panose="020B0400000000000000" pitchFamily="50" charset="-128"/>
              </a:rPr>
              <a:t>信心</a:t>
            </a:r>
            <a:endParaRPr kumimoji="1" lang="ja-JP" altLang="en-US" sz="6000" b="1" dirty="0">
              <a:ea typeface="游ゴシック" panose="020B0400000000000000" pitchFamily="50" charset="-128"/>
            </a:endParaRPr>
          </a:p>
        </p:txBody>
      </p:sp>
      <p:sp>
        <p:nvSpPr>
          <p:cNvPr id="17" name="楕円 16"/>
          <p:cNvSpPr/>
          <p:nvPr/>
        </p:nvSpPr>
        <p:spPr>
          <a:xfrm>
            <a:off x="790718" y="5483590"/>
            <a:ext cx="1512957" cy="105510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30000"/>
              </a:lnSpc>
            </a:pPr>
            <a:r>
              <a:rPr kumimoji="1" lang="ja-JP" altLang="en-US" sz="5400" b="1" dirty="0">
                <a:solidFill>
                  <a:schemeClr val="accent5">
                    <a:lumMod val="50000"/>
                  </a:schemeClr>
                </a:solidFill>
                <a:latin typeface="游ゴシック" panose="020B0400000000000000" pitchFamily="50" charset="-128"/>
                <a:ea typeface="游ゴシック" panose="020B0400000000000000" pitchFamily="50" charset="-128"/>
              </a:rPr>
              <a:t>私</a:t>
            </a:r>
          </a:p>
        </p:txBody>
      </p:sp>
      <p:sp>
        <p:nvSpPr>
          <p:cNvPr id="18" name="右矢印 17"/>
          <p:cNvSpPr/>
          <p:nvPr/>
        </p:nvSpPr>
        <p:spPr>
          <a:xfrm>
            <a:off x="2391654" y="5688961"/>
            <a:ext cx="772444" cy="64436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9" name="等号 18"/>
          <p:cNvSpPr/>
          <p:nvPr/>
        </p:nvSpPr>
        <p:spPr>
          <a:xfrm>
            <a:off x="2725343" y="2409447"/>
            <a:ext cx="648072" cy="57606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20" name="テキスト ボックス 19"/>
          <p:cNvSpPr txBox="1"/>
          <p:nvPr/>
        </p:nvSpPr>
        <p:spPr>
          <a:xfrm>
            <a:off x="3562467" y="2186856"/>
            <a:ext cx="2641611" cy="1015663"/>
          </a:xfrm>
          <a:prstGeom prst="rect">
            <a:avLst/>
          </a:prstGeom>
          <a:solidFill>
            <a:schemeClr val="accent5">
              <a:lumMod val="20000"/>
              <a:lumOff val="80000"/>
            </a:schemeClr>
          </a:solidFill>
        </p:spPr>
        <p:txBody>
          <a:bodyPr wrap="squar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本願力</a:t>
            </a:r>
          </a:p>
        </p:txBody>
      </p:sp>
      <p:sp>
        <p:nvSpPr>
          <p:cNvPr id="22" name="等号 21"/>
          <p:cNvSpPr/>
          <p:nvPr/>
        </p:nvSpPr>
        <p:spPr>
          <a:xfrm rot="5400000">
            <a:off x="4634595" y="3261916"/>
            <a:ext cx="648072" cy="576064"/>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21" name="テキスト ボックス 20"/>
          <p:cNvSpPr txBox="1"/>
          <p:nvPr/>
        </p:nvSpPr>
        <p:spPr>
          <a:xfrm>
            <a:off x="7661998" y="404664"/>
            <a:ext cx="1343316" cy="6160533"/>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18</a:t>
            </a:r>
            <a:r>
              <a:rPr lang="ja-JP" altLang="en-US" sz="5400" b="1" dirty="0">
                <a:solidFill>
                  <a:srgbClr val="FF0000"/>
                </a:solidFill>
                <a:latin typeface="游ゴシック" panose="020B0400000000000000" pitchFamily="50" charset="-128"/>
                <a:ea typeface="游ゴシック" panose="020B0400000000000000" pitchFamily="50" charset="-128"/>
              </a:rPr>
              <a:t>至心信楽願</a:t>
            </a:r>
            <a:r>
              <a:rPr lang="ja-JP" altLang="en-US" sz="5400" b="1" dirty="0">
                <a:latin typeface="游ゴシック" panose="020B0400000000000000" pitchFamily="50" charset="-128"/>
                <a:ea typeface="游ゴシック" panose="020B0400000000000000" pitchFamily="50" charset="-128"/>
              </a:rPr>
              <a:t>為因</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23" name="右矢印 22"/>
          <p:cNvSpPr/>
          <p:nvPr/>
        </p:nvSpPr>
        <p:spPr>
          <a:xfrm rot="11920158">
            <a:off x="7092317" y="1317530"/>
            <a:ext cx="772444" cy="5720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12653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3"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416152" y="89359"/>
            <a:ext cx="677108" cy="3411649"/>
          </a:xfrm>
          <a:prstGeom prst="rect">
            <a:avLst/>
          </a:prstGeom>
          <a:solidFill>
            <a:schemeClr val="accent6">
              <a:lumMod val="20000"/>
              <a:lumOff val="80000"/>
            </a:schemeClr>
          </a:solidFill>
        </p:spPr>
        <p:txBody>
          <a:bodyPr vert="eaVert" wrap="square" rtlCol="0">
            <a:spAutoFit/>
          </a:bodyPr>
          <a:lstStyle/>
          <a:p>
            <a:r>
              <a:rPr kumimoji="1" lang="en-US" altLang="ja-JP" sz="3200" b="1" dirty="0">
                <a:latin typeface="游ゴシック" panose="020B0400000000000000" pitchFamily="50" charset="-128"/>
                <a:ea typeface="游ゴシック" panose="020B0400000000000000" pitchFamily="50" charset="-128"/>
              </a:rPr>
              <a:t>『</a:t>
            </a:r>
            <a:r>
              <a:rPr kumimoji="1" lang="ja-JP" altLang="en-US" sz="3200" b="1" dirty="0">
                <a:latin typeface="游ゴシック" panose="020B0400000000000000" pitchFamily="50" charset="-128"/>
                <a:ea typeface="游ゴシック" panose="020B0400000000000000" pitchFamily="50" charset="-128"/>
              </a:rPr>
              <a:t>一念多念文意</a:t>
            </a:r>
            <a:r>
              <a:rPr kumimoji="1" lang="en-US" altLang="ja-JP" sz="3200" b="1" dirty="0">
                <a:latin typeface="游ゴシック" panose="020B0400000000000000" pitchFamily="50" charset="-128"/>
                <a:ea typeface="游ゴシック" panose="020B0400000000000000" pitchFamily="50" charset="-128"/>
              </a:rPr>
              <a:t>』</a:t>
            </a:r>
            <a:endParaRPr kumimoji="1" lang="ja-JP" altLang="en-US" sz="3200" b="1"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3996235" y="206611"/>
            <a:ext cx="2031325" cy="6588794"/>
          </a:xfrm>
          <a:prstGeom prst="rect">
            <a:avLst/>
          </a:prstGeom>
          <a:solidFill>
            <a:srgbClr val="CCFFCC"/>
          </a:solidFill>
        </p:spPr>
        <p:txBody>
          <a:bodyPr vert="eaVert" wrap="square" rtlCol="0">
            <a:spAutoFit/>
          </a:bodyPr>
          <a:lstStyle/>
          <a:p>
            <a:r>
              <a:rPr lang="ja-JP" altLang="en-US" sz="3600" b="1" dirty="0">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信心</a:t>
            </a:r>
            <a:r>
              <a:rPr lang="ja-JP" altLang="en-US" sz="4000" b="1" dirty="0">
                <a:latin typeface="游ゴシック" panose="020B0400000000000000" pitchFamily="50" charset="-128"/>
                <a:ea typeface="游ゴシック" panose="020B0400000000000000" pitchFamily="50" charset="-128"/>
              </a:rPr>
              <a:t>」とは、如来の本願を聞いて</a:t>
            </a:r>
            <a:r>
              <a:rPr lang="ja-JP" altLang="en-US" sz="4000" b="1" dirty="0">
                <a:solidFill>
                  <a:srgbClr val="FF0000"/>
                </a:solidFill>
                <a:latin typeface="游ゴシック" panose="020B0400000000000000" pitchFamily="50" charset="-128"/>
                <a:ea typeface="游ゴシック" panose="020B0400000000000000" pitchFamily="50" charset="-128"/>
              </a:rPr>
              <a:t>疑う心がないこと</a:t>
            </a:r>
            <a:r>
              <a:rPr lang="ja-JP" altLang="en-US" sz="4000" b="1" dirty="0">
                <a:latin typeface="游ゴシック" panose="020B0400000000000000" pitchFamily="50" charset="-128"/>
                <a:ea typeface="游ゴシック" panose="020B0400000000000000" pitchFamily="50" charset="-128"/>
              </a:rPr>
              <a:t>である。       </a:t>
            </a:r>
            <a:r>
              <a:rPr kumimoji="1" lang="ja-JP" altLang="en-US" sz="3200" b="1" dirty="0">
                <a:latin typeface="游ゴシック" panose="020B0400000000000000" pitchFamily="50" charset="-128"/>
                <a:ea typeface="游ゴシック" panose="020B0400000000000000" pitchFamily="50" charset="-128"/>
              </a:rPr>
              <a:t> 　</a:t>
            </a:r>
            <a:r>
              <a:rPr kumimoji="1" lang="ja-JP" altLang="en-US" sz="2000" b="1" dirty="0">
                <a:latin typeface="游ゴシック" panose="020B0400000000000000" pitchFamily="50" charset="-128"/>
                <a:ea typeface="游ゴシック" panose="020B0400000000000000" pitchFamily="50" charset="-128"/>
              </a:rPr>
              <a:t>（現代語訳１９５頁）</a:t>
            </a:r>
          </a:p>
        </p:txBody>
      </p:sp>
      <p:sp>
        <p:nvSpPr>
          <p:cNvPr id="12" name="右矢印 11"/>
          <p:cNvSpPr/>
          <p:nvPr/>
        </p:nvSpPr>
        <p:spPr>
          <a:xfrm rot="10800000">
            <a:off x="3131990" y="1628800"/>
            <a:ext cx="504056" cy="79476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3275856" y="3501008"/>
            <a:ext cx="8213496" cy="5645353"/>
          </a:xfrm>
          <a:prstGeom prst="rect">
            <a:avLst/>
          </a:prstGeom>
        </p:spPr>
      </p:pic>
      <p:sp>
        <p:nvSpPr>
          <p:cNvPr id="13" name="テキスト ボックス 12"/>
          <p:cNvSpPr txBox="1"/>
          <p:nvPr/>
        </p:nvSpPr>
        <p:spPr>
          <a:xfrm>
            <a:off x="825575" y="269206"/>
            <a:ext cx="2154436" cy="6588794"/>
          </a:xfrm>
          <a:prstGeom prst="rect">
            <a:avLst/>
          </a:prstGeom>
          <a:noFill/>
        </p:spPr>
        <p:txBody>
          <a:bodyPr vert="eaVert" wrap="square" rtlCol="0">
            <a:spAutoFit/>
          </a:bodyPr>
          <a:lstStyle/>
          <a:p>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「信心」とは、阿弥陀仏の本願が建てられたいわれ（経緯）を聞いて、疑う心が存在しない状態である。</a:t>
            </a:r>
            <a:r>
              <a:rPr kumimoji="1" lang="ja-JP" altLang="en-US" sz="3200" b="1" dirty="0">
                <a:latin typeface="游ゴシック" panose="020B0400000000000000" pitchFamily="50" charset="-128"/>
                <a:ea typeface="游ゴシック" panose="020B0400000000000000" pitchFamily="50" charset="-128"/>
              </a:rPr>
              <a:t>　　</a:t>
            </a:r>
            <a:endParaRPr kumimoji="1" lang="ja-JP" altLang="en-US" sz="2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1103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Lst>
  </p:timing>
</p:sld>
</file>

<file path=ppt/slides/slide15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329" y="260648"/>
            <a:ext cx="2855189" cy="6437853"/>
          </a:xfrm>
          <a:prstGeom prst="rect">
            <a:avLst/>
          </a:prstGeom>
        </p:spPr>
      </p:pic>
      <p:sp>
        <p:nvSpPr>
          <p:cNvPr id="5" name="正方形/長方形 4"/>
          <p:cNvSpPr/>
          <p:nvPr/>
        </p:nvSpPr>
        <p:spPr>
          <a:xfrm>
            <a:off x="323528" y="1055185"/>
            <a:ext cx="7128792" cy="4524315"/>
          </a:xfrm>
          <a:prstGeom prst="rect">
            <a:avLst/>
          </a:prstGeom>
        </p:spPr>
        <p:txBody>
          <a:bodyPr wrap="square">
            <a:spAutoFit/>
          </a:bodyPr>
          <a:lstStyle/>
          <a:p>
            <a:r>
              <a:rPr lang="ja-JP" altLang="en-US" sz="7200" b="1" dirty="0">
                <a:solidFill>
                  <a:srgbClr val="FF0000"/>
                </a:solidFill>
                <a:effectLst>
                  <a:glow rad="228600">
                    <a:schemeClr val="bg1"/>
                  </a:glow>
                </a:effectLst>
                <a:ea typeface="游ゴシック" panose="020B0400000000000000" pitchFamily="50" charset="-128"/>
              </a:rPr>
              <a:t>信心</a:t>
            </a:r>
            <a:endParaRPr lang="en-US" altLang="ja-JP" sz="7200" b="1" dirty="0">
              <a:solidFill>
                <a:srgbClr val="FF0000"/>
              </a:solidFill>
              <a:effectLst>
                <a:glow rad="228600">
                  <a:schemeClr val="bg1"/>
                </a:glow>
              </a:effectLst>
              <a:ea typeface="游ゴシック" panose="020B0400000000000000" pitchFamily="50" charset="-128"/>
            </a:endParaRPr>
          </a:p>
          <a:p>
            <a:endParaRPr lang="en-US" altLang="ja-JP" sz="5400" b="1" dirty="0">
              <a:effectLst>
                <a:glow rad="228600">
                  <a:schemeClr val="bg1"/>
                </a:glow>
              </a:effectLst>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阿弥陀仏の本願に</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疑いや自分の理解を</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まじえない心の状態</a:t>
            </a:r>
            <a:endParaRPr lang="en-US" altLang="ja-JP" sz="72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7661998" y="404664"/>
            <a:ext cx="1343316" cy="6160533"/>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18</a:t>
            </a:r>
            <a:r>
              <a:rPr lang="ja-JP" altLang="en-US" sz="5400" b="1" dirty="0">
                <a:solidFill>
                  <a:srgbClr val="FF0000"/>
                </a:solidFill>
                <a:latin typeface="游ゴシック" panose="020B0400000000000000" pitchFamily="50" charset="-128"/>
                <a:ea typeface="游ゴシック" panose="020B0400000000000000" pitchFamily="50" charset="-128"/>
              </a:rPr>
              <a:t>至心信楽</a:t>
            </a:r>
            <a:r>
              <a:rPr lang="ja-JP" altLang="en-US" sz="5400" b="1" dirty="0">
                <a:latin typeface="游ゴシック" panose="020B0400000000000000" pitchFamily="50" charset="-128"/>
                <a:ea typeface="游ゴシック" panose="020B0400000000000000" pitchFamily="50" charset="-128"/>
              </a:rPr>
              <a:t>願為因</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7" name="下矢印 6"/>
          <p:cNvSpPr/>
          <p:nvPr/>
        </p:nvSpPr>
        <p:spPr>
          <a:xfrm>
            <a:off x="830412" y="2348880"/>
            <a:ext cx="1080120" cy="64562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46088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329" y="260648"/>
            <a:ext cx="2855189" cy="6437853"/>
          </a:xfrm>
          <a:prstGeom prst="rect">
            <a:avLst/>
          </a:prstGeom>
        </p:spPr>
      </p:pic>
      <p:sp>
        <p:nvSpPr>
          <p:cNvPr id="5" name="正方形/長方形 4"/>
          <p:cNvSpPr/>
          <p:nvPr/>
        </p:nvSpPr>
        <p:spPr>
          <a:xfrm>
            <a:off x="323528" y="1055185"/>
            <a:ext cx="7128792" cy="4524315"/>
          </a:xfrm>
          <a:prstGeom prst="rect">
            <a:avLst/>
          </a:prstGeom>
        </p:spPr>
        <p:txBody>
          <a:bodyPr wrap="square">
            <a:spAutoFit/>
          </a:bodyPr>
          <a:lstStyle/>
          <a:p>
            <a:r>
              <a:rPr lang="ja-JP" altLang="en-US" sz="7200" b="1" dirty="0">
                <a:solidFill>
                  <a:srgbClr val="FF0000"/>
                </a:solidFill>
                <a:effectLst>
                  <a:glow rad="228600">
                    <a:schemeClr val="bg1"/>
                  </a:glow>
                </a:effectLst>
                <a:ea typeface="游ゴシック" panose="020B0400000000000000" pitchFamily="50" charset="-128"/>
              </a:rPr>
              <a:t>信心</a:t>
            </a:r>
            <a:endParaRPr lang="en-US" altLang="ja-JP" sz="7200" b="1" dirty="0">
              <a:solidFill>
                <a:srgbClr val="FF0000"/>
              </a:solidFill>
              <a:effectLst>
                <a:glow rad="228600">
                  <a:schemeClr val="bg1"/>
                </a:glow>
              </a:effectLst>
              <a:ea typeface="游ゴシック" panose="020B0400000000000000" pitchFamily="50" charset="-128"/>
            </a:endParaRPr>
          </a:p>
          <a:p>
            <a:endParaRPr lang="en-US" altLang="ja-JP" sz="5400" b="1" dirty="0">
              <a:effectLst>
                <a:glow rad="228600">
                  <a:schemeClr val="bg1"/>
                </a:glow>
              </a:effectLst>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阿弥陀仏の本願に</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すべてを</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おまかせする心</a:t>
            </a:r>
            <a:endParaRPr lang="en-US" altLang="ja-JP" sz="72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7661998" y="404664"/>
            <a:ext cx="1343316" cy="6160533"/>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18</a:t>
            </a:r>
            <a:r>
              <a:rPr lang="ja-JP" altLang="en-US" sz="5400" b="1" dirty="0">
                <a:solidFill>
                  <a:srgbClr val="FF0000"/>
                </a:solidFill>
                <a:latin typeface="游ゴシック" panose="020B0400000000000000" pitchFamily="50" charset="-128"/>
                <a:ea typeface="游ゴシック" panose="020B0400000000000000" pitchFamily="50" charset="-128"/>
              </a:rPr>
              <a:t>至心信楽</a:t>
            </a:r>
            <a:r>
              <a:rPr lang="ja-JP" altLang="en-US" sz="5400" b="1" dirty="0">
                <a:latin typeface="游ゴシック" panose="020B0400000000000000" pitchFamily="50" charset="-128"/>
                <a:ea typeface="游ゴシック" panose="020B0400000000000000" pitchFamily="50" charset="-128"/>
              </a:rPr>
              <a:t>願為因</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7" name="下矢印 6"/>
          <p:cNvSpPr/>
          <p:nvPr/>
        </p:nvSpPr>
        <p:spPr>
          <a:xfrm>
            <a:off x="830412" y="2348880"/>
            <a:ext cx="1080120" cy="64562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390277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500"/>
                                        <p:tgtEl>
                                          <p:spTgt spid="5">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661998" y="404664"/>
            <a:ext cx="1343316" cy="6160533"/>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18</a:t>
            </a:r>
            <a:r>
              <a:rPr lang="ja-JP" altLang="en-US" sz="5400" b="1" dirty="0">
                <a:latin typeface="游ゴシック" panose="020B0400000000000000" pitchFamily="50" charset="-128"/>
                <a:ea typeface="游ゴシック" panose="020B0400000000000000" pitchFamily="50" charset="-128"/>
              </a:rPr>
              <a:t>至心信楽願</a:t>
            </a:r>
            <a:r>
              <a:rPr lang="ja-JP" altLang="en-US" sz="5400" b="1" dirty="0">
                <a:solidFill>
                  <a:srgbClr val="FF0000"/>
                </a:solidFill>
                <a:latin typeface="游ゴシック" panose="020B0400000000000000" pitchFamily="50" charset="-128"/>
                <a:ea typeface="游ゴシック" panose="020B0400000000000000" pitchFamily="50" charset="-128"/>
              </a:rPr>
              <a:t>為因</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618456" y="260648"/>
            <a:ext cx="6912768" cy="4708981"/>
          </a:xfrm>
          <a:prstGeom prst="rect">
            <a:avLst/>
          </a:prstGeom>
        </p:spPr>
        <p:txBody>
          <a:bodyPr wrap="square">
            <a:spAutoFit/>
          </a:bodyPr>
          <a:lstStyle/>
          <a:p>
            <a:r>
              <a:rPr lang="ja-JP" altLang="en-US" sz="7200" b="1" dirty="0">
                <a:solidFill>
                  <a:srgbClr val="FF0000"/>
                </a:solidFill>
                <a:ea typeface="游ゴシック" panose="020B0400000000000000" pitchFamily="50" charset="-128"/>
              </a:rPr>
              <a:t>　　為因</a:t>
            </a:r>
            <a:endParaRPr lang="en-US" altLang="ja-JP" sz="7200" b="1" dirty="0">
              <a:solidFill>
                <a:srgbClr val="FF0000"/>
              </a:solidFill>
              <a:ea typeface="游ゴシック" panose="020B0400000000000000" pitchFamily="50" charset="-128"/>
            </a:endParaRPr>
          </a:p>
          <a:p>
            <a:endParaRPr lang="en-US" altLang="ja-JP" sz="5400" b="1" dirty="0">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本願に誓われた</a:t>
            </a:r>
            <a:endParaRPr lang="en-US" altLang="ja-JP" sz="5400" b="1" dirty="0">
              <a:latin typeface="游ゴシック" panose="020B0400000000000000" pitchFamily="50" charset="-128"/>
              <a:ea typeface="游ゴシック" panose="020B0400000000000000" pitchFamily="50" charset="-128"/>
            </a:endParaRPr>
          </a:p>
          <a:p>
            <a:r>
              <a:rPr lang="ja-JP" altLang="en-US" sz="5400" b="1" dirty="0">
                <a:solidFill>
                  <a:srgbClr val="FF0000"/>
                </a:solidFill>
                <a:latin typeface="游ゴシック" panose="020B0400000000000000" pitchFamily="50" charset="-128"/>
                <a:ea typeface="游ゴシック" panose="020B0400000000000000" pitchFamily="50" charset="-128"/>
              </a:rPr>
              <a:t>信心</a:t>
            </a:r>
            <a:r>
              <a:rPr lang="ja-JP" altLang="en-US" sz="5400" b="1" dirty="0">
                <a:latin typeface="游ゴシック" panose="020B0400000000000000" pitchFamily="50" charset="-128"/>
                <a:ea typeface="游ゴシック" panose="020B0400000000000000" pitchFamily="50" charset="-128"/>
              </a:rPr>
              <a:t>を</a:t>
            </a:r>
            <a:r>
              <a:rPr lang="ja-JP" altLang="en-US" sz="6000" b="1" dirty="0">
                <a:latin typeface="游ゴシック" panose="020B0400000000000000" pitchFamily="50" charset="-128"/>
                <a:ea typeface="游ゴシック" panose="020B0400000000000000" pitchFamily="50" charset="-128"/>
              </a:rPr>
              <a:t>浄土に生れる</a:t>
            </a:r>
            <a:endParaRPr lang="en-US" altLang="ja-JP" sz="6000" b="1" dirty="0">
              <a:latin typeface="游ゴシック" panose="020B0400000000000000" pitchFamily="50" charset="-128"/>
              <a:ea typeface="游ゴシック" panose="020B0400000000000000" pitchFamily="50" charset="-128"/>
            </a:endParaRPr>
          </a:p>
          <a:p>
            <a:r>
              <a:rPr lang="ja-JP" altLang="en-US" sz="6000" b="1" dirty="0">
                <a:solidFill>
                  <a:srgbClr val="FF0000"/>
                </a:solidFill>
                <a:latin typeface="游ゴシック" panose="020B0400000000000000" pitchFamily="50" charset="-128"/>
                <a:ea typeface="游ゴシック" panose="020B0400000000000000" pitchFamily="50" charset="-128"/>
              </a:rPr>
              <a:t>因</a:t>
            </a:r>
            <a:r>
              <a:rPr lang="ja-JP" altLang="en-US" sz="6000" b="1" dirty="0">
                <a:latin typeface="游ゴシック" panose="020B0400000000000000" pitchFamily="50" charset="-128"/>
                <a:ea typeface="游ゴシック" panose="020B0400000000000000" pitchFamily="50" charset="-128"/>
              </a:rPr>
              <a:t>と</a:t>
            </a:r>
            <a:r>
              <a:rPr lang="ja-JP" altLang="en-US" sz="6000" b="1" dirty="0">
                <a:solidFill>
                  <a:srgbClr val="FF0000"/>
                </a:solidFill>
                <a:latin typeface="游ゴシック" panose="020B0400000000000000" pitchFamily="50" charset="-128"/>
                <a:ea typeface="游ゴシック" panose="020B0400000000000000" pitchFamily="50" charset="-128"/>
              </a:rPr>
              <a:t>なす</a:t>
            </a:r>
            <a:endParaRPr lang="en-US" altLang="ja-JP" sz="6000" b="1" dirty="0">
              <a:solidFill>
                <a:srgbClr val="FF0000"/>
              </a:solidFill>
              <a:latin typeface="游ゴシック" panose="020B0400000000000000" pitchFamily="50" charset="-128"/>
              <a:ea typeface="游ゴシック" panose="020B0400000000000000" pitchFamily="50" charset="-128"/>
            </a:endParaRPr>
          </a:p>
        </p:txBody>
      </p:sp>
      <p:sp>
        <p:nvSpPr>
          <p:cNvPr id="4" name="下矢印 3"/>
          <p:cNvSpPr/>
          <p:nvPr/>
        </p:nvSpPr>
        <p:spPr>
          <a:xfrm>
            <a:off x="2988104" y="1412776"/>
            <a:ext cx="1080120" cy="64562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2" name="テキスト ボックス 1"/>
          <p:cNvSpPr txBox="1"/>
          <p:nvPr/>
        </p:nvSpPr>
        <p:spPr>
          <a:xfrm>
            <a:off x="1803140" y="5613925"/>
            <a:ext cx="3888432" cy="1015663"/>
          </a:xfrm>
          <a:prstGeom prst="rect">
            <a:avLst/>
          </a:prstGeom>
          <a:solidFill>
            <a:srgbClr val="FFFF00"/>
          </a:solidFill>
        </p:spPr>
        <p:txBody>
          <a:bodyPr wrap="squar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信心正因</a:t>
            </a:r>
          </a:p>
        </p:txBody>
      </p:sp>
      <p:sp>
        <p:nvSpPr>
          <p:cNvPr id="6" name="下矢印 5"/>
          <p:cNvSpPr/>
          <p:nvPr/>
        </p:nvSpPr>
        <p:spPr>
          <a:xfrm>
            <a:off x="3131840" y="4871609"/>
            <a:ext cx="1080120" cy="64562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321099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355855" y="56865"/>
            <a:ext cx="677108" cy="3411649"/>
          </a:xfrm>
          <a:prstGeom prst="rect">
            <a:avLst/>
          </a:prstGeom>
          <a:solidFill>
            <a:schemeClr val="accent6">
              <a:lumMod val="20000"/>
              <a:lumOff val="80000"/>
            </a:schemeClr>
          </a:solidFill>
        </p:spPr>
        <p:txBody>
          <a:bodyPr vert="eaVert" wrap="square" rtlCol="0">
            <a:spAutoFit/>
          </a:bodyPr>
          <a:lstStyle/>
          <a:p>
            <a:r>
              <a:rPr kumimoji="1" lang="en-US" altLang="ja-JP" sz="3200" b="1" dirty="0">
                <a:latin typeface="游ゴシック" panose="020B0400000000000000" pitchFamily="50" charset="-128"/>
                <a:ea typeface="游ゴシック" panose="020B0400000000000000" pitchFamily="50" charset="-128"/>
              </a:rPr>
              <a:t>『</a:t>
            </a:r>
            <a:r>
              <a:rPr kumimoji="1" lang="ja-JP" altLang="en-US" sz="3200" b="1" dirty="0">
                <a:latin typeface="游ゴシック" panose="020B0400000000000000" pitchFamily="50" charset="-128"/>
                <a:ea typeface="游ゴシック" panose="020B0400000000000000" pitchFamily="50" charset="-128"/>
              </a:rPr>
              <a:t>尊号真像銘文</a:t>
            </a:r>
            <a:r>
              <a:rPr kumimoji="1" lang="en-US" altLang="ja-JP" sz="3200" b="1" dirty="0">
                <a:latin typeface="游ゴシック" panose="020B0400000000000000" pitchFamily="50" charset="-128"/>
                <a:ea typeface="游ゴシック" panose="020B0400000000000000" pitchFamily="50" charset="-128"/>
              </a:rPr>
              <a:t>』</a:t>
            </a:r>
            <a:endParaRPr kumimoji="1" lang="ja-JP" altLang="en-US" sz="3200" b="1"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1749292" y="164853"/>
            <a:ext cx="4370427" cy="6588794"/>
          </a:xfrm>
          <a:prstGeom prst="rect">
            <a:avLst/>
          </a:prstGeom>
          <a:solidFill>
            <a:srgbClr val="CCFFCC"/>
          </a:solidFill>
        </p:spPr>
        <p:txBody>
          <a:bodyPr vert="eaVert" wrap="square" rtlCol="0">
            <a:spAutoFit/>
          </a:bodyPr>
          <a:lstStyle/>
          <a:p>
            <a:r>
              <a:rPr lang="ja-JP" altLang="en-US" sz="4000" b="1" dirty="0">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至心信楽願為因</a:t>
            </a:r>
            <a:r>
              <a:rPr lang="ja-JP" altLang="en-US" sz="4000" b="1" dirty="0">
                <a:latin typeface="游ゴシック" panose="020B0400000000000000" pitchFamily="50" charset="-128"/>
                <a:ea typeface="游ゴシック" panose="020B0400000000000000" pitchFamily="50" charset="-128"/>
              </a:rPr>
              <a:t>」というのは、</a:t>
            </a:r>
            <a:r>
              <a:rPr lang="ja-JP" altLang="en-US" sz="4000" b="1" dirty="0">
                <a:solidFill>
                  <a:srgbClr val="FF0000"/>
                </a:solidFill>
                <a:latin typeface="游ゴシック" panose="020B0400000000000000" pitchFamily="50" charset="-128"/>
                <a:ea typeface="游ゴシック" panose="020B0400000000000000" pitchFamily="50" charset="-128"/>
              </a:rPr>
              <a:t>阿弥陀仏が与えてくださる真実の信心</a:t>
            </a:r>
            <a:r>
              <a:rPr lang="ja-JP" altLang="en-US" sz="4000" b="1" dirty="0">
                <a:latin typeface="游ゴシック" panose="020B0400000000000000" pitchFamily="50" charset="-128"/>
                <a:ea typeface="游ゴシック" panose="020B0400000000000000" pitchFamily="50" charset="-128"/>
              </a:rPr>
              <a:t>のことであり、この信心を</a:t>
            </a:r>
            <a:r>
              <a:rPr lang="ja-JP" altLang="en-US" sz="4000" b="1" dirty="0">
                <a:solidFill>
                  <a:srgbClr val="FF0000"/>
                </a:solidFill>
                <a:latin typeface="游ゴシック" panose="020B0400000000000000" pitchFamily="50" charset="-128"/>
                <a:ea typeface="游ゴシック" panose="020B0400000000000000" pitchFamily="50" charset="-128"/>
              </a:rPr>
              <a:t>この上ないさとりの因</a:t>
            </a:r>
            <a:r>
              <a:rPr lang="ja-JP" altLang="en-US" sz="4000" b="1" dirty="0">
                <a:latin typeface="游ゴシック" panose="020B0400000000000000" pitchFamily="50" charset="-128"/>
                <a:ea typeface="游ゴシック" panose="020B0400000000000000" pitchFamily="50" charset="-128"/>
              </a:rPr>
              <a:t>としなければならないというのである。</a:t>
            </a:r>
            <a:endParaRPr lang="en-US" altLang="ja-JP" sz="4000" b="1" dirty="0">
              <a:latin typeface="游ゴシック" panose="020B0400000000000000" pitchFamily="50" charset="-128"/>
              <a:ea typeface="游ゴシック" panose="020B0400000000000000" pitchFamily="50" charset="-128"/>
            </a:endParaRPr>
          </a:p>
          <a:p>
            <a:r>
              <a:rPr kumimoji="1" lang="ja-JP" altLang="en-US" sz="3200" b="1" dirty="0">
                <a:latin typeface="游ゴシック" panose="020B0400000000000000" pitchFamily="50" charset="-128"/>
                <a:ea typeface="游ゴシック" panose="020B0400000000000000" pitchFamily="50" charset="-128"/>
              </a:rPr>
              <a:t>　　　　　　              </a:t>
            </a:r>
            <a:r>
              <a:rPr kumimoji="1" lang="ja-JP" altLang="en-US" sz="2000" b="1" dirty="0">
                <a:latin typeface="游ゴシック" panose="020B0400000000000000" pitchFamily="50" charset="-128"/>
                <a:ea typeface="游ゴシック" panose="020B0400000000000000" pitchFamily="50" charset="-128"/>
              </a:rPr>
              <a:t>（現代語訳５４頁）</a:t>
            </a:r>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3275856" y="3501008"/>
            <a:ext cx="8213496" cy="5645353"/>
          </a:xfrm>
          <a:prstGeom prst="rect">
            <a:avLst/>
          </a:prstGeom>
        </p:spPr>
      </p:pic>
    </p:spTree>
    <p:extLst>
      <p:ext uri="{BB962C8B-B14F-4D97-AF65-F5344CB8AC3E}">
        <p14:creationId xmlns:p14="http://schemas.microsoft.com/office/powerpoint/2010/main" val="418090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rgbClr val="FFFF0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2150235" y="343766"/>
            <a:ext cx="6654275" cy="1938992"/>
          </a:xfrm>
          <a:prstGeom prst="rect">
            <a:avLst/>
          </a:prstGeom>
          <a:solidFill>
            <a:schemeClr val="bg1"/>
          </a:solidFill>
          <a:ln w="57150">
            <a:solidFill>
              <a:srgbClr val="FFC000"/>
            </a:solidFill>
          </a:ln>
        </p:spPr>
        <p:txBody>
          <a:bodyPr vert="horz" wrap="square" rtlCol="0">
            <a:spAutoFit/>
          </a:bodyPr>
          <a:lstStyle/>
          <a:p>
            <a:pPr algn="ctr"/>
            <a:r>
              <a:rPr lang="ja-JP" altLang="en-US" sz="6000" b="1" dirty="0">
                <a:latin typeface="游ゴシック" panose="020B0400000000000000" pitchFamily="50" charset="-128"/>
                <a:ea typeface="游ゴシック" panose="020B0400000000000000" pitchFamily="50" charset="-128"/>
              </a:rPr>
              <a:t>阿弥陀仏からいただいた</a:t>
            </a:r>
            <a:r>
              <a:rPr lang="ja-JP" altLang="en-US" sz="6000" b="1" dirty="0">
                <a:solidFill>
                  <a:srgbClr val="FF0000"/>
                </a:solidFill>
                <a:latin typeface="游ゴシック" panose="020B0400000000000000" pitchFamily="50" charset="-128"/>
                <a:ea typeface="游ゴシック" panose="020B0400000000000000" pitchFamily="50" charset="-128"/>
              </a:rPr>
              <a:t>真実の信心</a:t>
            </a:r>
            <a:endParaRPr kumimoji="1" lang="ja-JP" altLang="en-US" sz="6000" b="1" dirty="0">
              <a:solidFill>
                <a:srgbClr val="FF0000"/>
              </a:solidFill>
              <a:latin typeface="游ゴシック" panose="020B0400000000000000" pitchFamily="50" charset="-128"/>
              <a:ea typeface="游ゴシック" panose="020B0400000000000000" pitchFamily="50" charset="-128"/>
            </a:endParaRPr>
          </a:p>
        </p:txBody>
      </p:sp>
      <p:sp>
        <p:nvSpPr>
          <p:cNvPr id="7" name="左矢印 6"/>
          <p:cNvSpPr/>
          <p:nvPr/>
        </p:nvSpPr>
        <p:spPr>
          <a:xfrm rot="16200000">
            <a:off x="5092961" y="2318237"/>
            <a:ext cx="768822" cy="105072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8" name="テキスト ボックス 7"/>
          <p:cNvSpPr txBox="1"/>
          <p:nvPr/>
        </p:nvSpPr>
        <p:spPr>
          <a:xfrm>
            <a:off x="2485700" y="3332171"/>
            <a:ext cx="5983343" cy="1938992"/>
          </a:xfrm>
          <a:prstGeom prst="rect">
            <a:avLst/>
          </a:prstGeom>
          <a:solidFill>
            <a:schemeClr val="bg1"/>
          </a:solidFill>
          <a:ln w="57150">
            <a:solidFill>
              <a:srgbClr val="FFC000"/>
            </a:solidFill>
          </a:ln>
        </p:spPr>
        <p:txBody>
          <a:bodyPr vert="horz" wrap="square" rtlCol="0">
            <a:spAutoFit/>
          </a:bodyPr>
          <a:lstStyle/>
          <a:p>
            <a:pPr algn="ctr"/>
            <a:r>
              <a:rPr kumimoji="1" lang="ja-JP" altLang="en-US" sz="6000" b="1" dirty="0">
                <a:latin typeface="游ゴシック" panose="020B0400000000000000" pitchFamily="50" charset="-128"/>
                <a:ea typeface="游ゴシック" panose="020B0400000000000000" pitchFamily="50" charset="-128"/>
              </a:rPr>
              <a:t>往生成仏の</a:t>
            </a:r>
            <a:endParaRPr kumimoji="1" lang="en-US" altLang="ja-JP" sz="6000" b="1" dirty="0">
              <a:latin typeface="游ゴシック" panose="020B0400000000000000" pitchFamily="50" charset="-128"/>
              <a:ea typeface="游ゴシック" panose="020B0400000000000000" pitchFamily="50" charset="-128"/>
            </a:endParaRPr>
          </a:p>
          <a:p>
            <a:pPr algn="ctr"/>
            <a:r>
              <a:rPr kumimoji="1" lang="ja-JP" altLang="en-US" sz="6000" b="1" dirty="0">
                <a:solidFill>
                  <a:srgbClr val="FF0000"/>
                </a:solidFill>
                <a:latin typeface="游ゴシック" panose="020B0400000000000000" pitchFamily="50" charset="-128"/>
                <a:ea typeface="游ゴシック" panose="020B0400000000000000" pitchFamily="50" charset="-128"/>
              </a:rPr>
              <a:t>正しき因</a:t>
            </a:r>
          </a:p>
        </p:txBody>
      </p:sp>
      <p:sp>
        <p:nvSpPr>
          <p:cNvPr id="9" name="テキスト ボックス 8"/>
          <p:cNvSpPr txBox="1"/>
          <p:nvPr/>
        </p:nvSpPr>
        <p:spPr>
          <a:xfrm>
            <a:off x="3316017" y="5473804"/>
            <a:ext cx="4322708" cy="1107996"/>
          </a:xfrm>
          <a:prstGeom prst="rect">
            <a:avLst/>
          </a:prstGeom>
          <a:solidFill>
            <a:schemeClr val="bg1"/>
          </a:solidFill>
          <a:ln w="57150">
            <a:solidFill>
              <a:srgbClr val="FFC000"/>
            </a:solidFill>
          </a:ln>
        </p:spPr>
        <p:txBody>
          <a:bodyPr vert="horz" wrap="square" rtlCol="0">
            <a:spAutoFit/>
          </a:bodyPr>
          <a:lstStyle/>
          <a:p>
            <a:pPr algn="ctr"/>
            <a:r>
              <a:rPr kumimoji="1" lang="ja-JP" altLang="en-US" sz="6600" b="1" dirty="0">
                <a:solidFill>
                  <a:srgbClr val="FF0000"/>
                </a:solidFill>
                <a:effectLst>
                  <a:glow rad="63500">
                    <a:schemeClr val="bg1"/>
                  </a:glow>
                </a:effectLst>
                <a:latin typeface="游ゴシック" panose="020B0400000000000000" pitchFamily="50" charset="-128"/>
                <a:ea typeface="游ゴシック" panose="020B0400000000000000" pitchFamily="50" charset="-128"/>
              </a:rPr>
              <a:t>信心正因</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4" y="116632"/>
            <a:ext cx="2855189" cy="6437853"/>
          </a:xfrm>
          <a:prstGeom prst="rect">
            <a:avLst/>
          </a:prstGeom>
        </p:spPr>
      </p:pic>
    </p:spTree>
    <p:extLst>
      <p:ext uri="{BB962C8B-B14F-4D97-AF65-F5344CB8AC3E}">
        <p14:creationId xmlns:p14="http://schemas.microsoft.com/office/powerpoint/2010/main" val="233834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89877" y="1466386"/>
            <a:ext cx="5898547" cy="707886"/>
          </a:xfrm>
          <a:prstGeom prst="rect">
            <a:avLst/>
          </a:prstGeom>
          <a:noFill/>
        </p:spPr>
        <p:txBody>
          <a:bodyPr wrap="square" rtlCol="0">
            <a:spAutoFit/>
          </a:bodyPr>
          <a:lstStyle/>
          <a:p>
            <a:r>
              <a:rPr lang="ja-JP" altLang="en-US" sz="4000" b="1" dirty="0">
                <a:ea typeface="游ゴシック" panose="020B0400000000000000" pitchFamily="50" charset="-128"/>
              </a:rPr>
              <a:t>１</a:t>
            </a:r>
            <a:r>
              <a:rPr kumimoji="1" lang="ja-JP" altLang="en-US" sz="4000" b="1" dirty="0">
                <a:ea typeface="游ゴシック" panose="020B0400000000000000" pitchFamily="50" charset="-128"/>
              </a:rPr>
              <a:t>　親鸞聖人の信の表明</a:t>
            </a:r>
          </a:p>
        </p:txBody>
      </p:sp>
      <p:sp>
        <p:nvSpPr>
          <p:cNvPr id="6" name="テキスト ボックス 5"/>
          <p:cNvSpPr txBox="1"/>
          <p:nvPr/>
        </p:nvSpPr>
        <p:spPr>
          <a:xfrm>
            <a:off x="2513538" y="4902059"/>
            <a:ext cx="4608512" cy="707886"/>
          </a:xfrm>
          <a:prstGeom prst="rect">
            <a:avLst/>
          </a:prstGeom>
          <a:noFill/>
        </p:spPr>
        <p:txBody>
          <a:bodyPr wrap="square" rtlCol="0">
            <a:spAutoFit/>
          </a:bodyPr>
          <a:lstStyle/>
          <a:p>
            <a:r>
              <a:rPr lang="ja-JP" altLang="en-US" sz="4000" b="1" dirty="0">
                <a:ea typeface="游ゴシック" panose="020B0400000000000000" pitchFamily="50" charset="-128"/>
              </a:rPr>
              <a:t>５</a:t>
            </a:r>
            <a:r>
              <a:rPr kumimoji="1" lang="ja-JP" altLang="en-US" sz="4000" b="1" dirty="0">
                <a:ea typeface="游ゴシック" panose="020B0400000000000000" pitchFamily="50" charset="-128"/>
              </a:rPr>
              <a:t>　七高僧の教え</a:t>
            </a:r>
          </a:p>
        </p:txBody>
      </p:sp>
      <p:sp>
        <p:nvSpPr>
          <p:cNvPr id="8" name="テキスト ボックス 7"/>
          <p:cNvSpPr txBox="1"/>
          <p:nvPr/>
        </p:nvSpPr>
        <p:spPr>
          <a:xfrm>
            <a:off x="2513538" y="5694147"/>
            <a:ext cx="5904656" cy="707886"/>
          </a:xfrm>
          <a:prstGeom prst="rect">
            <a:avLst/>
          </a:prstGeom>
          <a:noFill/>
        </p:spPr>
        <p:txBody>
          <a:bodyPr wrap="square" rtlCol="0">
            <a:spAutoFit/>
          </a:bodyPr>
          <a:lstStyle/>
          <a:p>
            <a:r>
              <a:rPr lang="ja-JP" altLang="en-US" sz="4000" b="1" dirty="0">
                <a:ea typeface="游ゴシック" panose="020B0400000000000000" pitchFamily="50" charset="-128"/>
              </a:rPr>
              <a:t>６</a:t>
            </a:r>
            <a:r>
              <a:rPr kumimoji="1" lang="ja-JP" altLang="en-US" sz="4000" b="1" dirty="0">
                <a:ea typeface="游ゴシック" panose="020B0400000000000000" pitchFamily="50" charset="-128"/>
              </a:rPr>
              <a:t>　親鸞聖人のおすすめ</a:t>
            </a:r>
          </a:p>
        </p:txBody>
      </p:sp>
      <p:sp>
        <p:nvSpPr>
          <p:cNvPr id="7" name="テキスト ボックス 6"/>
          <p:cNvSpPr txBox="1"/>
          <p:nvPr/>
        </p:nvSpPr>
        <p:spPr>
          <a:xfrm>
            <a:off x="234214" y="2737903"/>
            <a:ext cx="1922854"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依</a:t>
            </a:r>
            <a:r>
              <a:rPr kumimoji="1" lang="ja-JP" altLang="en-US" sz="4400" b="1" dirty="0">
                <a:solidFill>
                  <a:srgbClr val="FF0000"/>
                </a:solidFill>
                <a:latin typeface="游ゴシック" panose="020B0400000000000000" pitchFamily="50" charset="-128"/>
                <a:ea typeface="游ゴシック" panose="020B0400000000000000" pitchFamily="50" charset="-128"/>
              </a:rPr>
              <a:t>経</a:t>
            </a:r>
            <a:r>
              <a:rPr kumimoji="1" lang="ja-JP" altLang="en-US" sz="4400" b="1" dirty="0">
                <a:latin typeface="游ゴシック" panose="020B0400000000000000" pitchFamily="50" charset="-128"/>
                <a:ea typeface="游ゴシック" panose="020B0400000000000000" pitchFamily="50" charset="-128"/>
              </a:rPr>
              <a:t>段</a:t>
            </a:r>
          </a:p>
        </p:txBody>
      </p:sp>
      <p:sp>
        <p:nvSpPr>
          <p:cNvPr id="9" name="テキスト ボックス 8"/>
          <p:cNvSpPr txBox="1"/>
          <p:nvPr/>
        </p:nvSpPr>
        <p:spPr>
          <a:xfrm>
            <a:off x="298205" y="4808569"/>
            <a:ext cx="1872208" cy="769441"/>
          </a:xfrm>
          <a:prstGeom prst="rect">
            <a:avLst/>
          </a:prstGeom>
          <a:noFill/>
        </p:spPr>
        <p:txBody>
          <a:bodyPr wrap="square" rtlCol="0">
            <a:spAutoFit/>
          </a:bodyPr>
          <a:lstStyle/>
          <a:p>
            <a:r>
              <a:rPr kumimoji="1" lang="ja-JP" altLang="en-US" sz="4400" b="1" dirty="0">
                <a:latin typeface="游ゴシック" panose="020B0400000000000000" pitchFamily="50" charset="-128"/>
                <a:ea typeface="游ゴシック" panose="020B0400000000000000" pitchFamily="50" charset="-128"/>
              </a:rPr>
              <a:t>依</a:t>
            </a:r>
            <a:r>
              <a:rPr kumimoji="1" lang="ja-JP" altLang="en-US" sz="4400" b="1" dirty="0">
                <a:solidFill>
                  <a:srgbClr val="FF0000"/>
                </a:solidFill>
                <a:latin typeface="游ゴシック" panose="020B0400000000000000" pitchFamily="50" charset="-128"/>
                <a:ea typeface="游ゴシック" panose="020B0400000000000000" pitchFamily="50" charset="-128"/>
              </a:rPr>
              <a:t>釈</a:t>
            </a:r>
            <a:r>
              <a:rPr kumimoji="1" lang="ja-JP" altLang="en-US" sz="4400" b="1" dirty="0">
                <a:latin typeface="游ゴシック" panose="020B0400000000000000" pitchFamily="50" charset="-128"/>
                <a:ea typeface="游ゴシック" panose="020B0400000000000000" pitchFamily="50" charset="-128"/>
              </a:rPr>
              <a:t>段</a:t>
            </a:r>
          </a:p>
        </p:txBody>
      </p:sp>
      <p:sp>
        <p:nvSpPr>
          <p:cNvPr id="11" name="左中かっこ 10"/>
          <p:cNvSpPr/>
          <p:nvPr/>
        </p:nvSpPr>
        <p:spPr>
          <a:xfrm>
            <a:off x="2161736" y="2459502"/>
            <a:ext cx="275767" cy="1326244"/>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2498555" y="3130463"/>
            <a:ext cx="6325927" cy="707886"/>
          </a:xfrm>
          <a:prstGeom prst="rect">
            <a:avLst/>
          </a:prstGeom>
          <a:noFill/>
        </p:spPr>
        <p:txBody>
          <a:bodyPr wrap="square" rtlCol="0">
            <a:spAutoFit/>
          </a:bodyPr>
          <a:lstStyle/>
          <a:p>
            <a:r>
              <a:rPr lang="ja-JP" altLang="en-US" sz="4000" b="1" dirty="0">
                <a:ea typeface="游ゴシック" panose="020B0400000000000000" pitchFamily="50" charset="-128"/>
              </a:rPr>
              <a:t>３</a:t>
            </a:r>
            <a:r>
              <a:rPr kumimoji="1" lang="ja-JP" altLang="en-US" sz="4000" b="1" dirty="0">
                <a:ea typeface="游ゴシック" panose="020B0400000000000000" pitchFamily="50" charset="-128"/>
              </a:rPr>
              <a:t>　お釈迦さまのおすすめ</a:t>
            </a:r>
          </a:p>
        </p:txBody>
      </p:sp>
      <p:sp>
        <p:nvSpPr>
          <p:cNvPr id="15" name="テキスト ボックス 14"/>
          <p:cNvSpPr txBox="1"/>
          <p:nvPr/>
        </p:nvSpPr>
        <p:spPr>
          <a:xfrm>
            <a:off x="2513538" y="4109971"/>
            <a:ext cx="4578742" cy="707886"/>
          </a:xfrm>
          <a:prstGeom prst="rect">
            <a:avLst/>
          </a:prstGeom>
          <a:noFill/>
        </p:spPr>
        <p:txBody>
          <a:bodyPr wrap="square" rtlCol="0">
            <a:spAutoFit/>
          </a:bodyPr>
          <a:lstStyle/>
          <a:p>
            <a:r>
              <a:rPr lang="ja-JP" altLang="en-US" sz="4000" b="1" dirty="0">
                <a:ea typeface="游ゴシック" panose="020B0400000000000000" pitchFamily="50" charset="-128"/>
              </a:rPr>
              <a:t>４</a:t>
            </a:r>
            <a:r>
              <a:rPr kumimoji="1" lang="ja-JP" altLang="en-US" sz="4000" b="1" dirty="0">
                <a:ea typeface="游ゴシック" panose="020B0400000000000000" pitchFamily="50" charset="-128"/>
              </a:rPr>
              <a:t>　教えの伝承</a:t>
            </a:r>
          </a:p>
        </p:txBody>
      </p:sp>
      <p:sp>
        <p:nvSpPr>
          <p:cNvPr id="16" name="テキスト ボックス 15"/>
          <p:cNvSpPr txBox="1"/>
          <p:nvPr/>
        </p:nvSpPr>
        <p:spPr>
          <a:xfrm>
            <a:off x="2492446" y="2338375"/>
            <a:ext cx="6336704" cy="707886"/>
          </a:xfrm>
          <a:prstGeom prst="rect">
            <a:avLst/>
          </a:prstGeom>
          <a:noFill/>
        </p:spPr>
        <p:txBody>
          <a:bodyPr wrap="square" rtlCol="0">
            <a:spAutoFit/>
          </a:bodyPr>
          <a:lstStyle/>
          <a:p>
            <a:r>
              <a:rPr lang="ja-JP" altLang="en-US" sz="4000" b="1" dirty="0">
                <a:ea typeface="游ゴシック" panose="020B0400000000000000" pitchFamily="50" charset="-128"/>
              </a:rPr>
              <a:t>２</a:t>
            </a:r>
            <a:r>
              <a:rPr kumimoji="1" lang="ja-JP" altLang="en-US" sz="4000" b="1" dirty="0">
                <a:ea typeface="游ゴシック" panose="020B0400000000000000" pitchFamily="50" charset="-128"/>
              </a:rPr>
              <a:t>　阿弥陀仏の願いと救い</a:t>
            </a:r>
          </a:p>
        </p:txBody>
      </p:sp>
      <p:sp>
        <p:nvSpPr>
          <p:cNvPr id="17" name="左中かっこ 16"/>
          <p:cNvSpPr/>
          <p:nvPr/>
        </p:nvSpPr>
        <p:spPr>
          <a:xfrm>
            <a:off x="2195737" y="4234392"/>
            <a:ext cx="241766" cy="2043219"/>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
        <p:nvSpPr>
          <p:cNvPr id="4" name="正方形/長方形 3"/>
          <p:cNvSpPr/>
          <p:nvPr/>
        </p:nvSpPr>
        <p:spPr>
          <a:xfrm>
            <a:off x="2627783" y="1407743"/>
            <a:ext cx="6196699" cy="17148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2" name="正方形/長方形 1"/>
          <p:cNvSpPr/>
          <p:nvPr/>
        </p:nvSpPr>
        <p:spPr>
          <a:xfrm>
            <a:off x="272882" y="1407743"/>
            <a:ext cx="2426910" cy="769441"/>
          </a:xfrm>
          <a:prstGeom prst="rect">
            <a:avLst/>
          </a:prstGeom>
        </p:spPr>
        <p:txBody>
          <a:bodyPr wrap="square">
            <a:spAutoFit/>
          </a:bodyPr>
          <a:lstStyle/>
          <a:p>
            <a:r>
              <a:rPr lang="ja-JP" altLang="en-US" sz="4400" b="1" dirty="0">
                <a:latin typeface="游ゴシック" panose="020B0400000000000000" pitchFamily="50" charset="-128"/>
                <a:ea typeface="游ゴシック" panose="020B0400000000000000" pitchFamily="50" charset="-128"/>
              </a:rPr>
              <a:t>帰敬序</a:t>
            </a:r>
            <a:r>
              <a:rPr lang="en-US" altLang="ja-JP" sz="4400" b="1" dirty="0">
                <a:latin typeface="游ゴシック" panose="020B0400000000000000" pitchFamily="50" charset="-128"/>
                <a:ea typeface="游ゴシック" panose="020B0400000000000000" pitchFamily="50" charset="-128"/>
              </a:rPr>
              <a:t>…</a:t>
            </a:r>
            <a:endParaRPr lang="ja-JP" altLang="en-US" sz="4400" b="1" dirty="0">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187057" y="74172"/>
            <a:ext cx="5601533" cy="769441"/>
          </a:xfrm>
          <a:prstGeom prst="rect">
            <a:avLst/>
          </a:prstGeom>
          <a:solidFill>
            <a:schemeClr val="bg1"/>
          </a:solidFill>
        </p:spPr>
        <p:txBody>
          <a:bodyPr vert="horz" wrap="square" rtlCol="0">
            <a:spAutoFit/>
          </a:bodyPr>
          <a:lstStyle/>
          <a:p>
            <a:r>
              <a:rPr kumimoji="1" lang="ja-JP" altLang="en-US" sz="4400" b="1" dirty="0">
                <a:latin typeface="游ゴシック" panose="020B0400000000000000" pitchFamily="50" charset="-128"/>
                <a:ea typeface="游ゴシック" panose="020B0400000000000000" pitchFamily="50" charset="-128"/>
              </a:rPr>
              <a:t>「正信偈」の構成</a:t>
            </a:r>
            <a:r>
              <a:rPr kumimoji="1" lang="en-US" altLang="ja-JP" sz="4400" b="1" dirty="0">
                <a:latin typeface="游ゴシック" panose="020B0400000000000000" pitchFamily="50" charset="-128"/>
                <a:ea typeface="游ゴシック" panose="020B0400000000000000" pitchFamily="50" charset="-128"/>
              </a:rPr>
              <a:t>…</a:t>
            </a:r>
            <a:endParaRPr kumimoji="1" lang="ja-JP" altLang="en-US" sz="4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0296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par>
                                <p:cTn id="58" presetID="26" presetClass="emph" presetSubtype="0" repeatCount="5000" fill="hold" grpId="1" nodeType="withEffect">
                                  <p:stCondLst>
                                    <p:cond delay="500"/>
                                  </p:stCondLst>
                                  <p:childTnLst>
                                    <p:animEffect transition="out" filter="fade">
                                      <p:cBhvr>
                                        <p:cTn id="59" dur="400" tmFilter="0, 0; .2, .5; .8, .5; 1, 0"/>
                                        <p:tgtEl>
                                          <p:spTgt spid="4"/>
                                        </p:tgtEl>
                                      </p:cBhvr>
                                    </p:animEffect>
                                    <p:animScale>
                                      <p:cBhvr>
                                        <p:cTn id="60" dur="2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7" grpId="0"/>
      <p:bldP spid="9" grpId="0"/>
      <p:bldP spid="11" grpId="0" animBg="1"/>
      <p:bldP spid="14" grpId="0"/>
      <p:bldP spid="15" grpId="0"/>
      <p:bldP spid="16" grpId="0"/>
      <p:bldP spid="17" grpId="0" animBg="1"/>
      <p:bldP spid="4" grpId="0" animBg="1"/>
      <p:bldP spid="4" grpId="1" animBg="1"/>
      <p:bldP spid="2"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76795" y="511024"/>
            <a:ext cx="1967205" cy="6160533"/>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19</a:t>
            </a:r>
            <a:r>
              <a:rPr lang="ja-JP" altLang="en-US" sz="5400" b="1" dirty="0">
                <a:latin typeface="游ゴシック" panose="020B0400000000000000" pitchFamily="50" charset="-128"/>
                <a:ea typeface="游ゴシック" panose="020B0400000000000000" pitchFamily="50" charset="-128"/>
              </a:rPr>
              <a:t>成等覚証大涅槃</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20</a:t>
            </a:r>
            <a:r>
              <a:rPr lang="ja-JP" altLang="en-US" sz="5400" b="1" dirty="0">
                <a:latin typeface="游ゴシック" panose="020B0400000000000000" pitchFamily="50" charset="-128"/>
                <a:ea typeface="游ゴシック" panose="020B0400000000000000" pitchFamily="50" charset="-128"/>
              </a:rPr>
              <a:t>必至滅度願成就</a:t>
            </a:r>
            <a:endParaRPr kumimoji="1" lang="ja-JP" altLang="en-US" sz="5400" b="1"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742375" y="224644"/>
            <a:ext cx="2031325" cy="6408712"/>
          </a:xfrm>
          <a:prstGeom prst="rect">
            <a:avLst/>
          </a:prstGeom>
          <a:solidFill>
            <a:srgbClr val="FA608C"/>
          </a:solidFill>
        </p:spPr>
        <p:txBody>
          <a:bodyPr vert="eaVert" wrap="square" rtlCol="0">
            <a:spAutoFit/>
          </a:bodyPr>
          <a:lstStyle/>
          <a:p>
            <a:r>
              <a:rPr lang="ja-JP" altLang="en-US" sz="4000" b="1" dirty="0">
                <a:solidFill>
                  <a:schemeClr val="bg1"/>
                </a:solidFill>
                <a:latin typeface="游ゴシック" panose="020B0400000000000000" pitchFamily="50" charset="-128"/>
                <a:ea typeface="游ゴシック" panose="020B0400000000000000" pitchFamily="50" charset="-128"/>
              </a:rPr>
              <a:t>等覚を成り大涅槃を証することは、必至滅度の願（第十一願）成就なり。</a:t>
            </a:r>
            <a:r>
              <a:rPr kumimoji="1" lang="ja-JP" altLang="en-US" sz="3200" b="1" dirty="0">
                <a:solidFill>
                  <a:schemeClr val="bg1"/>
                </a:solidFill>
                <a:latin typeface="游ゴシック" panose="020B0400000000000000" pitchFamily="50" charset="-128"/>
                <a:ea typeface="游ゴシック" panose="020B0400000000000000" pitchFamily="50" charset="-128"/>
              </a:rPr>
              <a:t>　　　　　　               　</a:t>
            </a:r>
            <a:endParaRPr kumimoji="1" lang="ja-JP" altLang="en-US" sz="2000" b="1" dirty="0">
              <a:solidFill>
                <a:schemeClr val="bg1"/>
              </a:solidFill>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815970" y="224644"/>
            <a:ext cx="3262432" cy="6408712"/>
          </a:xfrm>
          <a:prstGeom prst="rect">
            <a:avLst/>
          </a:prstGeom>
          <a:solidFill>
            <a:srgbClr val="002060"/>
          </a:solidFill>
        </p:spPr>
        <p:txBody>
          <a:bodyPr vert="eaVert" wrap="square" rtlCol="0">
            <a:spAutoFit/>
          </a:bodyPr>
          <a:lstStyle/>
          <a:p>
            <a:r>
              <a:rPr lang="ja-JP" altLang="en-US" sz="4000" b="1" dirty="0">
                <a:solidFill>
                  <a:schemeClr val="bg1"/>
                </a:solidFill>
                <a:latin typeface="游ゴシック" panose="020B0400000000000000" pitchFamily="50" charset="-128"/>
                <a:ea typeface="游ゴシック" panose="020B0400000000000000" pitchFamily="50" charset="-128"/>
              </a:rPr>
              <a:t>正定聚の位につき、浄土に往生してさとりを開くことができるのは、必至滅度の願（第十一願）が成就されたことによる。</a:t>
            </a:r>
            <a:r>
              <a:rPr kumimoji="1" lang="ja-JP" altLang="en-US" sz="3200" b="1" dirty="0">
                <a:solidFill>
                  <a:schemeClr val="bg1"/>
                </a:solidFill>
                <a:latin typeface="游ゴシック" panose="020B0400000000000000" pitchFamily="50" charset="-128"/>
                <a:ea typeface="游ゴシック" panose="020B0400000000000000" pitchFamily="50" charset="-128"/>
              </a:rPr>
              <a:t>　　        </a:t>
            </a:r>
            <a:endParaRPr kumimoji="1" lang="ja-JP" altLang="en-US" sz="2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7810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5281" y="260648"/>
            <a:ext cx="6155531" cy="6477848"/>
          </a:xfrm>
          <a:prstGeom prst="rect">
            <a:avLst/>
          </a:prstGeom>
          <a:solidFill>
            <a:srgbClr val="CCFFCC"/>
          </a:solidFill>
        </p:spPr>
        <p:txBody>
          <a:bodyPr vert="eaVert" wrap="square" rtlCol="0">
            <a:spAutoFit/>
          </a:bodyPr>
          <a:lstStyle/>
          <a:p>
            <a:r>
              <a:rPr lang="ja-JP" altLang="en-US" sz="3600" b="1" dirty="0">
                <a:latin typeface="游ゴシック" panose="020B0400000000000000" pitchFamily="50" charset="-128"/>
                <a:ea typeface="游ゴシック" panose="020B0400000000000000" pitchFamily="50" charset="-128"/>
              </a:rPr>
              <a:t>「</a:t>
            </a:r>
            <a:r>
              <a:rPr lang="ja-JP" altLang="en-US" sz="3600" b="1" dirty="0">
                <a:solidFill>
                  <a:srgbClr val="FF0000"/>
                </a:solidFill>
                <a:latin typeface="游ゴシック" panose="020B0400000000000000" pitchFamily="50" charset="-128"/>
                <a:ea typeface="游ゴシック" panose="020B0400000000000000" pitchFamily="50" charset="-128"/>
              </a:rPr>
              <a:t>成等覚証大涅槃</a:t>
            </a:r>
            <a:r>
              <a:rPr lang="ja-JP" altLang="en-US" sz="3600" b="1" dirty="0">
                <a:latin typeface="游ゴシック" panose="020B0400000000000000" pitchFamily="50" charset="-128"/>
                <a:ea typeface="游ゴシック" panose="020B0400000000000000" pitchFamily="50" charset="-128"/>
              </a:rPr>
              <a:t>」ということについて、「</a:t>
            </a:r>
            <a:r>
              <a:rPr lang="ja-JP" altLang="en-US" sz="3600" b="1" dirty="0">
                <a:solidFill>
                  <a:srgbClr val="FF0000"/>
                </a:solidFill>
                <a:latin typeface="游ゴシック" panose="020B0400000000000000" pitchFamily="50" charset="-128"/>
                <a:ea typeface="游ゴシック" panose="020B0400000000000000" pitchFamily="50" charset="-128"/>
              </a:rPr>
              <a:t>成等覚</a:t>
            </a:r>
            <a:r>
              <a:rPr lang="ja-JP" altLang="en-US" sz="3600" b="1" dirty="0">
                <a:latin typeface="游ゴシック" panose="020B0400000000000000" pitchFamily="50" charset="-128"/>
                <a:ea typeface="游ゴシック" panose="020B0400000000000000" pitchFamily="50" charset="-128"/>
              </a:rPr>
              <a:t>」というのは</a:t>
            </a:r>
            <a:r>
              <a:rPr lang="ja-JP" altLang="en-US" sz="3600" b="1" dirty="0">
                <a:solidFill>
                  <a:srgbClr val="FF0000"/>
                </a:solidFill>
                <a:latin typeface="游ゴシック" panose="020B0400000000000000" pitchFamily="50" charset="-128"/>
                <a:ea typeface="游ゴシック" panose="020B0400000000000000" pitchFamily="50" charset="-128"/>
              </a:rPr>
              <a:t>正定聚の位</a:t>
            </a:r>
            <a:r>
              <a:rPr lang="ja-JP" altLang="en-US" sz="3600" b="1" dirty="0">
                <a:latin typeface="游ゴシック" panose="020B0400000000000000" pitchFamily="50" charset="-128"/>
                <a:ea typeface="游ゴシック" panose="020B0400000000000000" pitchFamily="50" charset="-128"/>
              </a:rPr>
              <a:t>につくことである。この位を</a:t>
            </a:r>
            <a:r>
              <a:rPr lang="ja-JP" altLang="en-US" sz="3600" b="1" dirty="0">
                <a:solidFill>
                  <a:srgbClr val="FF0000"/>
                </a:solidFill>
                <a:latin typeface="游ゴシック" panose="020B0400000000000000" pitchFamily="50" charset="-128"/>
                <a:ea typeface="游ゴシック" panose="020B0400000000000000" pitchFamily="50" charset="-128"/>
              </a:rPr>
              <a:t>龍樹菩薩</a:t>
            </a:r>
            <a:r>
              <a:rPr lang="ja-JP" altLang="en-US" sz="3600" b="1" dirty="0">
                <a:latin typeface="游ゴシック" panose="020B0400000000000000" pitchFamily="50" charset="-128"/>
                <a:ea typeface="游ゴシック" panose="020B0400000000000000" pitchFamily="50" charset="-128"/>
              </a:rPr>
              <a:t>は「</a:t>
            </a:r>
            <a:r>
              <a:rPr lang="ja-JP" altLang="en-US" sz="3600" b="1" dirty="0">
                <a:solidFill>
                  <a:srgbClr val="FF0000"/>
                </a:solidFill>
                <a:latin typeface="游ゴシック" panose="020B0400000000000000" pitchFamily="50" charset="-128"/>
                <a:ea typeface="游ゴシック" panose="020B0400000000000000" pitchFamily="50" charset="-128"/>
              </a:rPr>
              <a:t>即時入必定</a:t>
            </a:r>
            <a:r>
              <a:rPr lang="ja-JP" altLang="en-US" sz="3600" b="1" dirty="0">
                <a:latin typeface="游ゴシック" panose="020B0400000000000000" pitchFamily="50" charset="-128"/>
                <a:ea typeface="游ゴシック" panose="020B0400000000000000" pitchFamily="50" charset="-128"/>
              </a:rPr>
              <a:t>（即のときに必定に入る）」といわれており、</a:t>
            </a:r>
            <a:r>
              <a:rPr lang="ja-JP" altLang="en-US" sz="3600" b="1" dirty="0">
                <a:solidFill>
                  <a:srgbClr val="FF0000"/>
                </a:solidFill>
                <a:latin typeface="游ゴシック" panose="020B0400000000000000" pitchFamily="50" charset="-128"/>
                <a:ea typeface="游ゴシック" panose="020B0400000000000000" pitchFamily="50" charset="-128"/>
              </a:rPr>
              <a:t>曇鸞和尚</a:t>
            </a:r>
            <a:r>
              <a:rPr lang="ja-JP" altLang="en-US" sz="3600" b="1" dirty="0">
                <a:latin typeface="游ゴシック" panose="020B0400000000000000" pitchFamily="50" charset="-128"/>
                <a:ea typeface="游ゴシック" panose="020B0400000000000000" pitchFamily="50" charset="-128"/>
              </a:rPr>
              <a:t>は「</a:t>
            </a:r>
            <a:r>
              <a:rPr lang="ja-JP" altLang="en-US" sz="3600" b="1" dirty="0">
                <a:solidFill>
                  <a:srgbClr val="FF0000"/>
                </a:solidFill>
                <a:latin typeface="游ゴシック" panose="020B0400000000000000" pitchFamily="50" charset="-128"/>
                <a:ea typeface="游ゴシック" panose="020B0400000000000000" pitchFamily="50" charset="-128"/>
              </a:rPr>
              <a:t>入正定之数</a:t>
            </a:r>
            <a:r>
              <a:rPr lang="ja-JP" altLang="en-US" sz="3600" b="1" dirty="0">
                <a:latin typeface="游ゴシック" panose="020B0400000000000000" pitchFamily="50" charset="-128"/>
                <a:ea typeface="游ゴシック" panose="020B0400000000000000" pitchFamily="50" charset="-128"/>
              </a:rPr>
              <a:t>（正定の数に入る）」と示されている。これはすなわち</a:t>
            </a:r>
            <a:r>
              <a:rPr lang="ja-JP" altLang="en-US" sz="3600" b="1" dirty="0">
                <a:solidFill>
                  <a:srgbClr val="FF0000"/>
                </a:solidFill>
                <a:latin typeface="游ゴシック" panose="020B0400000000000000" pitchFamily="50" charset="-128"/>
                <a:ea typeface="游ゴシック" panose="020B0400000000000000" pitchFamily="50" charset="-128"/>
              </a:rPr>
              <a:t>弥勒菩薩と等しい位</a:t>
            </a:r>
            <a:r>
              <a:rPr lang="ja-JP" altLang="en-US" sz="3600" b="1" dirty="0">
                <a:latin typeface="游ゴシック" panose="020B0400000000000000" pitchFamily="50" charset="-128"/>
                <a:ea typeface="游ゴシック" panose="020B0400000000000000" pitchFamily="50" charset="-128"/>
              </a:rPr>
              <a:t>である。</a:t>
            </a:r>
            <a:endParaRPr lang="en-US" altLang="ja-JP" sz="3600" b="1" dirty="0">
              <a:latin typeface="游ゴシック" panose="020B0400000000000000" pitchFamily="50" charset="-128"/>
              <a:ea typeface="游ゴシック" panose="020B0400000000000000" pitchFamily="50" charset="-128"/>
            </a:endParaRPr>
          </a:p>
          <a:p>
            <a:r>
              <a:rPr kumimoji="1" lang="ja-JP" altLang="en-US" sz="2800" b="1" dirty="0">
                <a:latin typeface="游ゴシック" panose="020B0400000000000000" pitchFamily="50" charset="-128"/>
                <a:ea typeface="游ゴシック" panose="020B0400000000000000" pitchFamily="50" charset="-128"/>
              </a:rPr>
              <a:t>　　　　　　　           </a:t>
            </a:r>
            <a:r>
              <a:rPr kumimoji="1" lang="ja-JP" altLang="en-US" sz="2000" b="1" dirty="0">
                <a:latin typeface="游ゴシック" panose="020B0400000000000000" pitchFamily="50" charset="-128"/>
                <a:ea typeface="游ゴシック" panose="020B0400000000000000" pitchFamily="50" charset="-128"/>
              </a:rPr>
              <a:t>（現代語訳５４頁）</a:t>
            </a:r>
          </a:p>
        </p:txBody>
      </p:sp>
      <p:sp>
        <p:nvSpPr>
          <p:cNvPr id="3" name="テキスト ボックス 2"/>
          <p:cNvSpPr txBox="1"/>
          <p:nvPr/>
        </p:nvSpPr>
        <p:spPr>
          <a:xfrm>
            <a:off x="8519298" y="10056"/>
            <a:ext cx="615553" cy="3021464"/>
          </a:xfrm>
          <a:prstGeom prst="rect">
            <a:avLst/>
          </a:prstGeom>
          <a:solidFill>
            <a:schemeClr val="accent6">
              <a:lumMod val="20000"/>
              <a:lumOff val="80000"/>
            </a:schemeClr>
          </a:solidFill>
        </p:spPr>
        <p:txBody>
          <a:bodyPr vert="eaVert" wrap="square" rtlCol="0">
            <a:spAutoFit/>
          </a:bodyPr>
          <a:lstStyle/>
          <a:p>
            <a:r>
              <a:rPr kumimoji="1" lang="en-US" altLang="ja-JP" sz="2800" b="1" dirty="0">
                <a:latin typeface="游ゴシック" panose="020B0400000000000000" pitchFamily="50" charset="-128"/>
                <a:ea typeface="游ゴシック" panose="020B0400000000000000" pitchFamily="50" charset="-128"/>
              </a:rPr>
              <a:t>『</a:t>
            </a:r>
            <a:r>
              <a:rPr kumimoji="1" lang="ja-JP" altLang="en-US" sz="2800" b="1" dirty="0">
                <a:latin typeface="游ゴシック" panose="020B0400000000000000" pitchFamily="50" charset="-128"/>
                <a:ea typeface="游ゴシック" panose="020B0400000000000000" pitchFamily="50" charset="-128"/>
              </a:rPr>
              <a:t>尊号真像銘文</a:t>
            </a:r>
            <a:r>
              <a:rPr kumimoji="1" lang="en-US" altLang="ja-JP" sz="2800" b="1" dirty="0">
                <a:latin typeface="游ゴシック" panose="020B0400000000000000" pitchFamily="50" charset="-128"/>
                <a:ea typeface="游ゴシック" panose="020B0400000000000000" pitchFamily="50" charset="-128"/>
              </a:rPr>
              <a:t>』</a:t>
            </a:r>
            <a:endParaRPr kumimoji="1" lang="ja-JP" altLang="en-US" sz="2800" b="1" dirty="0">
              <a:latin typeface="游ゴシック" panose="020B0400000000000000" pitchFamily="50" charset="-128"/>
              <a:ea typeface="游ゴシック" panose="020B0400000000000000" pitchFamily="50" charset="-128"/>
            </a:endParaRPr>
          </a:p>
        </p:txBody>
      </p:sp>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4139952" y="3609487"/>
            <a:ext cx="7476394" cy="5138723"/>
          </a:xfrm>
          <a:prstGeom prst="rect">
            <a:avLst/>
          </a:prstGeom>
        </p:spPr>
      </p:pic>
    </p:spTree>
    <p:extLst>
      <p:ext uri="{BB962C8B-B14F-4D97-AF65-F5344CB8AC3E}">
        <p14:creationId xmlns:p14="http://schemas.microsoft.com/office/powerpoint/2010/main" val="29830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テキスト ボックス 7"/>
          <p:cNvSpPr txBox="1"/>
          <p:nvPr/>
        </p:nvSpPr>
        <p:spPr>
          <a:xfrm>
            <a:off x="7661998" y="404664"/>
            <a:ext cx="1343316" cy="6160533"/>
          </a:xfrm>
          <a:prstGeom prst="rect">
            <a:avLst/>
          </a:prstGeom>
          <a:noFill/>
        </p:spPr>
        <p:txBody>
          <a:bodyPr vert="eaVert" wrap="square" rtlCol="0">
            <a:spAutoFit/>
          </a:bodyPr>
          <a:lstStyle/>
          <a:p>
            <a:pPr>
              <a:lnSpc>
                <a:spcPct val="130000"/>
              </a:lnSpc>
            </a:pPr>
            <a:r>
              <a:rPr lang="en-US" altLang="ja-JP" sz="5400" b="1" dirty="0">
                <a:effectLst>
                  <a:glow rad="228600">
                    <a:schemeClr val="bg1"/>
                  </a:glow>
                </a:effectLst>
                <a:latin typeface="游ゴシック" panose="020B0400000000000000" pitchFamily="50" charset="-128"/>
                <a:ea typeface="游ゴシック" panose="020B0400000000000000" pitchFamily="50" charset="-128"/>
              </a:rPr>
              <a:t>19</a:t>
            </a:r>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成等覚</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証大涅槃</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906150" y="3373938"/>
            <a:ext cx="6608217" cy="3293209"/>
          </a:xfrm>
          <a:prstGeom prst="rect">
            <a:avLst/>
          </a:prstGeom>
        </p:spPr>
        <p:txBody>
          <a:bodyPr wrap="square">
            <a:spAutoFit/>
          </a:bodyPr>
          <a:lstStyle/>
          <a:p>
            <a:r>
              <a:rPr lang="ja-JP" altLang="en-US" sz="7200" b="1" dirty="0">
                <a:solidFill>
                  <a:srgbClr val="FF0000"/>
                </a:solidFill>
                <a:effectLst>
                  <a:glow rad="228600">
                    <a:schemeClr val="bg1"/>
                  </a:glow>
                </a:effectLst>
                <a:ea typeface="游ゴシック" panose="020B0400000000000000" pitchFamily="50" charset="-128"/>
              </a:rPr>
              <a:t>　</a:t>
            </a: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浄土に往生して</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pPr algn="ct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さとりを開くことが</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6000" b="1" dirty="0">
                <a:solidFill>
                  <a:srgbClr val="FF0000"/>
                </a:solidFill>
                <a:effectLst>
                  <a:glow rad="228600">
                    <a:schemeClr val="bg1"/>
                  </a:glow>
                </a:effectLst>
                <a:ea typeface="游ゴシック" panose="020B0400000000000000" pitchFamily="50" charset="-128"/>
              </a:rPr>
              <a:t>正</a:t>
            </a:r>
            <a:r>
              <a:rPr lang="ja-JP" altLang="en-US" sz="6000" b="1" dirty="0">
                <a:effectLst>
                  <a:glow rad="228600">
                    <a:schemeClr val="bg1"/>
                  </a:glow>
                </a:effectLst>
                <a:latin typeface="游ゴシック" panose="020B0400000000000000" pitchFamily="50" charset="-128"/>
                <a:ea typeface="游ゴシック" panose="020B0400000000000000" pitchFamily="50" charset="-128"/>
              </a:rPr>
              <a:t>しく</a:t>
            </a:r>
            <a:r>
              <a:rPr lang="ja-JP" altLang="en-US" sz="6000" b="1" dirty="0">
                <a:solidFill>
                  <a:srgbClr val="FF0000"/>
                </a:solidFill>
                <a:effectLst>
                  <a:glow rad="228600">
                    <a:schemeClr val="bg1"/>
                  </a:glow>
                </a:effectLst>
                <a:ea typeface="游ゴシック" panose="020B0400000000000000" pitchFamily="50" charset="-128"/>
              </a:rPr>
              <a:t>定</a:t>
            </a:r>
            <a:r>
              <a:rPr lang="ja-JP" altLang="en-US" sz="6000" b="1" dirty="0">
                <a:effectLst>
                  <a:glow rad="228600">
                    <a:schemeClr val="bg1"/>
                  </a:glow>
                </a:effectLst>
                <a:latin typeface="游ゴシック" panose="020B0400000000000000" pitchFamily="50" charset="-128"/>
                <a:ea typeface="游ゴシック" panose="020B0400000000000000" pitchFamily="50" charset="-128"/>
              </a:rPr>
              <a:t>まった</a:t>
            </a:r>
            <a:r>
              <a:rPr lang="ja-JP" altLang="en-US" sz="6000" b="1" dirty="0">
                <a:solidFill>
                  <a:srgbClr val="FF0000"/>
                </a:solidFill>
                <a:effectLst>
                  <a:glow rad="228600">
                    <a:schemeClr val="bg1"/>
                  </a:glow>
                </a:effectLst>
                <a:ea typeface="游ゴシック" panose="020B0400000000000000" pitchFamily="50" charset="-128"/>
              </a:rPr>
              <a:t>聚</a:t>
            </a:r>
            <a:endParaRPr lang="en-US" altLang="ja-JP" sz="6000" b="1" dirty="0">
              <a:solidFill>
                <a:srgbClr val="FF0000"/>
              </a:solidFill>
              <a:effectLst>
                <a:glow rad="228600">
                  <a:schemeClr val="bg1"/>
                </a:glow>
              </a:effectLst>
              <a:ea typeface="游ゴシック" panose="020B0400000000000000" pitchFamily="50" charset="-128"/>
            </a:endParaRPr>
          </a:p>
          <a:p>
            <a:r>
              <a:rPr lang="ja-JP" altLang="en-US" sz="2800" b="1" dirty="0">
                <a:effectLst>
                  <a:glow rad="228600">
                    <a:schemeClr val="bg1"/>
                  </a:glow>
                </a:effectLst>
                <a:ea typeface="游ゴシック" panose="020B0400000000000000" pitchFamily="50" charset="-128"/>
              </a:rPr>
              <a:t>　　　　　　　　　　　　　（なかま）</a:t>
            </a:r>
            <a:endParaRPr lang="en-US" altLang="ja-JP" sz="6000" b="1" dirty="0">
              <a:effectLst>
                <a:glow rad="228600">
                  <a:schemeClr val="bg1"/>
                </a:glow>
              </a:effectLst>
              <a:ea typeface="游ゴシック" panose="020B0400000000000000" pitchFamily="50" charset="-128"/>
            </a:endParaRPr>
          </a:p>
        </p:txBody>
      </p:sp>
      <p:sp>
        <p:nvSpPr>
          <p:cNvPr id="7" name="正方形/長方形 6"/>
          <p:cNvSpPr/>
          <p:nvPr/>
        </p:nvSpPr>
        <p:spPr>
          <a:xfrm>
            <a:off x="539552" y="523785"/>
            <a:ext cx="6627500" cy="1200329"/>
          </a:xfrm>
          <a:prstGeom prst="rect">
            <a:avLst/>
          </a:prstGeom>
        </p:spPr>
        <p:txBody>
          <a:bodyPr wrap="square">
            <a:spAutoFit/>
          </a:bodyPr>
          <a:lstStyle/>
          <a:p>
            <a:pPr algn="ctr"/>
            <a:r>
              <a:rPr lang="ja-JP" altLang="en-US" sz="7200" b="1" dirty="0">
                <a:solidFill>
                  <a:srgbClr val="FF0000"/>
                </a:solidFill>
                <a:effectLst>
                  <a:glow rad="228600">
                    <a:schemeClr val="bg1"/>
                  </a:glow>
                </a:effectLst>
                <a:ea typeface="游ゴシック" panose="020B0400000000000000" pitchFamily="50" charset="-128"/>
              </a:rPr>
              <a:t>等覚</a:t>
            </a:r>
            <a:r>
              <a:rPr lang="ja-JP" altLang="en-US" sz="6000" b="1" dirty="0">
                <a:solidFill>
                  <a:srgbClr val="FF0000"/>
                </a:solidFill>
                <a:effectLst>
                  <a:glow rad="228600">
                    <a:schemeClr val="bg1"/>
                  </a:glow>
                </a:effectLst>
                <a:ea typeface="游ゴシック" panose="020B0400000000000000" pitchFamily="50" charset="-128"/>
              </a:rPr>
              <a:t>（等正覚）</a:t>
            </a:r>
            <a:endParaRPr lang="en-US" altLang="ja-JP" sz="6000" b="1" dirty="0">
              <a:effectLst>
                <a:glow rad="228600">
                  <a:schemeClr val="bg1"/>
                </a:glow>
              </a:effectLst>
              <a:ea typeface="游ゴシック" panose="020B0400000000000000" pitchFamily="50" charset="-128"/>
            </a:endParaRPr>
          </a:p>
        </p:txBody>
      </p:sp>
      <p:sp>
        <p:nvSpPr>
          <p:cNvPr id="9" name="等号 8"/>
          <p:cNvSpPr/>
          <p:nvPr/>
        </p:nvSpPr>
        <p:spPr>
          <a:xfrm rot="5400000">
            <a:off x="1596194" y="1541757"/>
            <a:ext cx="724291" cy="821352"/>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1" name="正方形/長方形 10"/>
          <p:cNvSpPr/>
          <p:nvPr/>
        </p:nvSpPr>
        <p:spPr>
          <a:xfrm>
            <a:off x="-324544" y="2244094"/>
            <a:ext cx="6092332" cy="1200329"/>
          </a:xfrm>
          <a:prstGeom prst="rect">
            <a:avLst/>
          </a:prstGeom>
        </p:spPr>
        <p:txBody>
          <a:bodyPr wrap="square">
            <a:spAutoFit/>
          </a:bodyPr>
          <a:lstStyle/>
          <a:p>
            <a:pPr algn="ctr"/>
            <a:r>
              <a:rPr lang="ja-JP" altLang="en-US" sz="7200" b="1" dirty="0">
                <a:solidFill>
                  <a:srgbClr val="FF0000"/>
                </a:solidFill>
                <a:effectLst>
                  <a:glow rad="228600">
                    <a:schemeClr val="bg1"/>
                  </a:glow>
                </a:effectLst>
                <a:ea typeface="游ゴシック" panose="020B0400000000000000" pitchFamily="50" charset="-128"/>
              </a:rPr>
              <a:t>　</a:t>
            </a:r>
            <a:r>
              <a:rPr lang="ja-JP" altLang="en-US" sz="66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正定聚</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のこと</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2402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656" y="0"/>
            <a:ext cx="12330617" cy="8134423"/>
          </a:xfrm>
          <a:prstGeom prst="rect">
            <a:avLst/>
          </a:prstGeom>
        </p:spPr>
      </p:pic>
      <p:sp>
        <p:nvSpPr>
          <p:cNvPr id="8" name="テキスト ボックス 7"/>
          <p:cNvSpPr txBox="1"/>
          <p:nvPr/>
        </p:nvSpPr>
        <p:spPr>
          <a:xfrm>
            <a:off x="7661998" y="404664"/>
            <a:ext cx="1343316" cy="6160533"/>
          </a:xfrm>
          <a:prstGeom prst="rect">
            <a:avLst/>
          </a:prstGeom>
          <a:noFill/>
        </p:spPr>
        <p:txBody>
          <a:bodyPr vert="eaVert" wrap="square" rtlCol="0">
            <a:spAutoFit/>
          </a:bodyPr>
          <a:lstStyle/>
          <a:p>
            <a:pPr>
              <a:lnSpc>
                <a:spcPct val="130000"/>
              </a:lnSpc>
            </a:pPr>
            <a:r>
              <a:rPr lang="en-US" altLang="ja-JP" sz="5400" b="1" dirty="0">
                <a:effectLst>
                  <a:glow rad="228600">
                    <a:schemeClr val="bg1"/>
                  </a:glow>
                </a:effectLst>
                <a:latin typeface="游ゴシック" panose="020B0400000000000000" pitchFamily="50" charset="-128"/>
                <a:ea typeface="游ゴシック" panose="020B0400000000000000" pitchFamily="50" charset="-128"/>
              </a:rPr>
              <a:t>19</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成等覚</a:t>
            </a:r>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証大涅槃</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1014027" y="836041"/>
            <a:ext cx="6336704" cy="5355312"/>
          </a:xfrm>
          <a:prstGeom prst="rect">
            <a:avLst/>
          </a:prstGeom>
        </p:spPr>
        <p:txBody>
          <a:bodyPr wrap="square">
            <a:spAutoFit/>
          </a:bodyPr>
          <a:lstStyle/>
          <a:p>
            <a:r>
              <a:rPr lang="ja-JP" altLang="en-US" sz="7200" b="1" dirty="0">
                <a:solidFill>
                  <a:srgbClr val="FF0000"/>
                </a:solidFill>
                <a:effectLst>
                  <a:glow rad="228600">
                    <a:schemeClr val="bg1"/>
                  </a:glow>
                </a:effectLst>
                <a:ea typeface="游ゴシック" panose="020B0400000000000000" pitchFamily="50" charset="-128"/>
              </a:rPr>
              <a:t>証大涅槃</a:t>
            </a:r>
            <a:endParaRPr lang="en-US" altLang="ja-JP" sz="7200" b="1" dirty="0">
              <a:solidFill>
                <a:srgbClr val="FF0000"/>
              </a:solidFill>
              <a:effectLst>
                <a:glow rad="228600">
                  <a:schemeClr val="bg1"/>
                </a:glow>
              </a:effectLst>
              <a:ea typeface="游ゴシック" panose="020B0400000000000000" pitchFamily="50" charset="-128"/>
            </a:endParaRPr>
          </a:p>
          <a:p>
            <a:endParaRPr lang="en-US" altLang="ja-JP" sz="5400" b="1" dirty="0">
              <a:effectLst>
                <a:glow rad="228600">
                  <a:schemeClr val="bg1"/>
                </a:glow>
              </a:effectLst>
              <a:ea typeface="游ゴシック" panose="020B0400000000000000" pitchFamily="50" charset="-128"/>
            </a:endParaRPr>
          </a:p>
          <a:p>
            <a:r>
              <a:rPr lang="ja-JP" altLang="en-US" sz="4800" b="1" dirty="0">
                <a:effectLst>
                  <a:glow rad="228600">
                    <a:schemeClr val="bg1"/>
                  </a:glow>
                </a:effectLst>
                <a:latin typeface="游ゴシック" panose="020B0400000000000000" pitchFamily="50" charset="-128"/>
                <a:ea typeface="游ゴシック" panose="020B0400000000000000" pitchFamily="50" charset="-128"/>
              </a:rPr>
              <a:t>浄土に往生して</a:t>
            </a:r>
            <a:endParaRPr lang="en-US" altLang="ja-JP" sz="48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4800" b="1" dirty="0">
                <a:effectLst>
                  <a:glow rad="228600">
                    <a:schemeClr val="bg1"/>
                  </a:glow>
                </a:effectLst>
                <a:latin typeface="游ゴシック" panose="020B0400000000000000" pitchFamily="50" charset="-128"/>
                <a:ea typeface="游ゴシック" panose="020B0400000000000000" pitchFamily="50" charset="-128"/>
              </a:rPr>
              <a:t>仏のさとりを開くこと</a:t>
            </a:r>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滅度</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a:t>
            </a:r>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成仏</a:t>
            </a:r>
            <a:r>
              <a:rPr lang="ja-JP" altLang="en-US" sz="4800" b="1" dirty="0">
                <a:effectLst>
                  <a:glow rad="228600">
                    <a:schemeClr val="bg1"/>
                  </a:glow>
                </a:effectLst>
                <a:latin typeface="游ゴシック" panose="020B0400000000000000" pitchFamily="50" charset="-128"/>
                <a:ea typeface="游ゴシック" panose="020B0400000000000000" pitchFamily="50" charset="-128"/>
              </a:rPr>
              <a:t>ともいう</a:t>
            </a:r>
            <a:endParaRPr lang="en-US" altLang="ja-JP" sz="80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endParaRPr lang="en-US" altLang="ja-JP" sz="6000" b="1" dirty="0">
              <a:effectLst>
                <a:glow rad="228600">
                  <a:schemeClr val="bg1"/>
                </a:glow>
              </a:effectLst>
              <a:ea typeface="游ゴシック" panose="020B0400000000000000" pitchFamily="50" charset="-128"/>
            </a:endParaRPr>
          </a:p>
        </p:txBody>
      </p:sp>
      <p:sp>
        <p:nvSpPr>
          <p:cNvPr id="6" name="下矢印 5"/>
          <p:cNvSpPr/>
          <p:nvPr/>
        </p:nvSpPr>
        <p:spPr>
          <a:xfrm>
            <a:off x="2411760" y="1988840"/>
            <a:ext cx="1080120" cy="72008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247282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282226" y="0"/>
            <a:ext cx="861774" cy="3585012"/>
          </a:xfrm>
          <a:prstGeom prst="rect">
            <a:avLst/>
          </a:prstGeom>
          <a:solidFill>
            <a:schemeClr val="accent6">
              <a:lumMod val="20000"/>
              <a:lumOff val="80000"/>
            </a:schemeClr>
          </a:solidFill>
        </p:spPr>
        <p:txBody>
          <a:bodyPr vert="eaVert" wrap="square" rtlCol="0">
            <a:spAutoFit/>
          </a:bodyPr>
          <a:lstStyle/>
          <a:p>
            <a:r>
              <a:rPr kumimoji="1" lang="ja-JP" altLang="en-US" sz="4400" b="1" dirty="0">
                <a:latin typeface="游ゴシック" panose="020B0400000000000000" pitchFamily="50" charset="-128"/>
                <a:ea typeface="游ゴシック" panose="020B0400000000000000" pitchFamily="50" charset="-128"/>
              </a:rPr>
              <a:t>「</a:t>
            </a:r>
            <a:r>
              <a:rPr kumimoji="1" lang="ja-JP" altLang="en-US" sz="2800" b="1" dirty="0">
                <a:latin typeface="游ゴシック" panose="020B0400000000000000" pitchFamily="50" charset="-128"/>
                <a:ea typeface="游ゴシック" panose="020B0400000000000000" pitchFamily="50" charset="-128"/>
              </a:rPr>
              <a:t>親鸞聖人御消息」</a:t>
            </a:r>
          </a:p>
        </p:txBody>
      </p:sp>
      <p:sp>
        <p:nvSpPr>
          <p:cNvPr id="4" name="テキスト ボックス 3"/>
          <p:cNvSpPr txBox="1"/>
          <p:nvPr/>
        </p:nvSpPr>
        <p:spPr>
          <a:xfrm>
            <a:off x="3419872" y="215461"/>
            <a:ext cx="3139321" cy="6588794"/>
          </a:xfrm>
          <a:prstGeom prst="rect">
            <a:avLst/>
          </a:prstGeom>
          <a:solidFill>
            <a:srgbClr val="CCFFCC"/>
          </a:solidFill>
        </p:spPr>
        <p:txBody>
          <a:bodyPr vert="eaVert" wrap="square" rtlCol="0">
            <a:spAutoFit/>
          </a:bodyPr>
          <a:lstStyle/>
          <a:p>
            <a:r>
              <a:rPr lang="ja-JP" altLang="en-US" sz="4000" b="1" dirty="0">
                <a:solidFill>
                  <a:srgbClr val="FF0000"/>
                </a:solidFill>
                <a:latin typeface="游ゴシック" panose="020B0400000000000000" pitchFamily="50" charset="-128"/>
                <a:ea typeface="游ゴシック" panose="020B0400000000000000" pitchFamily="50" charset="-128"/>
              </a:rPr>
              <a:t>真実の信心</a:t>
            </a:r>
            <a:r>
              <a:rPr lang="ja-JP" altLang="en-US" sz="4000" b="1" dirty="0">
                <a:latin typeface="游ゴシック" panose="020B0400000000000000" pitchFamily="50" charset="-128"/>
                <a:ea typeface="游ゴシック" panose="020B0400000000000000" pitchFamily="50" charset="-128"/>
              </a:rPr>
              <a:t>を得た人は、阿弥陀仏が摂</a:t>
            </a:r>
            <a:r>
              <a:rPr lang="ja-JP" altLang="en-US" sz="4000" b="1" dirty="0" err="1">
                <a:latin typeface="游ゴシック" panose="020B0400000000000000" pitchFamily="50" charset="-128"/>
                <a:ea typeface="游ゴシック" panose="020B0400000000000000" pitchFamily="50" charset="-128"/>
              </a:rPr>
              <a:t>め</a:t>
            </a:r>
            <a:r>
              <a:rPr lang="ja-JP" altLang="en-US" sz="4000" b="1" dirty="0">
                <a:latin typeface="游ゴシック" panose="020B0400000000000000" pitchFamily="50" charset="-128"/>
                <a:ea typeface="游ゴシック" panose="020B0400000000000000" pitchFamily="50" charset="-128"/>
              </a:rPr>
              <a:t>取ってお捨てにならないので</a:t>
            </a:r>
            <a:r>
              <a:rPr lang="ja-JP" altLang="en-US" sz="4000" b="1" dirty="0">
                <a:solidFill>
                  <a:srgbClr val="FF0000"/>
                </a:solidFill>
                <a:latin typeface="游ゴシック" panose="020B0400000000000000" pitchFamily="50" charset="-128"/>
                <a:ea typeface="游ゴシック" panose="020B0400000000000000" pitchFamily="50" charset="-128"/>
              </a:rPr>
              <a:t>正定聚の位</a:t>
            </a:r>
            <a:r>
              <a:rPr lang="ja-JP" altLang="en-US" sz="4000" b="1" dirty="0">
                <a:latin typeface="游ゴシック" panose="020B0400000000000000" pitchFamily="50" charset="-128"/>
                <a:ea typeface="游ゴシック" panose="020B0400000000000000" pitchFamily="50" charset="-128"/>
              </a:rPr>
              <a:t>に定まっています。</a:t>
            </a:r>
            <a:endParaRPr lang="en-US" altLang="ja-JP" sz="4000" b="1" dirty="0">
              <a:latin typeface="游ゴシック" panose="020B0400000000000000" pitchFamily="50" charset="-128"/>
              <a:ea typeface="游ゴシック" panose="020B0400000000000000" pitchFamily="50" charset="-128"/>
            </a:endParaRPr>
          </a:p>
          <a:p>
            <a:r>
              <a:rPr kumimoji="1" lang="ja-JP" altLang="en-US" sz="3200" b="1" dirty="0">
                <a:latin typeface="游ゴシック" panose="020B0400000000000000" pitchFamily="50" charset="-128"/>
                <a:ea typeface="游ゴシック" panose="020B0400000000000000" pitchFamily="50" charset="-128"/>
              </a:rPr>
              <a:t>　　　　　　　             </a:t>
            </a:r>
            <a:r>
              <a:rPr kumimoji="1" lang="ja-JP" altLang="en-US" sz="2000" b="1" dirty="0">
                <a:latin typeface="游ゴシック" panose="020B0400000000000000" pitchFamily="50" charset="-128"/>
                <a:ea typeface="游ゴシック" panose="020B0400000000000000" pitchFamily="50" charset="-128"/>
              </a:rPr>
              <a:t>（現代語訳３頁）</a:t>
            </a:r>
          </a:p>
        </p:txBody>
      </p:sp>
      <p:sp>
        <p:nvSpPr>
          <p:cNvPr id="5" name="テキスト ボックス 4"/>
          <p:cNvSpPr txBox="1"/>
          <p:nvPr/>
        </p:nvSpPr>
        <p:spPr>
          <a:xfrm>
            <a:off x="476250" y="215461"/>
            <a:ext cx="2154436" cy="6228754"/>
          </a:xfrm>
          <a:prstGeom prst="rect">
            <a:avLst/>
          </a:prstGeom>
          <a:noFill/>
        </p:spPr>
        <p:txBody>
          <a:bodyPr vert="eaVert" wrap="square" rtlCol="0">
            <a:spAutoFit/>
          </a:bodyPr>
          <a:lstStyle/>
          <a:p>
            <a:r>
              <a:rPr kumimoji="1" lang="en-US" altLang="ja-JP" sz="3200" b="1" dirty="0">
                <a:latin typeface="游ゴシック" panose="020B0400000000000000" pitchFamily="50" charset="-128"/>
                <a:ea typeface="游ゴシック" panose="020B0400000000000000" pitchFamily="50" charset="-128"/>
              </a:rPr>
              <a:t>※</a:t>
            </a:r>
            <a:r>
              <a:rPr kumimoji="1" lang="ja-JP" altLang="en-US" sz="3200" b="1" dirty="0">
                <a:latin typeface="游ゴシック" panose="020B0400000000000000" pitchFamily="50" charset="-128"/>
                <a:ea typeface="游ゴシック" panose="020B0400000000000000" pitchFamily="50" charset="-128"/>
              </a:rPr>
              <a:t>本願他力の救いでは、自分の力ではなく、阿弥陀仏の光明に摂</a:t>
            </a:r>
            <a:r>
              <a:rPr kumimoji="1" lang="ja-JP" altLang="en-US" sz="3200" b="1" dirty="0" err="1">
                <a:latin typeface="游ゴシック" panose="020B0400000000000000" pitchFamily="50" charset="-128"/>
                <a:ea typeface="游ゴシック" panose="020B0400000000000000" pitchFamily="50" charset="-128"/>
              </a:rPr>
              <a:t>め</a:t>
            </a:r>
            <a:r>
              <a:rPr kumimoji="1" lang="ja-JP" altLang="en-US" sz="3200" b="1" dirty="0">
                <a:latin typeface="游ゴシック" panose="020B0400000000000000" pitchFamily="50" charset="-128"/>
                <a:ea typeface="游ゴシック" panose="020B0400000000000000" pitchFamily="50" charset="-128"/>
              </a:rPr>
              <a:t>取られて、決して捨てられることがないので往生成仏が決定する。</a:t>
            </a:r>
          </a:p>
        </p:txBody>
      </p:sp>
      <p:sp>
        <p:nvSpPr>
          <p:cNvPr id="6" name="右矢印 5"/>
          <p:cNvSpPr/>
          <p:nvPr/>
        </p:nvSpPr>
        <p:spPr>
          <a:xfrm rot="10800000">
            <a:off x="2729721" y="2060848"/>
            <a:ext cx="492964" cy="72008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3995936" y="3717032"/>
            <a:ext cx="7476394" cy="5138723"/>
          </a:xfrm>
          <a:prstGeom prst="rect">
            <a:avLst/>
          </a:prstGeom>
        </p:spPr>
      </p:pic>
    </p:spTree>
    <p:extLst>
      <p:ext uri="{BB962C8B-B14F-4D97-AF65-F5344CB8AC3E}">
        <p14:creationId xmlns:p14="http://schemas.microsoft.com/office/powerpoint/2010/main" val="36533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テキスト ボックス 7"/>
          <p:cNvSpPr txBox="1"/>
          <p:nvPr/>
        </p:nvSpPr>
        <p:spPr>
          <a:xfrm>
            <a:off x="7661998" y="404664"/>
            <a:ext cx="1343316" cy="6160533"/>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19</a:t>
            </a:r>
            <a:r>
              <a:rPr lang="ja-JP" altLang="en-US" sz="5400" b="1" dirty="0">
                <a:solidFill>
                  <a:srgbClr val="FF0000"/>
                </a:solidFill>
                <a:latin typeface="游ゴシック" panose="020B0400000000000000" pitchFamily="50" charset="-128"/>
                <a:ea typeface="游ゴシック" panose="020B0400000000000000" pitchFamily="50" charset="-128"/>
              </a:rPr>
              <a:t>成等覚証大涅槃</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grpSp>
        <p:nvGrpSpPr>
          <p:cNvPr id="2" name="グループ化 1"/>
          <p:cNvGrpSpPr/>
          <p:nvPr/>
        </p:nvGrpSpPr>
        <p:grpSpPr>
          <a:xfrm>
            <a:off x="323527" y="260648"/>
            <a:ext cx="7128792" cy="6437853"/>
            <a:chOff x="323527" y="260648"/>
            <a:chExt cx="7128792" cy="6437853"/>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329" y="260648"/>
              <a:ext cx="2855189" cy="6437853"/>
            </a:xfrm>
            <a:prstGeom prst="rect">
              <a:avLst/>
            </a:prstGeom>
          </p:spPr>
        </p:pic>
        <p:sp>
          <p:nvSpPr>
            <p:cNvPr id="4" name="正方形/長方形 3"/>
            <p:cNvSpPr/>
            <p:nvPr/>
          </p:nvSpPr>
          <p:spPr>
            <a:xfrm>
              <a:off x="323527" y="2204864"/>
              <a:ext cx="7128792" cy="3416320"/>
            </a:xfrm>
            <a:prstGeom prst="rect">
              <a:avLst/>
            </a:prstGeom>
          </p:spPr>
          <p:txBody>
            <a:bodyPr wrap="square">
              <a:spAutoFit/>
            </a:bodyPr>
            <a:lstStyle/>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信心を得ればこの世で</a:t>
              </a:r>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正定聚</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となり、浄土で</a:t>
              </a:r>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仏のさとりを開く</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ことができる。</a:t>
              </a:r>
              <a:endParaRPr lang="en-US" altLang="ja-JP" sz="72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237251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グループ化 1"/>
          <p:cNvGrpSpPr/>
          <p:nvPr/>
        </p:nvGrpSpPr>
        <p:grpSpPr>
          <a:xfrm>
            <a:off x="323527" y="260648"/>
            <a:ext cx="7056786" cy="6437853"/>
            <a:chOff x="323527" y="260648"/>
            <a:chExt cx="7056786" cy="6437853"/>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329" y="260648"/>
              <a:ext cx="2855189" cy="6437853"/>
            </a:xfrm>
            <a:prstGeom prst="rect">
              <a:avLst/>
            </a:prstGeom>
          </p:spPr>
        </p:pic>
        <p:sp>
          <p:nvSpPr>
            <p:cNvPr id="4" name="正方形/長方形 3"/>
            <p:cNvSpPr/>
            <p:nvPr/>
          </p:nvSpPr>
          <p:spPr>
            <a:xfrm>
              <a:off x="323527" y="2276872"/>
              <a:ext cx="7056786" cy="3477875"/>
            </a:xfrm>
            <a:prstGeom prst="rect">
              <a:avLst/>
            </a:prstGeom>
          </p:spPr>
          <p:txBody>
            <a:bodyPr wrap="square">
              <a:spAutoFit/>
            </a:bodyPr>
            <a:lstStyle/>
            <a:p>
              <a:r>
                <a:rPr lang="ja-JP" altLang="en-US" sz="4400" b="1" dirty="0">
                  <a:effectLst>
                    <a:glow rad="228600">
                      <a:schemeClr val="bg1"/>
                    </a:glow>
                  </a:effectLst>
                  <a:latin typeface="游ゴシック" panose="020B0400000000000000" pitchFamily="50" charset="-128"/>
                  <a:ea typeface="游ゴシック" panose="020B0400000000000000" pitchFamily="50" charset="-128"/>
                </a:rPr>
                <a:t>浄土にて</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仏のさとりを開く</a:t>
              </a:r>
              <a:endParaRPr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ことができるのは</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4400" b="1" dirty="0">
                  <a:effectLst>
                    <a:glow rad="228600">
                      <a:schemeClr val="bg1"/>
                    </a:glow>
                  </a:effectLst>
                  <a:latin typeface="游ゴシック" panose="020B0400000000000000" pitchFamily="50" charset="-128"/>
                  <a:ea typeface="游ゴシック" panose="020B0400000000000000" pitchFamily="50" charset="-128"/>
                </a:rPr>
                <a:t>阿弥陀仏の</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第十一願</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が</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4400" b="1" dirty="0">
                  <a:effectLst>
                    <a:glow rad="228600">
                      <a:schemeClr val="bg1"/>
                    </a:glow>
                  </a:effectLst>
                  <a:latin typeface="游ゴシック" panose="020B0400000000000000" pitchFamily="50" charset="-128"/>
                  <a:ea typeface="游ゴシック" panose="020B0400000000000000" pitchFamily="50" charset="-128"/>
                </a:rPr>
                <a:t>間違いなく</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完成した</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ことによる</a:t>
              </a:r>
              <a:endParaRPr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grpSp>
      <p:sp>
        <p:nvSpPr>
          <p:cNvPr id="6" name="テキスト ボックス 5"/>
          <p:cNvSpPr txBox="1"/>
          <p:nvPr/>
        </p:nvSpPr>
        <p:spPr>
          <a:xfrm>
            <a:off x="7661998" y="404664"/>
            <a:ext cx="1343316" cy="6146106"/>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20</a:t>
            </a:r>
            <a:r>
              <a:rPr lang="ja-JP" altLang="en-US" sz="5400" b="1" dirty="0">
                <a:latin typeface="游ゴシック" panose="020B0400000000000000" pitchFamily="50" charset="-128"/>
                <a:ea typeface="游ゴシック" panose="020B0400000000000000" pitchFamily="50" charset="-128"/>
              </a:rPr>
              <a:t>必至滅度願成就</a:t>
            </a:r>
            <a:endParaRPr lang="en-US" altLang="ja-JP" sz="4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6893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661998" y="404664"/>
            <a:ext cx="1343316" cy="6146106"/>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20</a:t>
            </a:r>
            <a:r>
              <a:rPr lang="ja-JP" altLang="en-US" sz="5400" b="1" dirty="0">
                <a:solidFill>
                  <a:srgbClr val="FF0000"/>
                </a:solidFill>
                <a:latin typeface="游ゴシック" panose="020B0400000000000000" pitchFamily="50" charset="-128"/>
                <a:ea typeface="游ゴシック" panose="020B0400000000000000" pitchFamily="50" charset="-128"/>
              </a:rPr>
              <a:t>必至滅度願成就</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1437926" y="292442"/>
            <a:ext cx="5328593" cy="1107996"/>
          </a:xfrm>
          <a:prstGeom prst="rect">
            <a:avLst/>
          </a:prstGeom>
          <a:solidFill>
            <a:srgbClr val="FFFF00"/>
          </a:solidFill>
        </p:spPr>
        <p:txBody>
          <a:bodyPr wrap="square">
            <a:spAutoFit/>
          </a:bodyPr>
          <a:lstStyle/>
          <a:p>
            <a:pPr algn="ctr"/>
            <a:r>
              <a:rPr lang="ja-JP" altLang="en-US" sz="6600" b="1" dirty="0">
                <a:ea typeface="游ゴシック" panose="020B0400000000000000" pitchFamily="50" charset="-128"/>
              </a:rPr>
              <a:t>必至滅度の願</a:t>
            </a:r>
            <a:endParaRPr lang="en-US" altLang="ja-JP" sz="7200" b="1" dirty="0">
              <a:latin typeface="游ゴシック" panose="020B0400000000000000" pitchFamily="50" charset="-128"/>
              <a:ea typeface="游ゴシック" panose="020B0400000000000000" pitchFamily="50" charset="-128"/>
            </a:endParaRPr>
          </a:p>
        </p:txBody>
      </p:sp>
      <p:sp>
        <p:nvSpPr>
          <p:cNvPr id="4" name="下矢印 3"/>
          <p:cNvSpPr/>
          <p:nvPr/>
        </p:nvSpPr>
        <p:spPr>
          <a:xfrm>
            <a:off x="3527839" y="1648786"/>
            <a:ext cx="1080120" cy="64562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2" name="テキスト ボックス 1"/>
          <p:cNvSpPr txBox="1"/>
          <p:nvPr/>
        </p:nvSpPr>
        <p:spPr>
          <a:xfrm>
            <a:off x="2013991" y="4354202"/>
            <a:ext cx="1728192" cy="923330"/>
          </a:xfrm>
          <a:prstGeom prst="rect">
            <a:avLst/>
          </a:prstGeom>
          <a:noFill/>
        </p:spPr>
        <p:txBody>
          <a:bodyPr wrap="square" rtlCol="0">
            <a:spAutoFit/>
          </a:bodyPr>
          <a:lstStyle/>
          <a:p>
            <a:r>
              <a:rPr kumimoji="1" lang="ja-JP" altLang="en-US" sz="5400" b="1" dirty="0">
                <a:solidFill>
                  <a:srgbClr val="FF0000"/>
                </a:solidFill>
                <a:latin typeface="游ゴシック" panose="020B0400000000000000" pitchFamily="50" charset="-128"/>
                <a:ea typeface="游ゴシック" panose="020B0400000000000000" pitchFamily="50" charset="-128"/>
              </a:rPr>
              <a:t>滅度</a:t>
            </a:r>
          </a:p>
        </p:txBody>
      </p:sp>
      <p:sp>
        <p:nvSpPr>
          <p:cNvPr id="3" name="等号 2"/>
          <p:cNvSpPr/>
          <p:nvPr/>
        </p:nvSpPr>
        <p:spPr>
          <a:xfrm>
            <a:off x="3707860" y="4590993"/>
            <a:ext cx="720080" cy="565036"/>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7" name="テキスト ボックス 6"/>
          <p:cNvSpPr txBox="1"/>
          <p:nvPr/>
        </p:nvSpPr>
        <p:spPr>
          <a:xfrm>
            <a:off x="4475498" y="4354202"/>
            <a:ext cx="2399077" cy="923330"/>
          </a:xfrm>
          <a:prstGeom prst="rect">
            <a:avLst/>
          </a:prstGeom>
          <a:noFill/>
        </p:spPr>
        <p:txBody>
          <a:bodyPr wrap="square" rtlCol="0">
            <a:spAutoFit/>
          </a:bodyPr>
          <a:lstStyle/>
          <a:p>
            <a:r>
              <a:rPr kumimoji="1" lang="ja-JP" altLang="en-US" sz="5400" b="1" dirty="0">
                <a:solidFill>
                  <a:srgbClr val="FF0000"/>
                </a:solidFill>
                <a:latin typeface="游ゴシック" panose="020B0400000000000000" pitchFamily="50" charset="-128"/>
                <a:ea typeface="游ゴシック" panose="020B0400000000000000" pitchFamily="50" charset="-128"/>
              </a:rPr>
              <a:t>大涅槃</a:t>
            </a:r>
          </a:p>
        </p:txBody>
      </p:sp>
      <p:sp>
        <p:nvSpPr>
          <p:cNvPr id="9" name="テキスト ボックス 8"/>
          <p:cNvSpPr txBox="1"/>
          <p:nvPr/>
        </p:nvSpPr>
        <p:spPr>
          <a:xfrm>
            <a:off x="2015878" y="5554531"/>
            <a:ext cx="1728192" cy="923330"/>
          </a:xfrm>
          <a:prstGeom prst="rect">
            <a:avLst/>
          </a:prstGeom>
          <a:noFill/>
        </p:spPr>
        <p:txBody>
          <a:bodyPr wrap="square" rtlCol="0">
            <a:spAutoFit/>
          </a:bodyPr>
          <a:lstStyle/>
          <a:p>
            <a:r>
              <a:rPr kumimoji="1" lang="ja-JP" altLang="en-US" sz="5400" b="1" dirty="0">
                <a:solidFill>
                  <a:srgbClr val="FF0000"/>
                </a:solidFill>
                <a:latin typeface="游ゴシック" panose="020B0400000000000000" pitchFamily="50" charset="-128"/>
                <a:ea typeface="游ゴシック" panose="020B0400000000000000" pitchFamily="50" charset="-128"/>
              </a:rPr>
              <a:t>成就</a:t>
            </a:r>
          </a:p>
        </p:txBody>
      </p:sp>
      <p:sp>
        <p:nvSpPr>
          <p:cNvPr id="10" name="等号 9"/>
          <p:cNvSpPr/>
          <p:nvPr/>
        </p:nvSpPr>
        <p:spPr>
          <a:xfrm>
            <a:off x="3742183" y="5733678"/>
            <a:ext cx="720080" cy="565036"/>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1" name="テキスト ボックス 10"/>
          <p:cNvSpPr txBox="1"/>
          <p:nvPr/>
        </p:nvSpPr>
        <p:spPr>
          <a:xfrm>
            <a:off x="4406536" y="5538701"/>
            <a:ext cx="2930368" cy="923330"/>
          </a:xfrm>
          <a:prstGeom prst="rect">
            <a:avLst/>
          </a:prstGeom>
          <a:noFill/>
        </p:spPr>
        <p:txBody>
          <a:bodyPr wrap="square" rtlCol="0">
            <a:spAutoFit/>
          </a:bodyPr>
          <a:lstStyle/>
          <a:p>
            <a:r>
              <a:rPr kumimoji="1" lang="ja-JP" altLang="en-US" sz="5400" b="1" dirty="0">
                <a:solidFill>
                  <a:srgbClr val="FF0000"/>
                </a:solidFill>
                <a:latin typeface="游ゴシック" panose="020B0400000000000000" pitchFamily="50" charset="-128"/>
                <a:ea typeface="游ゴシック" panose="020B0400000000000000" pitchFamily="50" charset="-128"/>
              </a:rPr>
              <a:t>完成する</a:t>
            </a:r>
          </a:p>
        </p:txBody>
      </p:sp>
      <p:sp>
        <p:nvSpPr>
          <p:cNvPr id="6" name="テキスト ボックス 5"/>
          <p:cNvSpPr txBox="1"/>
          <p:nvPr/>
        </p:nvSpPr>
        <p:spPr>
          <a:xfrm>
            <a:off x="2193688" y="2463956"/>
            <a:ext cx="3748422" cy="1107996"/>
          </a:xfrm>
          <a:prstGeom prst="rect">
            <a:avLst/>
          </a:prstGeom>
          <a:solidFill>
            <a:srgbClr val="CCFFCC"/>
          </a:solidFill>
        </p:spPr>
        <p:txBody>
          <a:bodyPr wrap="square" rtlCol="0">
            <a:spAutoFit/>
          </a:bodyPr>
          <a:lstStyle/>
          <a:p>
            <a:r>
              <a:rPr kumimoji="1" lang="ja-JP" altLang="en-US" sz="6600" b="1" dirty="0">
                <a:latin typeface="游ゴシック" panose="020B0400000000000000" pitchFamily="50" charset="-128"/>
                <a:ea typeface="游ゴシック" panose="020B0400000000000000" pitchFamily="50" charset="-128"/>
              </a:rPr>
              <a:t>第十一願</a:t>
            </a:r>
          </a:p>
        </p:txBody>
      </p:sp>
    </p:spTree>
    <p:extLst>
      <p:ext uri="{BB962C8B-B14F-4D97-AF65-F5344CB8AC3E}">
        <p14:creationId xmlns:p14="http://schemas.microsoft.com/office/powerpoint/2010/main" val="71791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 grpId="0"/>
      <p:bldP spid="3" grpId="0" animBg="1"/>
      <p:bldP spid="7" grpId="0"/>
      <p:bldP spid="9" grpId="0"/>
      <p:bldP spid="10" grpId="0" animBg="1"/>
      <p:bldP spid="11" grpId="0"/>
      <p:bldP spid="6"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220072" y="116631"/>
            <a:ext cx="2400657" cy="6564749"/>
          </a:xfrm>
          <a:prstGeom prst="rect">
            <a:avLst/>
          </a:prstGeom>
          <a:solidFill>
            <a:schemeClr val="accent5">
              <a:lumMod val="40000"/>
              <a:lumOff val="60000"/>
            </a:schemeClr>
          </a:solidFill>
        </p:spPr>
        <p:txBody>
          <a:bodyPr vert="eaVert" wrap="square" rtlCol="0">
            <a:spAutoFit/>
          </a:bodyPr>
          <a:lstStyle/>
          <a:p>
            <a:r>
              <a:rPr lang="ja-JP" altLang="en-US" sz="3600" b="1" dirty="0" err="1">
                <a:latin typeface="游ゴシック" panose="020B0400000000000000" pitchFamily="50" charset="-128"/>
                <a:ea typeface="游ゴシック" panose="020B0400000000000000" pitchFamily="50" charset="-128"/>
              </a:rPr>
              <a:t>たと</a:t>
            </a:r>
            <a:r>
              <a:rPr lang="ja-JP" altLang="en-US" sz="3600" b="1" dirty="0">
                <a:latin typeface="游ゴシック" panose="020B0400000000000000" pitchFamily="50" charset="-128"/>
                <a:ea typeface="游ゴシック" panose="020B0400000000000000" pitchFamily="50" charset="-128"/>
              </a:rPr>
              <a:t>ひわれ仏を得たらんに、国中の人・天、</a:t>
            </a:r>
            <a:r>
              <a:rPr lang="ja-JP" altLang="en-US" sz="3600" b="1" dirty="0">
                <a:solidFill>
                  <a:srgbClr val="FF0000"/>
                </a:solidFill>
                <a:latin typeface="游ゴシック" panose="020B0400000000000000" pitchFamily="50" charset="-128"/>
                <a:ea typeface="游ゴシック" panose="020B0400000000000000" pitchFamily="50" charset="-128"/>
              </a:rPr>
              <a:t>定聚に住し</a:t>
            </a:r>
            <a:r>
              <a:rPr lang="ja-JP" altLang="en-US" sz="3600" b="1" dirty="0">
                <a:latin typeface="游ゴシック" panose="020B0400000000000000" pitchFamily="50" charset="-128"/>
                <a:ea typeface="游ゴシック" panose="020B0400000000000000" pitchFamily="50" charset="-128"/>
              </a:rPr>
              <a:t>、</a:t>
            </a:r>
            <a:r>
              <a:rPr lang="ja-JP" altLang="en-US" sz="3600" b="1" dirty="0">
                <a:solidFill>
                  <a:srgbClr val="FF0000"/>
                </a:solidFill>
                <a:latin typeface="游ゴシック" panose="020B0400000000000000" pitchFamily="50" charset="-128"/>
                <a:ea typeface="游ゴシック" panose="020B0400000000000000" pitchFamily="50" charset="-128"/>
              </a:rPr>
              <a:t>かならず滅度に至らず</a:t>
            </a:r>
            <a:r>
              <a:rPr lang="ja-JP" altLang="en-US" sz="3600" b="1" dirty="0">
                <a:latin typeface="游ゴシック" panose="020B0400000000000000" pitchFamily="50" charset="-128"/>
                <a:ea typeface="游ゴシック" panose="020B0400000000000000" pitchFamily="50" charset="-128"/>
              </a:rPr>
              <a:t>は、正覚を取らじ。</a:t>
            </a:r>
            <a:r>
              <a:rPr kumimoji="1" lang="ja-JP" altLang="en-US" sz="3200" b="1" dirty="0">
                <a:latin typeface="游ゴシック" panose="020B0400000000000000" pitchFamily="50" charset="-128"/>
                <a:ea typeface="游ゴシック" panose="020B0400000000000000" pitchFamily="50" charset="-128"/>
              </a:rPr>
              <a:t>　　     　　　　　 </a:t>
            </a:r>
            <a:r>
              <a:rPr kumimoji="1" lang="ja-JP" altLang="en-US" sz="2000" b="1" dirty="0">
                <a:latin typeface="游ゴシック" panose="020B0400000000000000" pitchFamily="50" charset="-128"/>
                <a:ea typeface="游ゴシック" panose="020B0400000000000000" pitchFamily="50" charset="-128"/>
              </a:rPr>
              <a:t>（註１７頁）</a:t>
            </a:r>
          </a:p>
        </p:txBody>
      </p:sp>
      <p:sp>
        <p:nvSpPr>
          <p:cNvPr id="4" name="テキスト ボックス 3"/>
          <p:cNvSpPr txBox="1"/>
          <p:nvPr/>
        </p:nvSpPr>
        <p:spPr>
          <a:xfrm>
            <a:off x="1187624" y="92587"/>
            <a:ext cx="3447098" cy="6588794"/>
          </a:xfrm>
          <a:prstGeom prst="rect">
            <a:avLst/>
          </a:prstGeom>
          <a:solidFill>
            <a:srgbClr val="CCFFCC"/>
          </a:solidFill>
        </p:spPr>
        <p:txBody>
          <a:bodyPr vert="eaVert" wrap="square" rtlCol="0">
            <a:spAutoFit/>
          </a:bodyPr>
          <a:lstStyle/>
          <a:p>
            <a:r>
              <a:rPr lang="ja-JP" altLang="en-US" sz="3600" b="1" dirty="0">
                <a:latin typeface="游ゴシック" panose="020B0400000000000000" pitchFamily="50" charset="-128"/>
                <a:ea typeface="游ゴシック" panose="020B0400000000000000" pitchFamily="50" charset="-128"/>
              </a:rPr>
              <a:t>わたしが仏になるとき、わたしの国の天人や人々が</a:t>
            </a:r>
            <a:r>
              <a:rPr lang="ja-JP" altLang="en-US" sz="3600" b="1" dirty="0">
                <a:solidFill>
                  <a:srgbClr val="FF0000"/>
                </a:solidFill>
                <a:latin typeface="游ゴシック" panose="020B0400000000000000" pitchFamily="50" charset="-128"/>
                <a:ea typeface="游ゴシック" panose="020B0400000000000000" pitchFamily="50" charset="-128"/>
              </a:rPr>
              <a:t>正定聚に入り</a:t>
            </a:r>
            <a:r>
              <a:rPr lang="ja-JP" altLang="en-US" sz="3600" b="1" dirty="0">
                <a:latin typeface="游ゴシック" panose="020B0400000000000000" pitchFamily="50" charset="-128"/>
                <a:ea typeface="游ゴシック" panose="020B0400000000000000" pitchFamily="50" charset="-128"/>
              </a:rPr>
              <a:t>、</a:t>
            </a:r>
            <a:r>
              <a:rPr lang="ja-JP" altLang="en-US" sz="3600" b="1" dirty="0">
                <a:solidFill>
                  <a:srgbClr val="FF0000"/>
                </a:solidFill>
                <a:latin typeface="游ゴシック" panose="020B0400000000000000" pitchFamily="50" charset="-128"/>
                <a:ea typeface="游ゴシック" panose="020B0400000000000000" pitchFamily="50" charset="-128"/>
              </a:rPr>
              <a:t>必ずさとりを得ることがないようなら</a:t>
            </a:r>
            <a:r>
              <a:rPr lang="ja-JP" altLang="en-US" sz="3600" b="1" dirty="0">
                <a:latin typeface="游ゴシック" panose="020B0400000000000000" pitchFamily="50" charset="-128"/>
                <a:ea typeface="游ゴシック" panose="020B0400000000000000" pitchFamily="50" charset="-128"/>
              </a:rPr>
              <a:t>、私は決してさとりを開きません。</a:t>
            </a:r>
            <a:endParaRPr lang="en-US" altLang="ja-JP" sz="3600" b="1" dirty="0">
              <a:latin typeface="游ゴシック" panose="020B0400000000000000" pitchFamily="50" charset="-128"/>
              <a:ea typeface="游ゴシック" panose="020B0400000000000000" pitchFamily="50" charset="-128"/>
            </a:endParaRPr>
          </a:p>
          <a:p>
            <a:r>
              <a:rPr kumimoji="1" lang="ja-JP" altLang="en-US" sz="3200" b="1" dirty="0">
                <a:latin typeface="游ゴシック" panose="020B0400000000000000" pitchFamily="50" charset="-128"/>
                <a:ea typeface="游ゴシック" panose="020B0400000000000000" pitchFamily="50" charset="-128"/>
              </a:rPr>
              <a:t>　　　         </a:t>
            </a:r>
            <a:r>
              <a:rPr kumimoji="1" lang="ja-JP" altLang="en-US" sz="2000" b="1" dirty="0">
                <a:latin typeface="游ゴシック" panose="020B0400000000000000" pitchFamily="50" charset="-128"/>
                <a:ea typeface="游ゴシック" panose="020B0400000000000000" pitchFamily="50" charset="-128"/>
              </a:rPr>
              <a:t>（</a:t>
            </a:r>
            <a:r>
              <a:rPr kumimoji="1" lang="en-US" altLang="ja-JP" sz="2000" b="1" dirty="0">
                <a:latin typeface="游ゴシック" panose="020B0400000000000000" pitchFamily="50" charset="-128"/>
                <a:ea typeface="游ゴシック" panose="020B0400000000000000" pitchFamily="50" charset="-128"/>
              </a:rPr>
              <a:t>『</a:t>
            </a:r>
            <a:r>
              <a:rPr kumimoji="1" lang="ja-JP" altLang="en-US" sz="2000" b="1" dirty="0">
                <a:latin typeface="游ゴシック" panose="020B0400000000000000" pitchFamily="50" charset="-128"/>
                <a:ea typeface="游ゴシック" panose="020B0400000000000000" pitchFamily="50" charset="-128"/>
              </a:rPr>
              <a:t>浄土三部経</a:t>
            </a:r>
            <a:r>
              <a:rPr kumimoji="1" lang="en-US" altLang="ja-JP" sz="2000" b="1" dirty="0">
                <a:latin typeface="游ゴシック" panose="020B0400000000000000" pitchFamily="50" charset="-128"/>
                <a:ea typeface="游ゴシック" panose="020B0400000000000000" pitchFamily="50" charset="-128"/>
              </a:rPr>
              <a:t>』</a:t>
            </a:r>
            <a:r>
              <a:rPr kumimoji="1" lang="ja-JP" altLang="en-US" sz="2000" b="1" dirty="0">
                <a:latin typeface="游ゴシック" panose="020B0400000000000000" pitchFamily="50" charset="-128"/>
                <a:ea typeface="游ゴシック" panose="020B0400000000000000" pitchFamily="50" charset="-128"/>
              </a:rPr>
              <a:t>現代語訳２７頁）</a:t>
            </a:r>
          </a:p>
        </p:txBody>
      </p:sp>
      <p:sp>
        <p:nvSpPr>
          <p:cNvPr id="7" name="テキスト ボックス 6"/>
          <p:cNvSpPr txBox="1"/>
          <p:nvPr/>
        </p:nvSpPr>
        <p:spPr>
          <a:xfrm>
            <a:off x="8008064" y="188640"/>
            <a:ext cx="923330" cy="2681766"/>
          </a:xfrm>
          <a:prstGeom prst="rect">
            <a:avLst/>
          </a:prstGeom>
          <a:solidFill>
            <a:srgbClr val="FFFF00"/>
          </a:solidFill>
          <a:effectLst/>
        </p:spPr>
        <p:txBody>
          <a:bodyPr vert="eaVert" wrap="square"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第十一願</a:t>
            </a:r>
          </a:p>
        </p:txBody>
      </p:sp>
    </p:spTree>
    <p:extLst>
      <p:ext uri="{BB962C8B-B14F-4D97-AF65-F5344CB8AC3E}">
        <p14:creationId xmlns:p14="http://schemas.microsoft.com/office/powerpoint/2010/main" val="4016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008064" y="188640"/>
            <a:ext cx="923330" cy="2681766"/>
          </a:xfrm>
          <a:prstGeom prst="rect">
            <a:avLst/>
          </a:prstGeom>
          <a:solidFill>
            <a:srgbClr val="FFFF00"/>
          </a:solidFill>
          <a:effectLst/>
        </p:spPr>
        <p:txBody>
          <a:bodyPr vert="eaVert" wrap="square"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第十一願</a:t>
            </a:r>
          </a:p>
        </p:txBody>
      </p:sp>
      <p:sp>
        <p:nvSpPr>
          <p:cNvPr id="4" name="テキスト ボックス 3"/>
          <p:cNvSpPr txBox="1"/>
          <p:nvPr/>
        </p:nvSpPr>
        <p:spPr>
          <a:xfrm>
            <a:off x="237234" y="186361"/>
            <a:ext cx="2345257" cy="6264696"/>
          </a:xfrm>
          <a:prstGeom prst="rect">
            <a:avLst/>
          </a:prstGeom>
          <a:solidFill>
            <a:schemeClr val="bg1"/>
          </a:solidFill>
          <a:ln w="38100">
            <a:solidFill>
              <a:srgbClr val="00B0F0"/>
            </a:solidFill>
          </a:ln>
        </p:spPr>
        <p:txBody>
          <a:bodyPr vert="eaVert" wrap="square" rtlCol="0">
            <a:spAutoFit/>
          </a:bodyPr>
          <a:lstStyle/>
          <a:p>
            <a:pPr>
              <a:lnSpc>
                <a:spcPct val="130000"/>
              </a:lnSpc>
            </a:pPr>
            <a:r>
              <a:rPr kumimoji="1" lang="en-US" altLang="ja-JP" sz="3600" b="1" dirty="0">
                <a:ea typeface="游ゴシック" panose="020B0400000000000000" pitchFamily="50" charset="-128"/>
              </a:rPr>
              <a:t>※</a:t>
            </a:r>
            <a:r>
              <a:rPr kumimoji="1" lang="ja-JP" altLang="en-US" sz="3600" b="1" dirty="0">
                <a:ea typeface="游ゴシック" panose="020B0400000000000000" pitchFamily="50" charset="-128"/>
              </a:rPr>
              <a:t>第十一願では</a:t>
            </a:r>
            <a:r>
              <a:rPr kumimoji="1" lang="ja-JP" altLang="en-US" sz="3600" b="1" dirty="0">
                <a:solidFill>
                  <a:srgbClr val="FF0000"/>
                </a:solidFill>
                <a:ea typeface="游ゴシック" panose="020B0400000000000000" pitchFamily="50" charset="-128"/>
              </a:rPr>
              <a:t>正定聚</a:t>
            </a:r>
            <a:r>
              <a:rPr kumimoji="1" lang="ja-JP" altLang="en-US" sz="3600" b="1" dirty="0">
                <a:ea typeface="游ゴシック" panose="020B0400000000000000" pitchFamily="50" charset="-128"/>
              </a:rPr>
              <a:t>も</a:t>
            </a:r>
            <a:r>
              <a:rPr kumimoji="1" lang="ja-JP" altLang="en-US" sz="3600" b="1" dirty="0">
                <a:solidFill>
                  <a:srgbClr val="FF0000"/>
                </a:solidFill>
                <a:ea typeface="游ゴシック" panose="020B0400000000000000" pitchFamily="50" charset="-128"/>
              </a:rPr>
              <a:t>滅度</a:t>
            </a:r>
            <a:endParaRPr kumimoji="1" lang="en-US" altLang="ja-JP" sz="3600" b="1" dirty="0">
              <a:solidFill>
                <a:srgbClr val="FF0000"/>
              </a:solidFill>
              <a:ea typeface="游ゴシック" panose="020B0400000000000000" pitchFamily="50" charset="-128"/>
            </a:endParaRPr>
          </a:p>
          <a:p>
            <a:pPr>
              <a:lnSpc>
                <a:spcPct val="130000"/>
              </a:lnSpc>
            </a:pPr>
            <a:r>
              <a:rPr kumimoji="1" lang="ja-JP" altLang="en-US" sz="3600" b="1" dirty="0">
                <a:ea typeface="游ゴシック" panose="020B0400000000000000" pitchFamily="50" charset="-128"/>
              </a:rPr>
              <a:t>　も</a:t>
            </a:r>
            <a:r>
              <a:rPr kumimoji="1" lang="ja-JP" altLang="en-US" sz="3600" b="1" dirty="0">
                <a:solidFill>
                  <a:srgbClr val="FF0000"/>
                </a:solidFill>
                <a:ea typeface="游ゴシック" panose="020B0400000000000000" pitchFamily="50" charset="-128"/>
              </a:rPr>
              <a:t>浄土</a:t>
            </a:r>
            <a:r>
              <a:rPr kumimoji="1" lang="ja-JP" altLang="en-US" sz="3600" b="1" dirty="0">
                <a:ea typeface="游ゴシック" panose="020B0400000000000000" pitchFamily="50" charset="-128"/>
              </a:rPr>
              <a:t>において</a:t>
            </a:r>
            <a:r>
              <a:rPr lang="ja-JP" altLang="en-US" sz="3600" b="1" dirty="0">
                <a:ea typeface="游ゴシック" panose="020B0400000000000000" pitchFamily="50" charset="-128"/>
              </a:rPr>
              <a:t>得る利益と</a:t>
            </a:r>
            <a:endParaRPr lang="en-US" altLang="ja-JP" sz="3600" b="1" dirty="0">
              <a:ea typeface="游ゴシック" panose="020B0400000000000000" pitchFamily="50" charset="-128"/>
            </a:endParaRPr>
          </a:p>
          <a:p>
            <a:pPr>
              <a:lnSpc>
                <a:spcPct val="130000"/>
              </a:lnSpc>
            </a:pPr>
            <a:r>
              <a:rPr lang="ja-JP" altLang="en-US" sz="3600" b="1" dirty="0">
                <a:ea typeface="游ゴシック" panose="020B0400000000000000" pitchFamily="50" charset="-128"/>
              </a:rPr>
              <a:t>　誓われている・・・</a:t>
            </a:r>
            <a:endParaRPr kumimoji="1" lang="ja-JP" altLang="en-US" sz="3600" b="1" dirty="0">
              <a:ea typeface="游ゴシック" panose="020B0400000000000000" pitchFamily="50" charset="-128"/>
            </a:endParaRPr>
          </a:p>
        </p:txBody>
      </p:sp>
      <p:sp>
        <p:nvSpPr>
          <p:cNvPr id="5" name="右矢印 4"/>
          <p:cNvSpPr/>
          <p:nvPr/>
        </p:nvSpPr>
        <p:spPr>
          <a:xfrm rot="10800000">
            <a:off x="2646688" y="1916832"/>
            <a:ext cx="492964" cy="72008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2" name="テキスト ボックス 1"/>
          <p:cNvSpPr txBox="1"/>
          <p:nvPr/>
        </p:nvSpPr>
        <p:spPr>
          <a:xfrm>
            <a:off x="3203848" y="199749"/>
            <a:ext cx="4493538" cy="6336704"/>
          </a:xfrm>
          <a:prstGeom prst="rect">
            <a:avLst/>
          </a:prstGeom>
          <a:solidFill>
            <a:srgbClr val="CCFFCC"/>
          </a:solidFill>
        </p:spPr>
        <p:txBody>
          <a:bodyPr vert="eaVert" wrap="square" rtlCol="0">
            <a:spAutoFit/>
          </a:bodyPr>
          <a:lstStyle/>
          <a:p>
            <a:r>
              <a:rPr lang="ja-JP" altLang="en-US" sz="4000" b="1" dirty="0">
                <a:latin typeface="游ゴシック" panose="020B0400000000000000" pitchFamily="50" charset="-128"/>
                <a:ea typeface="游ゴシック" panose="020B0400000000000000" pitchFamily="50" charset="-128"/>
              </a:rPr>
              <a:t>わたしが仏になるとき、</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solidFill>
                  <a:srgbClr val="FF0000"/>
                </a:solidFill>
                <a:latin typeface="游ゴシック" panose="020B0400000000000000" pitchFamily="50" charset="-128"/>
                <a:ea typeface="游ゴシック" panose="020B0400000000000000" pitchFamily="50" charset="-128"/>
              </a:rPr>
              <a:t>わたしの国の天人や人々</a:t>
            </a:r>
            <a:r>
              <a:rPr lang="ja-JP" altLang="en-US" sz="4000" b="1" dirty="0">
                <a:latin typeface="游ゴシック" panose="020B0400000000000000" pitchFamily="50" charset="-128"/>
                <a:ea typeface="游ゴシック" panose="020B0400000000000000" pitchFamily="50" charset="-128"/>
              </a:rPr>
              <a:t>が</a:t>
            </a:r>
            <a:r>
              <a:rPr lang="ja-JP" altLang="en-US" sz="4000" b="1" dirty="0">
                <a:solidFill>
                  <a:srgbClr val="FF0000"/>
                </a:solidFill>
                <a:latin typeface="游ゴシック" panose="020B0400000000000000" pitchFamily="50" charset="-128"/>
                <a:ea typeface="游ゴシック" panose="020B0400000000000000" pitchFamily="50" charset="-128"/>
              </a:rPr>
              <a:t>正定聚に入り</a:t>
            </a:r>
            <a:r>
              <a:rPr lang="ja-JP" altLang="en-US"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solidFill>
                  <a:srgbClr val="FF0000"/>
                </a:solidFill>
                <a:latin typeface="游ゴシック" panose="020B0400000000000000" pitchFamily="50" charset="-128"/>
                <a:ea typeface="游ゴシック" panose="020B0400000000000000" pitchFamily="50" charset="-128"/>
              </a:rPr>
              <a:t>必ずさとりを得ることがないようなら</a:t>
            </a:r>
            <a:r>
              <a:rPr lang="ja-JP" altLang="en-US" sz="4000" b="1" dirty="0">
                <a:latin typeface="游ゴシック" panose="020B0400000000000000" pitchFamily="50" charset="-128"/>
                <a:ea typeface="游ゴシック" panose="020B0400000000000000" pitchFamily="50" charset="-128"/>
              </a:rPr>
              <a:t>、</a:t>
            </a:r>
            <a:endParaRPr lang="en-US" altLang="ja-JP" sz="4000" b="1" dirty="0">
              <a:latin typeface="游ゴシック" panose="020B0400000000000000" pitchFamily="50" charset="-128"/>
              <a:ea typeface="游ゴシック" panose="020B0400000000000000" pitchFamily="50" charset="-128"/>
            </a:endParaRPr>
          </a:p>
          <a:p>
            <a:r>
              <a:rPr lang="ja-JP" altLang="en-US" sz="4000" b="1" dirty="0">
                <a:latin typeface="游ゴシック" panose="020B0400000000000000" pitchFamily="50" charset="-128"/>
                <a:ea typeface="游ゴシック" panose="020B0400000000000000" pitchFamily="50" charset="-128"/>
              </a:rPr>
              <a:t>私は決してさとりを開きません。</a:t>
            </a:r>
            <a:endParaRPr lang="en-US" altLang="ja-JP"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5215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628801"/>
            <a:ext cx="8640961" cy="496855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游ゴシック" panose="020B0400000000000000" pitchFamily="50" charset="-128"/>
                <a:ea typeface="游ゴシック" panose="020B0400000000000000" pitchFamily="50" charset="-128"/>
              </a:rPr>
              <a:t>☆「</a:t>
            </a:r>
            <a:r>
              <a:rPr lang="ja-JP" altLang="en-US" sz="3600" b="1" dirty="0">
                <a:ln w="3175">
                  <a:noFill/>
                </a:ln>
                <a:solidFill>
                  <a:schemeClr val="tx1"/>
                </a:solidFill>
                <a:latin typeface="游ゴシック" panose="020B0400000000000000" pitchFamily="50" charset="-128"/>
                <a:ea typeface="游ゴシック" panose="020B0400000000000000" pitchFamily="50" charset="-128"/>
              </a:rPr>
              <a:t>正信偈</a:t>
            </a:r>
            <a:r>
              <a:rPr lang="ja-JP" altLang="en-US" sz="3600" b="1" dirty="0">
                <a:solidFill>
                  <a:schemeClr val="tx1"/>
                </a:solidFill>
                <a:latin typeface="游ゴシック" panose="020B0400000000000000" pitchFamily="50" charset="-128"/>
                <a:ea typeface="游ゴシック" panose="020B0400000000000000" pitchFamily="50" charset="-128"/>
              </a:rPr>
              <a:t>」は親鸞聖人の制作で、　</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七言一句、</a:t>
            </a:r>
            <a:r>
              <a:rPr lang="en-US" altLang="ja-JP" sz="3600" b="1" dirty="0">
                <a:solidFill>
                  <a:schemeClr val="tx1"/>
                </a:solidFill>
                <a:latin typeface="游ゴシック" panose="020B0400000000000000" pitchFamily="50" charset="-128"/>
                <a:ea typeface="游ゴシック" panose="020B0400000000000000" pitchFamily="50" charset="-128"/>
              </a:rPr>
              <a:t>60</a:t>
            </a:r>
            <a:r>
              <a:rPr lang="ja-JP" altLang="en-US" sz="3600" b="1" dirty="0">
                <a:solidFill>
                  <a:schemeClr val="tx1"/>
                </a:solidFill>
                <a:latin typeface="游ゴシック" panose="020B0400000000000000" pitchFamily="50" charset="-128"/>
                <a:ea typeface="游ゴシック" panose="020B0400000000000000" pitchFamily="50" charset="-128"/>
              </a:rPr>
              <a:t>行</a:t>
            </a:r>
            <a:r>
              <a:rPr lang="en-US" altLang="ja-JP" sz="3600" b="1" dirty="0">
                <a:solidFill>
                  <a:schemeClr val="tx1"/>
                </a:solidFill>
                <a:latin typeface="游ゴシック" panose="020B0400000000000000" pitchFamily="50" charset="-128"/>
                <a:ea typeface="游ゴシック" panose="020B0400000000000000" pitchFamily="50" charset="-128"/>
              </a:rPr>
              <a:t>120</a:t>
            </a:r>
            <a:r>
              <a:rPr lang="ja-JP" altLang="en-US" sz="3600" b="1" dirty="0">
                <a:solidFill>
                  <a:schemeClr val="tx1"/>
                </a:solidFill>
                <a:latin typeface="游ゴシック" panose="020B0400000000000000" pitchFamily="50" charset="-128"/>
                <a:ea typeface="游ゴシック" panose="020B0400000000000000" pitchFamily="50" charset="-128"/>
              </a:rPr>
              <a:t>句</a:t>
            </a:r>
            <a:r>
              <a:rPr lang="en-US" altLang="ja-JP" sz="3600" b="1" dirty="0">
                <a:solidFill>
                  <a:schemeClr val="tx1"/>
                </a:solidFill>
                <a:latin typeface="游ゴシック" panose="020B0400000000000000" pitchFamily="50" charset="-128"/>
                <a:ea typeface="游ゴシック" panose="020B0400000000000000" pitchFamily="50" charset="-128"/>
              </a:rPr>
              <a:t>840</a:t>
            </a:r>
            <a:r>
              <a:rPr lang="ja-JP" altLang="en-US" sz="3600" b="1" dirty="0">
                <a:solidFill>
                  <a:schemeClr val="tx1"/>
                </a:solidFill>
                <a:latin typeface="游ゴシック" panose="020B0400000000000000" pitchFamily="50" charset="-128"/>
                <a:ea typeface="游ゴシック" panose="020B0400000000000000" pitchFamily="50" charset="-128"/>
              </a:rPr>
              <a:t>字からなる。</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☆「正信偈」は親鸞聖人の</a:t>
            </a:r>
            <a:r>
              <a:rPr lang="en-US" altLang="ja-JP" sz="3600" b="1" dirty="0">
                <a:solidFill>
                  <a:schemeClr val="tx1"/>
                </a:solidFill>
                <a:latin typeface="游ゴシック" panose="020B0400000000000000" pitchFamily="50" charset="-128"/>
                <a:ea typeface="游ゴシック" panose="020B0400000000000000" pitchFamily="50" charset="-128"/>
              </a:rPr>
              <a:t>『</a:t>
            </a:r>
            <a:r>
              <a:rPr lang="ja-JP" altLang="en-US" sz="3600" b="1" dirty="0">
                <a:solidFill>
                  <a:schemeClr val="tx1"/>
                </a:solidFill>
                <a:latin typeface="游ゴシック" panose="020B0400000000000000" pitchFamily="50" charset="-128"/>
                <a:ea typeface="游ゴシック" panose="020B0400000000000000" pitchFamily="50" charset="-128"/>
              </a:rPr>
              <a:t>教行信証</a:t>
            </a:r>
            <a:r>
              <a:rPr lang="en-US" altLang="ja-JP" sz="3600" b="1" dirty="0">
                <a:solidFill>
                  <a:schemeClr val="tx1"/>
                </a:solidFill>
                <a:latin typeface="游ゴシック" panose="020B0400000000000000" pitchFamily="50" charset="-128"/>
                <a:ea typeface="游ゴシック" panose="020B0400000000000000" pitchFamily="50" charset="-128"/>
              </a:rPr>
              <a:t>』</a:t>
            </a:r>
          </a:p>
          <a:p>
            <a:r>
              <a:rPr lang="ja-JP" altLang="en-US" sz="3600" b="1" dirty="0">
                <a:solidFill>
                  <a:schemeClr val="tx1"/>
                </a:solidFill>
                <a:latin typeface="游ゴシック" panose="020B0400000000000000" pitchFamily="50" charset="-128"/>
                <a:ea typeface="游ゴシック" panose="020B0400000000000000" pitchFamily="50" charset="-128"/>
              </a:rPr>
              <a:t>　の「行巻」の末尾にある。</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☆「正信偈」は親鸞聖人が知恩報徳のた</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めに制作された。</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☆「正信偈」は帰敬序と依経段と依釈段</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とに分けることができる。</a:t>
            </a:r>
          </a:p>
        </p:txBody>
      </p:sp>
      <p:sp>
        <p:nvSpPr>
          <p:cNvPr id="7" name="横巻き 6"/>
          <p:cNvSpPr/>
          <p:nvPr/>
        </p:nvSpPr>
        <p:spPr>
          <a:xfrm>
            <a:off x="256749" y="116632"/>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extLst>
      <p:ext uri="{BB962C8B-B14F-4D97-AF65-F5344CB8AC3E}">
        <p14:creationId xmlns:p14="http://schemas.microsoft.com/office/powerpoint/2010/main" val="197749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764821" y="1698870"/>
            <a:ext cx="2338932" cy="923330"/>
          </a:xfrm>
          <a:prstGeom prst="rect">
            <a:avLst/>
          </a:prstGeom>
          <a:noFill/>
        </p:spPr>
        <p:txBody>
          <a:bodyPr wrap="square" rtlCol="0">
            <a:spAutoFit/>
          </a:bodyPr>
          <a:lstStyle/>
          <a:p>
            <a:r>
              <a:rPr kumimoji="1" lang="ja-JP" altLang="en-US" sz="5400" b="1" dirty="0">
                <a:solidFill>
                  <a:srgbClr val="FF0000"/>
                </a:solidFill>
                <a:ea typeface="游ゴシック" panose="020B0400000000000000" pitchFamily="50" charset="-128"/>
              </a:rPr>
              <a:t>正定聚</a:t>
            </a:r>
            <a:endParaRPr kumimoji="1" lang="en-US" altLang="ja-JP" sz="5400" b="1" dirty="0">
              <a:solidFill>
                <a:srgbClr val="FF0000"/>
              </a:solidFill>
              <a:ea typeface="游ゴシック" panose="020B0400000000000000" pitchFamily="50" charset="-128"/>
            </a:endParaRPr>
          </a:p>
        </p:txBody>
      </p:sp>
      <p:sp>
        <p:nvSpPr>
          <p:cNvPr id="25" name="テキスト ボックス 24"/>
          <p:cNvSpPr txBox="1"/>
          <p:nvPr/>
        </p:nvSpPr>
        <p:spPr>
          <a:xfrm>
            <a:off x="3606570" y="1401740"/>
            <a:ext cx="4493538" cy="1569660"/>
          </a:xfrm>
          <a:prstGeom prst="rect">
            <a:avLst/>
          </a:prstGeom>
          <a:noFill/>
        </p:spPr>
        <p:txBody>
          <a:bodyPr wrap="none" rtlCol="0">
            <a:spAutoFit/>
          </a:bodyPr>
          <a:lstStyle/>
          <a:p>
            <a:r>
              <a:rPr kumimoji="1" lang="ja-JP" altLang="en-US" sz="4800" b="1" dirty="0">
                <a:ea typeface="游ゴシック" panose="020B0400000000000000" pitchFamily="50" charset="-128"/>
              </a:rPr>
              <a:t>浄土に往生して</a:t>
            </a:r>
            <a:endParaRPr kumimoji="1" lang="en-US" altLang="ja-JP" sz="4800" b="1" dirty="0">
              <a:ea typeface="游ゴシック" panose="020B0400000000000000" pitchFamily="50" charset="-128"/>
            </a:endParaRPr>
          </a:p>
          <a:p>
            <a:r>
              <a:rPr kumimoji="1" lang="ja-JP" altLang="en-US" sz="4800" b="1" dirty="0">
                <a:ea typeface="游ゴシック" panose="020B0400000000000000" pitchFamily="50" charset="-128"/>
              </a:rPr>
              <a:t>この位に定まる</a:t>
            </a:r>
            <a:endParaRPr kumimoji="1" lang="en-US" altLang="ja-JP" sz="4800" b="1" dirty="0">
              <a:solidFill>
                <a:srgbClr val="FF0000"/>
              </a:solidFill>
              <a:ea typeface="游ゴシック" panose="020B0400000000000000" pitchFamily="50" charset="-128"/>
            </a:endParaRPr>
          </a:p>
        </p:txBody>
      </p:sp>
      <p:sp>
        <p:nvSpPr>
          <p:cNvPr id="6" name="テキスト ボックス 5"/>
          <p:cNvSpPr txBox="1"/>
          <p:nvPr/>
        </p:nvSpPr>
        <p:spPr>
          <a:xfrm>
            <a:off x="395536" y="316007"/>
            <a:ext cx="3024336" cy="923330"/>
          </a:xfrm>
          <a:prstGeom prst="rect">
            <a:avLst/>
          </a:prstGeom>
          <a:solidFill>
            <a:srgbClr val="FFFF00"/>
          </a:solidFill>
        </p:spPr>
        <p:txBody>
          <a:bodyPr wrap="square" rtlCol="0">
            <a:spAutoFit/>
          </a:bodyPr>
          <a:lstStyle/>
          <a:p>
            <a:r>
              <a:rPr kumimoji="1" lang="ja-JP" altLang="en-US" sz="5400" b="1" dirty="0">
                <a:ea typeface="游ゴシック" panose="020B0400000000000000" pitchFamily="50" charset="-128"/>
              </a:rPr>
              <a:t>第十一願</a:t>
            </a:r>
            <a:endParaRPr kumimoji="1" lang="en-US" altLang="ja-JP" sz="5400" b="1" dirty="0">
              <a:ea typeface="游ゴシック" panose="020B0400000000000000" pitchFamily="50" charset="-128"/>
            </a:endParaRPr>
          </a:p>
        </p:txBody>
      </p:sp>
      <p:sp>
        <p:nvSpPr>
          <p:cNvPr id="2" name="右矢印 1"/>
          <p:cNvSpPr/>
          <p:nvPr/>
        </p:nvSpPr>
        <p:spPr>
          <a:xfrm>
            <a:off x="3059832" y="1981674"/>
            <a:ext cx="504056" cy="4320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8" name="テキスト ボックス 7"/>
          <p:cNvSpPr txBox="1"/>
          <p:nvPr/>
        </p:nvSpPr>
        <p:spPr>
          <a:xfrm>
            <a:off x="395536" y="3284984"/>
            <a:ext cx="2664296" cy="830997"/>
          </a:xfrm>
          <a:prstGeom prst="rect">
            <a:avLst/>
          </a:prstGeom>
          <a:solidFill>
            <a:schemeClr val="accent6">
              <a:lumMod val="40000"/>
              <a:lumOff val="60000"/>
            </a:schemeClr>
          </a:solidFill>
        </p:spPr>
        <p:txBody>
          <a:bodyPr wrap="square" rtlCol="0">
            <a:spAutoFit/>
          </a:bodyPr>
          <a:lstStyle/>
          <a:p>
            <a:r>
              <a:rPr kumimoji="1" lang="ja-JP" altLang="en-US" sz="4800" b="1" dirty="0">
                <a:ea typeface="游ゴシック" panose="020B0400000000000000" pitchFamily="50" charset="-128"/>
              </a:rPr>
              <a:t>親鸞聖人</a:t>
            </a:r>
            <a:endParaRPr kumimoji="1" lang="en-US" altLang="ja-JP" sz="4800" b="1" dirty="0">
              <a:ea typeface="游ゴシック" panose="020B0400000000000000" pitchFamily="50" charset="-128"/>
            </a:endParaRPr>
          </a:p>
        </p:txBody>
      </p:sp>
      <p:sp>
        <p:nvSpPr>
          <p:cNvPr id="9" name="テキスト ボックス 8"/>
          <p:cNvSpPr txBox="1"/>
          <p:nvPr/>
        </p:nvSpPr>
        <p:spPr>
          <a:xfrm>
            <a:off x="764821" y="4538922"/>
            <a:ext cx="2338932" cy="923330"/>
          </a:xfrm>
          <a:prstGeom prst="rect">
            <a:avLst/>
          </a:prstGeom>
          <a:noFill/>
        </p:spPr>
        <p:txBody>
          <a:bodyPr wrap="square" rtlCol="0">
            <a:spAutoFit/>
          </a:bodyPr>
          <a:lstStyle/>
          <a:p>
            <a:r>
              <a:rPr kumimoji="1" lang="ja-JP" altLang="en-US" sz="5400" b="1" dirty="0">
                <a:solidFill>
                  <a:srgbClr val="FF0000"/>
                </a:solidFill>
                <a:ea typeface="游ゴシック" panose="020B0400000000000000" pitchFamily="50" charset="-128"/>
              </a:rPr>
              <a:t>正定聚</a:t>
            </a:r>
            <a:endParaRPr kumimoji="1" lang="en-US" altLang="ja-JP" sz="5400" b="1" dirty="0">
              <a:solidFill>
                <a:srgbClr val="FF0000"/>
              </a:solidFill>
              <a:ea typeface="游ゴシック" panose="020B0400000000000000" pitchFamily="50" charset="-128"/>
            </a:endParaRPr>
          </a:p>
        </p:txBody>
      </p:sp>
      <p:sp>
        <p:nvSpPr>
          <p:cNvPr id="10" name="右矢印 9"/>
          <p:cNvSpPr/>
          <p:nvPr/>
        </p:nvSpPr>
        <p:spPr>
          <a:xfrm>
            <a:off x="3059832" y="4774515"/>
            <a:ext cx="504056" cy="43204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1" name="テキスト ボックス 10"/>
          <p:cNvSpPr txBox="1"/>
          <p:nvPr/>
        </p:nvSpPr>
        <p:spPr>
          <a:xfrm>
            <a:off x="3623328" y="4005064"/>
            <a:ext cx="5197144" cy="2308324"/>
          </a:xfrm>
          <a:prstGeom prst="rect">
            <a:avLst/>
          </a:prstGeom>
          <a:noFill/>
        </p:spPr>
        <p:txBody>
          <a:bodyPr wrap="square" rtlCol="0">
            <a:spAutoFit/>
          </a:bodyPr>
          <a:lstStyle/>
          <a:p>
            <a:r>
              <a:rPr kumimoji="1" lang="ja-JP" altLang="en-US" sz="4800" b="1" dirty="0">
                <a:ea typeface="游ゴシック" panose="020B0400000000000000" pitchFamily="50" charset="-128"/>
              </a:rPr>
              <a:t>信心を得た時、</a:t>
            </a:r>
            <a:endParaRPr kumimoji="1" lang="en-US" altLang="ja-JP" sz="4800" b="1" dirty="0">
              <a:ea typeface="游ゴシック" panose="020B0400000000000000" pitchFamily="50" charset="-128"/>
            </a:endParaRPr>
          </a:p>
          <a:p>
            <a:r>
              <a:rPr kumimoji="1" lang="ja-JP" altLang="en-US" sz="4800" b="1" dirty="0">
                <a:ea typeface="游ゴシック" panose="020B0400000000000000" pitchFamily="50" charset="-128"/>
              </a:rPr>
              <a:t>ただちにこの世でこの位に定まる</a:t>
            </a:r>
            <a:endParaRPr kumimoji="1" lang="en-US" altLang="ja-JP" sz="48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102391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2" grpId="0" animBg="1"/>
      <p:bldP spid="8" grpId="0" animBg="1"/>
      <p:bldP spid="9" grpId="0"/>
      <p:bldP spid="10" grpId="0" animBg="1"/>
      <p:bldP spid="11"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528447" y="0"/>
            <a:ext cx="615553" cy="4410521"/>
          </a:xfrm>
          <a:prstGeom prst="rect">
            <a:avLst/>
          </a:prstGeom>
          <a:solidFill>
            <a:srgbClr val="FFFF00"/>
          </a:solidFill>
          <a:effectLst/>
        </p:spPr>
        <p:txBody>
          <a:bodyPr vert="eaVert" wrap="square" rtlCol="0">
            <a:spAutoFit/>
          </a:bodyPr>
          <a:lstStyle/>
          <a:p>
            <a:pPr algn="ctr"/>
            <a:r>
              <a:rPr kumimoji="1" lang="en-US" altLang="ja-JP" sz="2800" b="1" dirty="0">
                <a:latin typeface="游ゴシック" panose="020B0400000000000000" pitchFamily="50" charset="-128"/>
                <a:ea typeface="游ゴシック" panose="020B0400000000000000" pitchFamily="50" charset="-128"/>
              </a:rPr>
              <a:t>『</a:t>
            </a:r>
            <a:r>
              <a:rPr kumimoji="1" lang="ja-JP" altLang="en-US" sz="2800" b="1" dirty="0">
                <a:latin typeface="游ゴシック" panose="020B0400000000000000" pitchFamily="50" charset="-128"/>
                <a:ea typeface="游ゴシック" panose="020B0400000000000000" pitchFamily="50" charset="-128"/>
              </a:rPr>
              <a:t>教行信証</a:t>
            </a:r>
            <a:r>
              <a:rPr kumimoji="1" lang="en-US" altLang="ja-JP" sz="2800" b="1" dirty="0">
                <a:latin typeface="游ゴシック" panose="020B0400000000000000" pitchFamily="50" charset="-128"/>
                <a:ea typeface="游ゴシック" panose="020B0400000000000000" pitchFamily="50" charset="-128"/>
              </a:rPr>
              <a:t>』</a:t>
            </a:r>
            <a:r>
              <a:rPr kumimoji="1" lang="ja-JP" altLang="en-US" sz="2800" b="1" dirty="0">
                <a:latin typeface="游ゴシック" panose="020B0400000000000000" pitchFamily="50" charset="-128"/>
                <a:ea typeface="游ゴシック" panose="020B0400000000000000" pitchFamily="50" charset="-128"/>
              </a:rPr>
              <a:t>「証巻」冒頭</a:t>
            </a:r>
          </a:p>
        </p:txBody>
      </p:sp>
      <p:sp>
        <p:nvSpPr>
          <p:cNvPr id="7" name="テキスト ボックス 6"/>
          <p:cNvSpPr txBox="1"/>
          <p:nvPr/>
        </p:nvSpPr>
        <p:spPr>
          <a:xfrm>
            <a:off x="3019756" y="188640"/>
            <a:ext cx="2954655" cy="6588794"/>
          </a:xfrm>
          <a:prstGeom prst="rect">
            <a:avLst/>
          </a:prstGeom>
          <a:solidFill>
            <a:srgbClr val="CCFFCC"/>
          </a:solidFill>
        </p:spPr>
        <p:txBody>
          <a:bodyPr vert="eaVert" wrap="square" rtlCol="0">
            <a:spAutoFit/>
          </a:bodyPr>
          <a:lstStyle/>
          <a:p>
            <a:r>
              <a:rPr lang="ja-JP" altLang="en-US" sz="3600" b="1" dirty="0">
                <a:latin typeface="游ゴシック" panose="020B0400000000000000" pitchFamily="50" charset="-128"/>
                <a:ea typeface="游ゴシック" panose="020B0400000000000000" pitchFamily="50" charset="-128"/>
              </a:rPr>
              <a:t>さて、煩悩にまみれ、迷いの罪に汚れた衆生が、</a:t>
            </a:r>
            <a:r>
              <a:rPr lang="ja-JP" altLang="en-US" sz="3600" b="1" dirty="0">
                <a:solidFill>
                  <a:srgbClr val="FF0000"/>
                </a:solidFill>
                <a:latin typeface="游ゴシック" panose="020B0400000000000000" pitchFamily="50" charset="-128"/>
                <a:ea typeface="游ゴシック" panose="020B0400000000000000" pitchFamily="50" charset="-128"/>
              </a:rPr>
              <a:t>仏より回向された信と行とを得る</a:t>
            </a:r>
            <a:r>
              <a:rPr lang="ja-JP" altLang="en-US" sz="3600" b="1" dirty="0">
                <a:latin typeface="游ゴシック" panose="020B0400000000000000" pitchFamily="50" charset="-128"/>
                <a:ea typeface="游ゴシック" panose="020B0400000000000000" pitchFamily="50" charset="-128"/>
              </a:rPr>
              <a:t>と、</a:t>
            </a:r>
            <a:r>
              <a:rPr lang="ja-JP" altLang="en-US" sz="3600" b="1" dirty="0">
                <a:solidFill>
                  <a:srgbClr val="FF0000"/>
                </a:solidFill>
                <a:latin typeface="游ゴシック" panose="020B0400000000000000" pitchFamily="50" charset="-128"/>
                <a:ea typeface="游ゴシック" panose="020B0400000000000000" pitchFamily="50" charset="-128"/>
              </a:rPr>
              <a:t>たちどころに大乗の正定聚の位に入る</a:t>
            </a:r>
            <a:r>
              <a:rPr lang="ja-JP" altLang="en-US" sz="3600" b="1" dirty="0">
                <a:latin typeface="游ゴシック" panose="020B0400000000000000" pitchFamily="50" charset="-128"/>
                <a:ea typeface="游ゴシック" panose="020B0400000000000000" pitchFamily="50" charset="-128"/>
              </a:rPr>
              <a:t>のである。</a:t>
            </a:r>
            <a:r>
              <a:rPr kumimoji="1" lang="ja-JP" altLang="en-US" sz="3200" b="1" dirty="0">
                <a:latin typeface="游ゴシック" panose="020B0400000000000000" pitchFamily="50" charset="-128"/>
                <a:ea typeface="游ゴシック" panose="020B0400000000000000" pitchFamily="50" charset="-128"/>
              </a:rPr>
              <a:t>             </a:t>
            </a:r>
            <a:r>
              <a:rPr kumimoji="1" lang="ja-JP" altLang="en-US" sz="2000" b="1" dirty="0">
                <a:latin typeface="游ゴシック" panose="020B0400000000000000" pitchFamily="50" charset="-128"/>
                <a:ea typeface="游ゴシック" panose="020B0400000000000000" pitchFamily="50" charset="-128"/>
              </a:rPr>
              <a:t>（現代語訳３２９頁）</a:t>
            </a:r>
          </a:p>
        </p:txBody>
      </p:sp>
      <p:sp>
        <p:nvSpPr>
          <p:cNvPr id="9" name="テキスト ボックス 8"/>
          <p:cNvSpPr txBox="1"/>
          <p:nvPr/>
        </p:nvSpPr>
        <p:spPr>
          <a:xfrm>
            <a:off x="1045891" y="548680"/>
            <a:ext cx="923330" cy="5227209"/>
          </a:xfrm>
          <a:prstGeom prst="rect">
            <a:avLst/>
          </a:prstGeom>
          <a:noFill/>
          <a:ln w="57150">
            <a:solidFill>
              <a:srgbClr val="FF0000"/>
            </a:solidFill>
          </a:ln>
        </p:spPr>
        <p:txBody>
          <a:bodyPr vert="eaVert" wrap="square" rtlCol="0">
            <a:spAutoFit/>
          </a:bodyPr>
          <a:lstStyle/>
          <a:p>
            <a:r>
              <a:rPr kumimoji="1" lang="ja-JP" altLang="en-US" sz="4800" b="1" dirty="0">
                <a:solidFill>
                  <a:srgbClr val="FF0000"/>
                </a:solidFill>
                <a:latin typeface="游ゴシック" panose="020B0400000000000000" pitchFamily="50" charset="-128"/>
                <a:ea typeface="游ゴシック" panose="020B0400000000000000" pitchFamily="50" charset="-128"/>
              </a:rPr>
              <a:t>現生正定聚の利益</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3707904" y="4005064"/>
            <a:ext cx="7057333" cy="4850691"/>
          </a:xfrm>
          <a:prstGeom prst="rect">
            <a:avLst/>
          </a:prstGeom>
        </p:spPr>
      </p:pic>
      <p:sp>
        <p:nvSpPr>
          <p:cNvPr id="10" name="右矢印 9"/>
          <p:cNvSpPr/>
          <p:nvPr/>
        </p:nvSpPr>
        <p:spPr>
          <a:xfrm rot="10800000">
            <a:off x="2178087" y="2533740"/>
            <a:ext cx="492964" cy="72008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221285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29805" y="5157192"/>
            <a:ext cx="3877986" cy="1200329"/>
          </a:xfrm>
          <a:prstGeom prst="rect">
            <a:avLst/>
          </a:prstGeom>
          <a:solidFill>
            <a:srgbClr val="FF0000"/>
          </a:solidFill>
        </p:spPr>
        <p:txBody>
          <a:bodyPr wrap="none" rtlCol="0">
            <a:spAutoFit/>
          </a:bodyPr>
          <a:lstStyle/>
          <a:p>
            <a:pPr algn="ctr"/>
            <a:r>
              <a:rPr kumimoji="1" lang="ja-JP" altLang="en-US" sz="7200" b="1" dirty="0">
                <a:solidFill>
                  <a:schemeClr val="bg1"/>
                </a:solidFill>
                <a:ea typeface="游ゴシック" panose="020B0400000000000000" pitchFamily="50" charset="-128"/>
              </a:rPr>
              <a:t>弥勒菩薩</a:t>
            </a:r>
          </a:p>
        </p:txBody>
      </p:sp>
      <p:sp>
        <p:nvSpPr>
          <p:cNvPr id="7" name="テキスト ボックス 6"/>
          <p:cNvSpPr txBox="1"/>
          <p:nvPr/>
        </p:nvSpPr>
        <p:spPr>
          <a:xfrm>
            <a:off x="2937582" y="432534"/>
            <a:ext cx="3262432" cy="1323439"/>
          </a:xfrm>
          <a:prstGeom prst="rect">
            <a:avLst/>
          </a:prstGeom>
          <a:noFill/>
        </p:spPr>
        <p:txBody>
          <a:bodyPr wrap="none" rtlCol="0">
            <a:spAutoFit/>
          </a:bodyPr>
          <a:lstStyle/>
          <a:p>
            <a:r>
              <a:rPr kumimoji="1" lang="ja-JP" altLang="en-US" sz="8000" b="1" dirty="0">
                <a:solidFill>
                  <a:srgbClr val="FF0000"/>
                </a:solidFill>
                <a:ea typeface="游ゴシック" panose="020B0400000000000000" pitchFamily="50" charset="-128"/>
              </a:rPr>
              <a:t>正定聚</a:t>
            </a:r>
          </a:p>
        </p:txBody>
      </p:sp>
      <p:sp>
        <p:nvSpPr>
          <p:cNvPr id="6" name="等号 5"/>
          <p:cNvSpPr/>
          <p:nvPr/>
        </p:nvSpPr>
        <p:spPr>
          <a:xfrm rot="5400000">
            <a:off x="4061985" y="1761487"/>
            <a:ext cx="1013626" cy="1002598"/>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5" name="テキスト ボックス 4"/>
          <p:cNvSpPr txBox="1"/>
          <p:nvPr/>
        </p:nvSpPr>
        <p:spPr>
          <a:xfrm>
            <a:off x="3450543" y="2837840"/>
            <a:ext cx="2236510" cy="1323439"/>
          </a:xfrm>
          <a:prstGeom prst="rect">
            <a:avLst/>
          </a:prstGeom>
          <a:noFill/>
        </p:spPr>
        <p:txBody>
          <a:bodyPr wrap="none" rtlCol="0">
            <a:spAutoFit/>
          </a:bodyPr>
          <a:lstStyle/>
          <a:p>
            <a:r>
              <a:rPr kumimoji="1" lang="ja-JP" altLang="en-US" sz="8000" b="1" dirty="0">
                <a:solidFill>
                  <a:srgbClr val="FF0000"/>
                </a:solidFill>
                <a:ea typeface="游ゴシック" panose="020B0400000000000000" pitchFamily="50" charset="-128"/>
              </a:rPr>
              <a:t>等覚</a:t>
            </a:r>
          </a:p>
        </p:txBody>
      </p:sp>
      <p:sp>
        <p:nvSpPr>
          <p:cNvPr id="8" name="等号 7"/>
          <p:cNvSpPr/>
          <p:nvPr/>
        </p:nvSpPr>
        <p:spPr>
          <a:xfrm rot="5400000">
            <a:off x="4061807" y="4098552"/>
            <a:ext cx="1013626" cy="1002598"/>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274883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p:bldP spid="8"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テキスト ボックス 2"/>
          <p:cNvSpPr txBox="1"/>
          <p:nvPr/>
        </p:nvSpPr>
        <p:spPr>
          <a:xfrm>
            <a:off x="6300192" y="548680"/>
            <a:ext cx="1625060" cy="4214092"/>
          </a:xfrm>
          <a:prstGeom prst="rect">
            <a:avLst/>
          </a:prstGeom>
          <a:noFill/>
        </p:spPr>
        <p:txBody>
          <a:bodyPr vert="eaVert" wrap="square" rtlCol="0">
            <a:spAutoFit/>
          </a:bodyPr>
          <a:lstStyle/>
          <a:p>
            <a:pPr>
              <a:lnSpc>
                <a:spcPct val="130000"/>
              </a:lnSpc>
            </a:pPr>
            <a:r>
              <a:rPr kumimoji="1" lang="ja-JP" altLang="en-US" sz="7200" b="1" dirty="0">
                <a:solidFill>
                  <a:srgbClr val="FF0000"/>
                </a:solidFill>
                <a:effectLst>
                  <a:glow rad="127000">
                    <a:schemeClr val="bg1">
                      <a:alpha val="97000"/>
                    </a:schemeClr>
                  </a:glow>
                </a:effectLst>
                <a:ea typeface="游ゴシック" panose="020B0400000000000000" pitchFamily="50" charset="-128"/>
              </a:rPr>
              <a:t>弥勒</a:t>
            </a:r>
            <a:r>
              <a:rPr kumimoji="1" lang="ja-JP" altLang="en-US" sz="7200" b="1" dirty="0">
                <a:effectLst>
                  <a:glow rad="127000">
                    <a:schemeClr val="bg1">
                      <a:alpha val="97000"/>
                    </a:schemeClr>
                  </a:glow>
                </a:effectLst>
                <a:ea typeface="游ゴシック" panose="020B0400000000000000" pitchFamily="50" charset="-128"/>
              </a:rPr>
              <a:t>菩薩</a:t>
            </a:r>
            <a:endParaRPr kumimoji="1" lang="en-US" altLang="ja-JP" sz="7200" b="1" dirty="0">
              <a:effectLst>
                <a:glow rad="127000">
                  <a:schemeClr val="bg1">
                    <a:alpha val="97000"/>
                  </a:schemeClr>
                </a:glow>
              </a:effectLst>
              <a:ea typeface="游ゴシック" panose="020B04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76672"/>
            <a:ext cx="3456384" cy="7998047"/>
          </a:xfrm>
          <a:prstGeom prst="rect">
            <a:avLst/>
          </a:prstGeom>
        </p:spPr>
      </p:pic>
      <p:sp>
        <p:nvSpPr>
          <p:cNvPr id="5" name="テキスト ボックス 4"/>
          <p:cNvSpPr txBox="1"/>
          <p:nvPr/>
        </p:nvSpPr>
        <p:spPr>
          <a:xfrm>
            <a:off x="498551" y="260648"/>
            <a:ext cx="2345257" cy="6264696"/>
          </a:xfrm>
          <a:prstGeom prst="rect">
            <a:avLst/>
          </a:prstGeom>
          <a:noFill/>
        </p:spPr>
        <p:txBody>
          <a:bodyPr vert="eaVert" wrap="square" rtlCol="0">
            <a:spAutoFit/>
          </a:bodyPr>
          <a:lstStyle/>
          <a:p>
            <a:pPr>
              <a:lnSpc>
                <a:spcPct val="130000"/>
              </a:lnSpc>
            </a:pPr>
            <a:r>
              <a:rPr kumimoji="1" lang="ja-JP" altLang="en-US" sz="5400" b="1" dirty="0">
                <a:effectLst>
                  <a:glow rad="127000">
                    <a:schemeClr val="bg1">
                      <a:alpha val="95000"/>
                    </a:schemeClr>
                  </a:glow>
                </a:effectLst>
                <a:ea typeface="游ゴシック" panose="020B0400000000000000" pitchFamily="50" charset="-128"/>
              </a:rPr>
              <a:t>現在</a:t>
            </a:r>
            <a:r>
              <a:rPr kumimoji="1" lang="ja-JP" altLang="en-US" sz="5400" b="1" dirty="0">
                <a:solidFill>
                  <a:srgbClr val="FF0000"/>
                </a:solidFill>
                <a:effectLst>
                  <a:glow rad="127000">
                    <a:schemeClr val="bg1">
                      <a:alpha val="95000"/>
                    </a:schemeClr>
                  </a:glow>
                </a:effectLst>
                <a:ea typeface="游ゴシック" panose="020B0400000000000000" pitchFamily="50" charset="-128"/>
              </a:rPr>
              <a:t>兜率天</a:t>
            </a:r>
            <a:r>
              <a:rPr kumimoji="1" lang="ja-JP" altLang="en-US" sz="5400" b="1" dirty="0">
                <a:effectLst>
                  <a:glow rad="127000">
                    <a:schemeClr val="bg1">
                      <a:alpha val="95000"/>
                    </a:schemeClr>
                  </a:glow>
                </a:effectLst>
                <a:ea typeface="游ゴシック" panose="020B0400000000000000" pitchFamily="50" charset="-128"/>
              </a:rPr>
              <a:t>においてご修行中</a:t>
            </a:r>
            <a:endParaRPr kumimoji="1" lang="en-US" altLang="ja-JP" sz="5400" b="1" dirty="0">
              <a:effectLst>
                <a:glow rad="127000">
                  <a:schemeClr val="bg1">
                    <a:alpha val="95000"/>
                  </a:schemeClr>
                </a:glow>
              </a:effectLst>
              <a:ea typeface="游ゴシック" panose="020B0400000000000000" pitchFamily="50" charset="-128"/>
            </a:endParaRPr>
          </a:p>
        </p:txBody>
      </p:sp>
      <p:sp>
        <p:nvSpPr>
          <p:cNvPr id="6" name="テキスト ボックス 5"/>
          <p:cNvSpPr txBox="1"/>
          <p:nvPr/>
        </p:nvSpPr>
        <p:spPr>
          <a:xfrm>
            <a:off x="7845230" y="260648"/>
            <a:ext cx="984885" cy="5760640"/>
          </a:xfrm>
          <a:prstGeom prst="rect">
            <a:avLst/>
          </a:prstGeom>
          <a:noFill/>
        </p:spPr>
        <p:txBody>
          <a:bodyPr vert="eaVert" wrap="square" rtlCol="0">
            <a:spAutoFit/>
          </a:bodyPr>
          <a:lstStyle/>
          <a:p>
            <a:pPr>
              <a:lnSpc>
                <a:spcPct val="130000"/>
              </a:lnSpc>
            </a:pPr>
            <a:r>
              <a:rPr kumimoji="1" lang="ja-JP" altLang="en-US" sz="4000" b="1" dirty="0">
                <a:effectLst>
                  <a:glow rad="127000">
                    <a:schemeClr val="bg1">
                      <a:alpha val="97000"/>
                    </a:schemeClr>
                  </a:glow>
                </a:effectLst>
                <a:ea typeface="游ゴシック" panose="020B0400000000000000" pitchFamily="50" charset="-128"/>
              </a:rPr>
              <a:t>最高の位（等覚）</a:t>
            </a:r>
            <a:r>
              <a:rPr kumimoji="1" lang="ja-JP" altLang="en-US" sz="3600" b="1" dirty="0">
                <a:effectLst>
                  <a:glow rad="127000">
                    <a:schemeClr val="bg1">
                      <a:alpha val="97000"/>
                    </a:schemeClr>
                  </a:glow>
                </a:effectLst>
                <a:ea typeface="游ゴシック" panose="020B0400000000000000" pitchFamily="50" charset="-128"/>
              </a:rPr>
              <a:t>の菩薩</a:t>
            </a:r>
            <a:endParaRPr kumimoji="1" lang="en-US" altLang="ja-JP" sz="3600" b="1" dirty="0">
              <a:effectLst>
                <a:glow rad="127000">
                  <a:schemeClr val="bg1">
                    <a:alpha val="97000"/>
                  </a:schemeClr>
                </a:glow>
              </a:effectLst>
              <a:ea typeface="游ゴシック" panose="020B0400000000000000" pitchFamily="50" charset="-128"/>
            </a:endParaRPr>
          </a:p>
        </p:txBody>
      </p:sp>
    </p:spTree>
    <p:extLst>
      <p:ext uri="{BB962C8B-B14F-4D97-AF65-F5344CB8AC3E}">
        <p14:creationId xmlns:p14="http://schemas.microsoft.com/office/powerpoint/2010/main" val="46362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7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テキスト ボックス 2"/>
          <p:cNvSpPr txBox="1"/>
          <p:nvPr/>
        </p:nvSpPr>
        <p:spPr>
          <a:xfrm>
            <a:off x="1115616" y="404664"/>
            <a:ext cx="6955751" cy="2123658"/>
          </a:xfrm>
          <a:prstGeom prst="rect">
            <a:avLst/>
          </a:prstGeom>
          <a:noFill/>
        </p:spPr>
        <p:txBody>
          <a:bodyPr wrap="none" rtlCol="0">
            <a:spAutoFit/>
          </a:bodyPr>
          <a:lstStyle/>
          <a:p>
            <a:pPr algn="ctr"/>
            <a:r>
              <a:rPr kumimoji="1" lang="ja-JP" altLang="en-US" sz="6600" b="1" dirty="0">
                <a:ea typeface="游ゴシック" panose="020B0400000000000000" pitchFamily="50" charset="-128"/>
              </a:rPr>
              <a:t>弥勒菩薩が</a:t>
            </a:r>
            <a:endParaRPr kumimoji="1" lang="en-US" altLang="ja-JP" sz="6600" b="1" dirty="0">
              <a:ea typeface="游ゴシック" panose="020B0400000000000000" pitchFamily="50" charset="-128"/>
            </a:endParaRPr>
          </a:p>
          <a:p>
            <a:pPr algn="ctr"/>
            <a:r>
              <a:rPr lang="ja-JP" altLang="en-US" sz="6600" b="1" dirty="0">
                <a:ea typeface="游ゴシック" panose="020B0400000000000000" pitchFamily="50" charset="-128"/>
              </a:rPr>
              <a:t>さとりを開くまで</a:t>
            </a:r>
            <a:endParaRPr kumimoji="1" lang="ja-JP" altLang="en-US" sz="6600" b="1" dirty="0">
              <a:ea typeface="游ゴシック" panose="020B0400000000000000" pitchFamily="50" charset="-128"/>
            </a:endParaRPr>
          </a:p>
        </p:txBody>
      </p:sp>
      <p:sp>
        <p:nvSpPr>
          <p:cNvPr id="7" name="テキスト ボックス 6"/>
          <p:cNvSpPr txBox="1"/>
          <p:nvPr/>
        </p:nvSpPr>
        <p:spPr>
          <a:xfrm>
            <a:off x="637982" y="3971616"/>
            <a:ext cx="8568953" cy="830997"/>
          </a:xfrm>
          <a:prstGeom prst="rect">
            <a:avLst/>
          </a:prstGeom>
          <a:noFill/>
        </p:spPr>
        <p:txBody>
          <a:bodyPr wrap="square" rtlCol="0">
            <a:spAutoFit/>
          </a:bodyPr>
          <a:lstStyle/>
          <a:p>
            <a:r>
              <a:rPr kumimoji="1" lang="ja-JP" altLang="en-US" sz="4800" b="1" dirty="0">
                <a:effectLst>
                  <a:glow rad="127000">
                    <a:schemeClr val="bg1">
                      <a:alpha val="97000"/>
                    </a:schemeClr>
                  </a:glow>
                </a:effectLst>
                <a:ea typeface="游ゴシック" panose="020B0400000000000000" pitchFamily="50" charset="-128"/>
              </a:rPr>
              <a:t>５</a:t>
            </a:r>
            <a:r>
              <a:rPr kumimoji="1" lang="en-US" altLang="ja-JP" sz="4800" b="1" dirty="0">
                <a:effectLst>
                  <a:glow rad="127000">
                    <a:schemeClr val="bg1">
                      <a:alpha val="97000"/>
                    </a:schemeClr>
                  </a:glow>
                </a:effectLst>
                <a:ea typeface="游ゴシック" panose="020B0400000000000000" pitchFamily="50" charset="-128"/>
              </a:rPr>
              <a:t>,</a:t>
            </a:r>
            <a:r>
              <a:rPr kumimoji="1" lang="ja-JP" altLang="en-US" sz="4800" b="1" dirty="0">
                <a:effectLst>
                  <a:glow rad="127000">
                    <a:schemeClr val="bg1">
                      <a:alpha val="97000"/>
                    </a:schemeClr>
                  </a:glow>
                </a:effectLst>
                <a:ea typeface="游ゴシック" panose="020B0400000000000000" pitchFamily="50" charset="-128"/>
              </a:rPr>
              <a:t>６７０</a:t>
            </a:r>
            <a:r>
              <a:rPr kumimoji="1" lang="en-US" altLang="ja-JP" sz="4800" b="1" dirty="0">
                <a:effectLst>
                  <a:glow rad="127000">
                    <a:schemeClr val="bg1">
                      <a:alpha val="97000"/>
                    </a:schemeClr>
                  </a:glow>
                </a:effectLst>
                <a:ea typeface="游ゴシック" panose="020B0400000000000000" pitchFamily="50" charset="-128"/>
              </a:rPr>
              <a:t>,</a:t>
            </a:r>
            <a:r>
              <a:rPr kumimoji="1" lang="ja-JP" altLang="en-US" sz="4800" b="1" dirty="0">
                <a:effectLst>
                  <a:glow rad="127000">
                    <a:schemeClr val="bg1">
                      <a:alpha val="97000"/>
                    </a:schemeClr>
                  </a:glow>
                </a:effectLst>
                <a:ea typeface="游ゴシック" panose="020B0400000000000000" pitchFamily="50" charset="-128"/>
              </a:rPr>
              <a:t>０００</a:t>
            </a:r>
            <a:r>
              <a:rPr kumimoji="1" lang="en-US" altLang="ja-JP" sz="4800" b="1" dirty="0">
                <a:effectLst>
                  <a:glow rad="127000">
                    <a:schemeClr val="bg1">
                      <a:alpha val="97000"/>
                    </a:schemeClr>
                  </a:glow>
                </a:effectLst>
                <a:ea typeface="游ゴシック" panose="020B0400000000000000" pitchFamily="50" charset="-128"/>
              </a:rPr>
              <a:t>,</a:t>
            </a:r>
            <a:r>
              <a:rPr kumimoji="1" lang="ja-JP" altLang="en-US" sz="4800" b="1" dirty="0">
                <a:effectLst>
                  <a:glow rad="127000">
                    <a:schemeClr val="bg1">
                      <a:alpha val="97000"/>
                    </a:schemeClr>
                  </a:glow>
                </a:effectLst>
                <a:ea typeface="游ゴシック" panose="020B0400000000000000" pitchFamily="50" charset="-128"/>
              </a:rPr>
              <a:t>０００年後</a:t>
            </a:r>
          </a:p>
        </p:txBody>
      </p:sp>
      <p:sp>
        <p:nvSpPr>
          <p:cNvPr id="2" name="下矢印 1"/>
          <p:cNvSpPr/>
          <p:nvPr/>
        </p:nvSpPr>
        <p:spPr>
          <a:xfrm>
            <a:off x="4053431" y="2633778"/>
            <a:ext cx="1080120" cy="108012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6" name="テキスト ボックス 5"/>
          <p:cNvSpPr txBox="1"/>
          <p:nvPr/>
        </p:nvSpPr>
        <p:spPr>
          <a:xfrm>
            <a:off x="303198" y="5157192"/>
            <a:ext cx="8893496" cy="830997"/>
          </a:xfrm>
          <a:prstGeom prst="rect">
            <a:avLst/>
          </a:prstGeom>
          <a:noFill/>
        </p:spPr>
        <p:txBody>
          <a:bodyPr wrap="square" rtlCol="0">
            <a:spAutoFit/>
          </a:bodyPr>
          <a:lstStyle/>
          <a:p>
            <a:r>
              <a:rPr kumimoji="1" lang="ja-JP" altLang="en-US" sz="4800" b="1" dirty="0">
                <a:solidFill>
                  <a:srgbClr val="FF0000"/>
                </a:solidFill>
                <a:effectLst>
                  <a:glow>
                    <a:schemeClr val="bg1"/>
                  </a:glow>
                </a:effectLst>
                <a:ea typeface="游ゴシック" panose="020B0400000000000000" pitchFamily="50" charset="-128"/>
              </a:rPr>
              <a:t>この世界に生まれて成仏される</a:t>
            </a:r>
          </a:p>
        </p:txBody>
      </p:sp>
    </p:spTree>
    <p:extLst>
      <p:ext uri="{BB962C8B-B14F-4D97-AF65-F5344CB8AC3E}">
        <p14:creationId xmlns:p14="http://schemas.microsoft.com/office/powerpoint/2010/main" val="268132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6"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460432" y="111828"/>
            <a:ext cx="615553" cy="2648908"/>
          </a:xfrm>
          <a:prstGeom prst="rect">
            <a:avLst/>
          </a:prstGeom>
          <a:solidFill>
            <a:schemeClr val="accent6">
              <a:lumMod val="20000"/>
              <a:lumOff val="80000"/>
            </a:schemeClr>
          </a:solidFill>
        </p:spPr>
        <p:txBody>
          <a:bodyPr vert="eaVert" wrap="square" rtlCol="0">
            <a:spAutoFit/>
          </a:bodyPr>
          <a:lstStyle/>
          <a:p>
            <a:r>
              <a:rPr kumimoji="1" lang="en-US" altLang="ja-JP" sz="2800" b="1" dirty="0">
                <a:latin typeface="游ゴシック" panose="020B0400000000000000" pitchFamily="50" charset="-128"/>
                <a:ea typeface="游ゴシック" panose="020B0400000000000000" pitchFamily="50" charset="-128"/>
              </a:rPr>
              <a:t>『</a:t>
            </a:r>
            <a:r>
              <a:rPr kumimoji="1" lang="ja-JP" altLang="en-US" sz="2800" b="1" dirty="0">
                <a:latin typeface="游ゴシック" panose="020B0400000000000000" pitchFamily="50" charset="-128"/>
                <a:ea typeface="游ゴシック" panose="020B0400000000000000" pitchFamily="50" charset="-128"/>
              </a:rPr>
              <a:t>正像末和讃</a:t>
            </a:r>
            <a:r>
              <a:rPr kumimoji="1" lang="en-US" altLang="ja-JP" sz="2800" b="1" dirty="0">
                <a:latin typeface="游ゴシック" panose="020B0400000000000000" pitchFamily="50" charset="-128"/>
                <a:ea typeface="游ゴシック" panose="020B0400000000000000" pitchFamily="50" charset="-128"/>
              </a:rPr>
              <a:t>』</a:t>
            </a:r>
            <a:endParaRPr kumimoji="1" lang="ja-JP" altLang="en-US" sz="2800" b="1"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1127229" y="111828"/>
            <a:ext cx="4493538" cy="6588794"/>
          </a:xfrm>
          <a:prstGeom prst="rect">
            <a:avLst/>
          </a:prstGeom>
          <a:solidFill>
            <a:srgbClr val="CCFFCC"/>
          </a:solidFill>
        </p:spPr>
        <p:txBody>
          <a:bodyPr vert="eaVert" wrap="square" rtlCol="0">
            <a:spAutoFit/>
          </a:bodyPr>
          <a:lstStyle/>
          <a:p>
            <a:r>
              <a:rPr lang="ja-JP" altLang="en-US" sz="4000" b="1" dirty="0">
                <a:latin typeface="游ゴシック" panose="020B0400000000000000" pitchFamily="50" charset="-128"/>
                <a:ea typeface="游ゴシック" panose="020B0400000000000000" pitchFamily="50" charset="-128"/>
              </a:rPr>
              <a:t>弥勒菩薩は、五十六億七千万年のときを経て、ようやくさとりを開くであろうが、真実の信心を得る人は、</a:t>
            </a:r>
            <a:r>
              <a:rPr lang="ja-JP" altLang="en-US" sz="4000" b="1" dirty="0">
                <a:solidFill>
                  <a:srgbClr val="FF0000"/>
                </a:solidFill>
                <a:latin typeface="游ゴシック" panose="020B0400000000000000" pitchFamily="50" charset="-128"/>
                <a:ea typeface="游ゴシック" panose="020B0400000000000000" pitchFamily="50" charset="-128"/>
              </a:rPr>
              <a:t>この世の命を終えると、ただちに仏のさとりを開く</a:t>
            </a:r>
            <a:r>
              <a:rPr lang="ja-JP" altLang="en-US" sz="4000" b="1" dirty="0">
                <a:latin typeface="游ゴシック" panose="020B0400000000000000" pitchFamily="50" charset="-128"/>
                <a:ea typeface="游ゴシック" panose="020B0400000000000000" pitchFamily="50" charset="-128"/>
              </a:rPr>
              <a:t>ことができる。</a:t>
            </a:r>
            <a:r>
              <a:rPr kumimoji="1" lang="ja-JP" altLang="en-US" sz="3200" b="1" dirty="0">
                <a:latin typeface="游ゴシック" panose="020B0400000000000000" pitchFamily="50" charset="-128"/>
                <a:ea typeface="游ゴシック" panose="020B0400000000000000" pitchFamily="50" charset="-128"/>
              </a:rPr>
              <a:t>        　</a:t>
            </a:r>
            <a:r>
              <a:rPr kumimoji="1" lang="ja-JP" altLang="en-US" sz="2000" b="1" dirty="0">
                <a:latin typeface="游ゴシック" panose="020B0400000000000000" pitchFamily="50" charset="-128"/>
                <a:ea typeface="游ゴシック" panose="020B0400000000000000" pitchFamily="50" charset="-128"/>
              </a:rPr>
              <a:t>（現代語訳１４６頁）</a:t>
            </a: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3851920" y="3284984"/>
            <a:ext cx="7057333" cy="4850691"/>
          </a:xfrm>
          <a:prstGeom prst="rect">
            <a:avLst/>
          </a:prstGeom>
        </p:spPr>
      </p:pic>
    </p:spTree>
    <p:extLst>
      <p:ext uri="{BB962C8B-B14F-4D97-AF65-F5344CB8AC3E}">
        <p14:creationId xmlns:p14="http://schemas.microsoft.com/office/powerpoint/2010/main" val="411977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20285" y="1048185"/>
            <a:ext cx="5032148" cy="1754326"/>
          </a:xfrm>
          <a:prstGeom prst="rect">
            <a:avLst/>
          </a:prstGeom>
          <a:solidFill>
            <a:srgbClr val="FFFF00"/>
          </a:solidFill>
        </p:spPr>
        <p:txBody>
          <a:bodyPr wrap="none" rtlCol="0">
            <a:spAutoFit/>
          </a:bodyPr>
          <a:lstStyle/>
          <a:p>
            <a:pPr algn="ctr"/>
            <a:r>
              <a:rPr kumimoji="1" lang="ja-JP" altLang="en-US" sz="5400" b="1" dirty="0">
                <a:ea typeface="游ゴシック" panose="020B0400000000000000" pitchFamily="50" charset="-128"/>
              </a:rPr>
              <a:t>信心をよろこび</a:t>
            </a:r>
            <a:endParaRPr kumimoji="1" lang="en-US" altLang="ja-JP" sz="5400" b="1" dirty="0">
              <a:ea typeface="游ゴシック" panose="020B0400000000000000" pitchFamily="50" charset="-128"/>
            </a:endParaRPr>
          </a:p>
          <a:p>
            <a:pPr algn="ctr"/>
            <a:r>
              <a:rPr lang="ja-JP" altLang="en-US" sz="5400" b="1" dirty="0">
                <a:ea typeface="游ゴシック" panose="020B0400000000000000" pitchFamily="50" charset="-128"/>
              </a:rPr>
              <a:t>念仏を称える者</a:t>
            </a:r>
            <a:endParaRPr kumimoji="1" lang="ja-JP" altLang="en-US" sz="5400" b="1" dirty="0">
              <a:ea typeface="游ゴシック" panose="020B0400000000000000" pitchFamily="50" charset="-128"/>
            </a:endParaRPr>
          </a:p>
        </p:txBody>
      </p:sp>
      <p:sp>
        <p:nvSpPr>
          <p:cNvPr id="7" name="テキスト ボックス 6"/>
          <p:cNvSpPr txBox="1"/>
          <p:nvPr/>
        </p:nvSpPr>
        <p:spPr>
          <a:xfrm>
            <a:off x="611560" y="5319111"/>
            <a:ext cx="6955750" cy="1107996"/>
          </a:xfrm>
          <a:prstGeom prst="rect">
            <a:avLst/>
          </a:prstGeom>
          <a:noFill/>
        </p:spPr>
        <p:txBody>
          <a:bodyPr wrap="none" rtlCol="0">
            <a:spAutoFit/>
          </a:bodyPr>
          <a:lstStyle/>
          <a:p>
            <a:r>
              <a:rPr kumimoji="1" lang="ja-JP" altLang="en-US" sz="6600" b="1" dirty="0">
                <a:ea typeface="游ゴシック" panose="020B0400000000000000" pitchFamily="50" charset="-128"/>
              </a:rPr>
              <a:t>弥勒菩薩と同じ位</a:t>
            </a:r>
          </a:p>
        </p:txBody>
      </p:sp>
      <p:sp>
        <p:nvSpPr>
          <p:cNvPr id="6" name="等号 5"/>
          <p:cNvSpPr/>
          <p:nvPr/>
        </p:nvSpPr>
        <p:spPr>
          <a:xfrm rot="5400000">
            <a:off x="2166616" y="2715596"/>
            <a:ext cx="836583" cy="936104"/>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2" name="テキスト ボックス 1"/>
          <p:cNvSpPr txBox="1"/>
          <p:nvPr/>
        </p:nvSpPr>
        <p:spPr>
          <a:xfrm>
            <a:off x="168220" y="192636"/>
            <a:ext cx="3456384" cy="830997"/>
          </a:xfrm>
          <a:prstGeom prst="rect">
            <a:avLst/>
          </a:prstGeom>
          <a:noFill/>
        </p:spPr>
        <p:txBody>
          <a:bodyPr wrap="square"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親鸞聖人</a:t>
            </a:r>
          </a:p>
        </p:txBody>
      </p:sp>
      <p:sp>
        <p:nvSpPr>
          <p:cNvPr id="8" name="テキスト ボックス 7"/>
          <p:cNvSpPr txBox="1"/>
          <p:nvPr/>
        </p:nvSpPr>
        <p:spPr>
          <a:xfrm>
            <a:off x="1646349" y="3519089"/>
            <a:ext cx="6109365" cy="1107996"/>
          </a:xfrm>
          <a:prstGeom prst="rect">
            <a:avLst/>
          </a:prstGeom>
          <a:noFill/>
        </p:spPr>
        <p:txBody>
          <a:bodyPr wrap="none" rtlCol="0">
            <a:spAutoFit/>
          </a:bodyPr>
          <a:lstStyle/>
          <a:p>
            <a:r>
              <a:rPr kumimoji="1" lang="ja-JP" altLang="en-US" sz="6600" b="1" dirty="0">
                <a:solidFill>
                  <a:srgbClr val="FF0000"/>
                </a:solidFill>
                <a:ea typeface="游ゴシック" panose="020B0400000000000000" pitchFamily="50" charset="-128"/>
              </a:rPr>
              <a:t>等覚（正定聚）</a:t>
            </a:r>
          </a:p>
        </p:txBody>
      </p:sp>
      <p:sp>
        <p:nvSpPr>
          <p:cNvPr id="9" name="等号 8"/>
          <p:cNvSpPr/>
          <p:nvPr/>
        </p:nvSpPr>
        <p:spPr>
          <a:xfrm rot="5400000">
            <a:off x="2166616" y="4432768"/>
            <a:ext cx="836583" cy="936104"/>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0593" y="2492896"/>
            <a:ext cx="1931577" cy="4469655"/>
          </a:xfrm>
          <a:prstGeom prst="rect">
            <a:avLst/>
          </a:prstGeom>
        </p:spPr>
      </p:pic>
    </p:spTree>
    <p:extLst>
      <p:ext uri="{BB962C8B-B14F-4D97-AF65-F5344CB8AC3E}">
        <p14:creationId xmlns:p14="http://schemas.microsoft.com/office/powerpoint/2010/main" val="109008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1000"/>
                                        <p:tgtEl>
                                          <p:spTgt spid="10"/>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6" grpId="0" animBg="1"/>
      <p:bldP spid="8" grpId="0"/>
      <p:bldP spid="9"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20285" y="1048185"/>
            <a:ext cx="5032148" cy="1754326"/>
          </a:xfrm>
          <a:prstGeom prst="rect">
            <a:avLst/>
          </a:prstGeom>
          <a:solidFill>
            <a:srgbClr val="FFFF00"/>
          </a:solidFill>
        </p:spPr>
        <p:txBody>
          <a:bodyPr wrap="none" rtlCol="0">
            <a:spAutoFit/>
          </a:bodyPr>
          <a:lstStyle/>
          <a:p>
            <a:pPr algn="ctr"/>
            <a:r>
              <a:rPr kumimoji="1" lang="ja-JP" altLang="en-US" sz="5400" b="1" dirty="0">
                <a:ea typeface="游ゴシック" panose="020B0400000000000000" pitchFamily="50" charset="-128"/>
              </a:rPr>
              <a:t>信心をよろこび</a:t>
            </a:r>
            <a:endParaRPr kumimoji="1" lang="en-US" altLang="ja-JP" sz="5400" b="1" dirty="0">
              <a:ea typeface="游ゴシック" panose="020B0400000000000000" pitchFamily="50" charset="-128"/>
            </a:endParaRPr>
          </a:p>
          <a:p>
            <a:pPr algn="ctr"/>
            <a:r>
              <a:rPr lang="ja-JP" altLang="en-US" sz="5400" b="1" dirty="0">
                <a:ea typeface="游ゴシック" panose="020B0400000000000000" pitchFamily="50" charset="-128"/>
              </a:rPr>
              <a:t>念仏を称える者</a:t>
            </a:r>
            <a:endParaRPr kumimoji="1" lang="ja-JP" altLang="en-US" sz="5400" b="1" dirty="0">
              <a:ea typeface="游ゴシック" panose="020B0400000000000000" pitchFamily="50" charset="-128"/>
            </a:endParaRPr>
          </a:p>
        </p:txBody>
      </p:sp>
      <p:sp>
        <p:nvSpPr>
          <p:cNvPr id="6" name="等号 5"/>
          <p:cNvSpPr/>
          <p:nvPr/>
        </p:nvSpPr>
        <p:spPr>
          <a:xfrm rot="5400000">
            <a:off x="2166616" y="2715596"/>
            <a:ext cx="836583" cy="936104"/>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2" name="テキスト ボックス 1"/>
          <p:cNvSpPr txBox="1"/>
          <p:nvPr/>
        </p:nvSpPr>
        <p:spPr>
          <a:xfrm>
            <a:off x="168220" y="192636"/>
            <a:ext cx="3456384" cy="830997"/>
          </a:xfrm>
          <a:prstGeom prst="rect">
            <a:avLst/>
          </a:prstGeom>
          <a:noFill/>
        </p:spPr>
        <p:txBody>
          <a:bodyPr wrap="square"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親鸞聖人</a:t>
            </a:r>
          </a:p>
        </p:txBody>
      </p:sp>
      <p:sp>
        <p:nvSpPr>
          <p:cNvPr id="8" name="テキスト ボックス 7"/>
          <p:cNvSpPr txBox="1"/>
          <p:nvPr/>
        </p:nvSpPr>
        <p:spPr>
          <a:xfrm>
            <a:off x="1646349" y="3519089"/>
            <a:ext cx="6109365" cy="1107996"/>
          </a:xfrm>
          <a:prstGeom prst="rect">
            <a:avLst/>
          </a:prstGeom>
          <a:noFill/>
        </p:spPr>
        <p:txBody>
          <a:bodyPr wrap="none" rtlCol="0">
            <a:spAutoFit/>
          </a:bodyPr>
          <a:lstStyle/>
          <a:p>
            <a:r>
              <a:rPr kumimoji="1" lang="ja-JP" altLang="en-US" sz="6600" b="1" dirty="0">
                <a:solidFill>
                  <a:srgbClr val="FF0000"/>
                </a:solidFill>
                <a:ea typeface="游ゴシック" panose="020B0400000000000000" pitchFamily="50" charset="-128"/>
              </a:rPr>
              <a:t>等覚（正定聚）</a:t>
            </a:r>
          </a:p>
        </p:txBody>
      </p:sp>
      <p:sp>
        <p:nvSpPr>
          <p:cNvPr id="9" name="等号 8"/>
          <p:cNvSpPr/>
          <p:nvPr/>
        </p:nvSpPr>
        <p:spPr>
          <a:xfrm rot="5400000">
            <a:off x="2166616" y="4432768"/>
            <a:ext cx="836583" cy="936104"/>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0593" y="2492896"/>
            <a:ext cx="1931577" cy="4469655"/>
          </a:xfrm>
          <a:prstGeom prst="rect">
            <a:avLst/>
          </a:prstGeom>
        </p:spPr>
      </p:pic>
      <p:sp>
        <p:nvSpPr>
          <p:cNvPr id="11" name="テキスト ボックス 10"/>
          <p:cNvSpPr txBox="1"/>
          <p:nvPr/>
        </p:nvSpPr>
        <p:spPr>
          <a:xfrm>
            <a:off x="1646349" y="5373435"/>
            <a:ext cx="4416594" cy="1107996"/>
          </a:xfrm>
          <a:prstGeom prst="rect">
            <a:avLst/>
          </a:prstGeom>
          <a:solidFill>
            <a:srgbClr val="FFFF00"/>
          </a:solidFill>
        </p:spPr>
        <p:txBody>
          <a:bodyPr wrap="none" rtlCol="0">
            <a:spAutoFit/>
          </a:bodyPr>
          <a:lstStyle/>
          <a:p>
            <a:r>
              <a:rPr kumimoji="1" lang="ja-JP" altLang="en-US" sz="6600" b="1" dirty="0">
                <a:ea typeface="游ゴシック" panose="020B0400000000000000" pitchFamily="50" charset="-128"/>
              </a:rPr>
              <a:t>現生正定聚</a:t>
            </a:r>
          </a:p>
        </p:txBody>
      </p:sp>
    </p:spTree>
    <p:extLst>
      <p:ext uri="{BB962C8B-B14F-4D97-AF65-F5344CB8AC3E}">
        <p14:creationId xmlns:p14="http://schemas.microsoft.com/office/powerpoint/2010/main" val="224280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20285" y="1048185"/>
            <a:ext cx="5032148" cy="1754326"/>
          </a:xfrm>
          <a:prstGeom prst="rect">
            <a:avLst/>
          </a:prstGeom>
          <a:solidFill>
            <a:srgbClr val="FFFF00"/>
          </a:solidFill>
        </p:spPr>
        <p:txBody>
          <a:bodyPr wrap="none" rtlCol="0">
            <a:spAutoFit/>
          </a:bodyPr>
          <a:lstStyle/>
          <a:p>
            <a:pPr algn="ctr"/>
            <a:r>
              <a:rPr kumimoji="1" lang="ja-JP" altLang="en-US" sz="5400" b="1" dirty="0">
                <a:ea typeface="游ゴシック" panose="020B0400000000000000" pitchFamily="50" charset="-128"/>
              </a:rPr>
              <a:t>信心をよろこび</a:t>
            </a:r>
            <a:endParaRPr kumimoji="1" lang="en-US" altLang="ja-JP" sz="5400" b="1" dirty="0">
              <a:ea typeface="游ゴシック" panose="020B0400000000000000" pitchFamily="50" charset="-128"/>
            </a:endParaRPr>
          </a:p>
          <a:p>
            <a:pPr algn="ctr"/>
            <a:r>
              <a:rPr lang="ja-JP" altLang="en-US" sz="5400" b="1" dirty="0">
                <a:ea typeface="游ゴシック" panose="020B0400000000000000" pitchFamily="50" charset="-128"/>
              </a:rPr>
              <a:t>念仏を称える者</a:t>
            </a:r>
            <a:endParaRPr kumimoji="1" lang="ja-JP" altLang="en-US" sz="5400" b="1" dirty="0">
              <a:ea typeface="游ゴシック" panose="020B0400000000000000" pitchFamily="50" charset="-128"/>
            </a:endParaRPr>
          </a:p>
        </p:txBody>
      </p:sp>
      <p:sp>
        <p:nvSpPr>
          <p:cNvPr id="6" name="等号 5"/>
          <p:cNvSpPr/>
          <p:nvPr/>
        </p:nvSpPr>
        <p:spPr>
          <a:xfrm rot="5400000">
            <a:off x="2166616" y="2715596"/>
            <a:ext cx="836583" cy="936104"/>
          </a:xfrm>
          <a:prstGeom prst="mathEqual">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2" name="テキスト ボックス 1"/>
          <p:cNvSpPr txBox="1"/>
          <p:nvPr/>
        </p:nvSpPr>
        <p:spPr>
          <a:xfrm>
            <a:off x="168220" y="192636"/>
            <a:ext cx="3456384" cy="830997"/>
          </a:xfrm>
          <a:prstGeom prst="rect">
            <a:avLst/>
          </a:prstGeom>
          <a:noFill/>
        </p:spPr>
        <p:txBody>
          <a:bodyPr wrap="square" rtlCol="0">
            <a:spAutoFit/>
          </a:bodyPr>
          <a:lstStyle/>
          <a:p>
            <a:pPr algn="ctr"/>
            <a:r>
              <a:rPr kumimoji="1" lang="ja-JP" altLang="en-US" sz="4800" b="1" dirty="0">
                <a:latin typeface="游ゴシック" panose="020B0400000000000000" pitchFamily="50" charset="-128"/>
                <a:ea typeface="游ゴシック" panose="020B0400000000000000" pitchFamily="50" charset="-128"/>
              </a:rPr>
              <a:t>親鸞聖人</a:t>
            </a:r>
          </a:p>
        </p:txBody>
      </p:sp>
      <p:sp>
        <p:nvSpPr>
          <p:cNvPr id="12" name="テキスト ボックス 11"/>
          <p:cNvSpPr txBox="1"/>
          <p:nvPr/>
        </p:nvSpPr>
        <p:spPr>
          <a:xfrm>
            <a:off x="139310" y="3601940"/>
            <a:ext cx="7520007" cy="2123658"/>
          </a:xfrm>
          <a:prstGeom prst="rect">
            <a:avLst/>
          </a:prstGeom>
          <a:noFill/>
        </p:spPr>
        <p:txBody>
          <a:bodyPr wrap="none" rtlCol="0">
            <a:spAutoFit/>
          </a:bodyPr>
          <a:lstStyle/>
          <a:p>
            <a:pPr algn="ctr"/>
            <a:r>
              <a:rPr kumimoji="1" lang="ja-JP" altLang="en-US" sz="4400" b="1" dirty="0">
                <a:ea typeface="游ゴシック" panose="020B0400000000000000" pitchFamily="50" charset="-128"/>
              </a:rPr>
              <a:t>この世の命を終える臨終の時</a:t>
            </a:r>
            <a:endParaRPr kumimoji="1" lang="en-US" altLang="ja-JP" sz="4400" b="1" dirty="0">
              <a:ea typeface="游ゴシック" panose="020B0400000000000000" pitchFamily="50" charset="-128"/>
            </a:endParaRPr>
          </a:p>
          <a:p>
            <a:pPr algn="ctr"/>
            <a:r>
              <a:rPr kumimoji="1" lang="ja-JP" altLang="en-US" sz="4400" b="1" dirty="0">
                <a:ea typeface="游ゴシック" panose="020B0400000000000000" pitchFamily="50" charset="-128"/>
              </a:rPr>
              <a:t>阿弥陀仏の浄土に往生して</a:t>
            </a:r>
            <a:endParaRPr kumimoji="1" lang="en-US" altLang="ja-JP" sz="4400" b="1" dirty="0">
              <a:ea typeface="游ゴシック" panose="020B0400000000000000" pitchFamily="50" charset="-128"/>
            </a:endParaRPr>
          </a:p>
          <a:p>
            <a:pPr algn="ctr"/>
            <a:r>
              <a:rPr kumimoji="1" lang="ja-JP" altLang="en-US" sz="4400" b="1" dirty="0">
                <a:ea typeface="游ゴシック" panose="020B0400000000000000" pitchFamily="50" charset="-128"/>
              </a:rPr>
              <a:t>仏のさとりをいただく</a:t>
            </a:r>
          </a:p>
        </p:txBody>
      </p:sp>
      <p:sp>
        <p:nvSpPr>
          <p:cNvPr id="13" name="テキスト ボックス 12"/>
          <p:cNvSpPr txBox="1"/>
          <p:nvPr/>
        </p:nvSpPr>
        <p:spPr>
          <a:xfrm>
            <a:off x="2616746" y="5809332"/>
            <a:ext cx="3647152" cy="923330"/>
          </a:xfrm>
          <a:prstGeom prst="rect">
            <a:avLst/>
          </a:prstGeom>
          <a:solidFill>
            <a:srgbClr val="FF0000"/>
          </a:solidFill>
        </p:spPr>
        <p:txBody>
          <a:bodyPr wrap="none" rtlCol="0">
            <a:spAutoFit/>
          </a:bodyPr>
          <a:lstStyle/>
          <a:p>
            <a:r>
              <a:rPr kumimoji="1" lang="ja-JP" altLang="en-US" sz="5400" b="1" dirty="0">
                <a:solidFill>
                  <a:schemeClr val="bg1"/>
                </a:solidFill>
                <a:ea typeface="游ゴシック" panose="020B0400000000000000" pitchFamily="50" charset="-128"/>
              </a:rPr>
              <a:t>往生即成仏</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736303"/>
            <a:ext cx="2216478" cy="4997693"/>
          </a:xfrm>
          <a:prstGeom prst="rect">
            <a:avLst/>
          </a:prstGeom>
        </p:spPr>
      </p:pic>
    </p:spTree>
    <p:extLst>
      <p:ext uri="{BB962C8B-B14F-4D97-AF65-F5344CB8AC3E}">
        <p14:creationId xmlns:p14="http://schemas.microsoft.com/office/powerpoint/2010/main" val="8902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4256" y="511024"/>
            <a:ext cx="3749744" cy="12228732"/>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17</a:t>
            </a:r>
            <a:r>
              <a:rPr lang="ja-JP" altLang="en-US" sz="5400" b="1" dirty="0">
                <a:latin typeface="游ゴシック" panose="020B0400000000000000" pitchFamily="50" charset="-128"/>
                <a:ea typeface="游ゴシック" panose="020B0400000000000000" pitchFamily="50" charset="-128"/>
              </a:rPr>
              <a:t>本願名号正定業</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18</a:t>
            </a:r>
            <a:r>
              <a:rPr lang="ja-JP" altLang="en-US" sz="5400" b="1" dirty="0">
                <a:latin typeface="游ゴシック" panose="020B0400000000000000" pitchFamily="50" charset="-128"/>
                <a:ea typeface="游ゴシック" panose="020B0400000000000000" pitchFamily="50" charset="-128"/>
              </a:rPr>
              <a:t>至心信楽願為因</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19</a:t>
            </a:r>
            <a:r>
              <a:rPr lang="ja-JP" altLang="en-US" sz="5400" b="1" dirty="0">
                <a:latin typeface="游ゴシック" panose="020B0400000000000000" pitchFamily="50" charset="-128"/>
                <a:ea typeface="游ゴシック" panose="020B0400000000000000" pitchFamily="50" charset="-128"/>
              </a:rPr>
              <a:t>成等覚証大涅槃</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20</a:t>
            </a:r>
            <a:r>
              <a:rPr lang="ja-JP" altLang="en-US" sz="5400" b="1" dirty="0">
                <a:latin typeface="游ゴシック" panose="020B0400000000000000" pitchFamily="50" charset="-128"/>
                <a:ea typeface="游ゴシック" panose="020B0400000000000000" pitchFamily="50" charset="-128"/>
              </a:rPr>
              <a:t>必至滅度願成就</a:t>
            </a:r>
            <a:endParaRPr kumimoji="1" lang="ja-JP" altLang="en-US" sz="5400" b="1" dirty="0">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251520" y="2625617"/>
            <a:ext cx="7128792" cy="1754326"/>
          </a:xfrm>
          <a:prstGeom prst="rect">
            <a:avLst/>
          </a:prstGeom>
        </p:spPr>
        <p:txBody>
          <a:bodyPr wrap="square">
            <a:spAutoFit/>
          </a:bodyPr>
          <a:lstStyle/>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この四句を</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まとめると</a:t>
            </a:r>
            <a:r>
              <a:rPr lang="en-US" altLang="ja-JP" sz="5400" b="1" dirty="0">
                <a:effectLst>
                  <a:glow rad="228600">
                    <a:schemeClr val="bg1"/>
                  </a:glow>
                </a:effectLst>
                <a:latin typeface="游ゴシック" panose="020B0400000000000000" pitchFamily="50" charset="-128"/>
                <a:ea typeface="游ゴシック" panose="020B0400000000000000" pitchFamily="50" charset="-128"/>
              </a:rPr>
              <a:t>…</a:t>
            </a:r>
            <a:endParaRPr lang="en-US" altLang="ja-JP" sz="72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646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2564904"/>
            <a:ext cx="8640960" cy="1015663"/>
          </a:xfrm>
          <a:prstGeom prst="rect">
            <a:avLst/>
          </a:prstGeom>
          <a:noFill/>
        </p:spPr>
        <p:txBody>
          <a:bodyPr wrap="square" rtlCol="0">
            <a:spAutoFit/>
          </a:bodyPr>
          <a:lstStyle/>
          <a:p>
            <a:pPr algn="ctr"/>
            <a:r>
              <a:rPr lang="ja-JP" altLang="en-US" sz="6000" b="1" dirty="0">
                <a:solidFill>
                  <a:prstClr val="black"/>
                </a:solidFill>
                <a:latin typeface="游ゴシック" panose="020B0400000000000000" pitchFamily="50" charset="-128"/>
                <a:ea typeface="游ゴシック" panose="020B0400000000000000" pitchFamily="50" charset="-128"/>
              </a:rPr>
              <a:t>１．親鸞聖人の信の表明</a:t>
            </a:r>
          </a:p>
        </p:txBody>
      </p:sp>
      <p:sp>
        <p:nvSpPr>
          <p:cNvPr id="3" name="テキスト ボックス 2"/>
          <p:cNvSpPr txBox="1"/>
          <p:nvPr/>
        </p:nvSpPr>
        <p:spPr>
          <a:xfrm>
            <a:off x="2771800" y="3608153"/>
            <a:ext cx="3672408" cy="923330"/>
          </a:xfrm>
          <a:prstGeom prst="rect">
            <a:avLst/>
          </a:prstGeom>
          <a:noFill/>
        </p:spPr>
        <p:txBody>
          <a:bodyPr wrap="square" rtlCol="0">
            <a:spAutoFit/>
          </a:bodyPr>
          <a:lstStyle/>
          <a:p>
            <a:r>
              <a:rPr lang="ja-JP" altLang="en-US" sz="5400" b="1" dirty="0">
                <a:solidFill>
                  <a:prstClr val="black"/>
                </a:solidFill>
                <a:latin typeface="游ゴシック" panose="020B0400000000000000" pitchFamily="50" charset="-128"/>
                <a:ea typeface="游ゴシック" panose="020B0400000000000000" pitchFamily="50" charset="-128"/>
              </a:rPr>
              <a:t>（帰敬序）</a:t>
            </a:r>
          </a:p>
        </p:txBody>
      </p:sp>
    </p:spTree>
    <p:extLst>
      <p:ext uri="{BB962C8B-B14F-4D97-AF65-F5344CB8AC3E}">
        <p14:creationId xmlns:p14="http://schemas.microsoft.com/office/powerpoint/2010/main" val="262092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88640"/>
            <a:ext cx="2855189" cy="6437853"/>
          </a:xfrm>
          <a:prstGeom prst="rect">
            <a:avLst/>
          </a:prstGeom>
        </p:spPr>
      </p:pic>
      <p:sp>
        <p:nvSpPr>
          <p:cNvPr id="4" name="正方形/長方形 3"/>
          <p:cNvSpPr/>
          <p:nvPr/>
        </p:nvSpPr>
        <p:spPr>
          <a:xfrm>
            <a:off x="971600" y="2276872"/>
            <a:ext cx="7128792" cy="4247317"/>
          </a:xfrm>
          <a:prstGeom prst="rect">
            <a:avLst/>
          </a:prstGeom>
        </p:spPr>
        <p:txBody>
          <a:bodyPr wrap="square">
            <a:spAutoFit/>
          </a:bodyPr>
          <a:lstStyle/>
          <a:p>
            <a:pPr algn="ct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念仏をよろこび</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pPr algn="ct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本願を信じる人は</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pPr algn="ct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この世で正定聚となり</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pPr algn="ct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浄土でさとりを</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pPr algn="ct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開くことができる</a:t>
            </a:r>
            <a:endParaRPr lang="en-US" altLang="ja-JP" sz="7200" b="1" dirty="0">
              <a:effectLst>
                <a:glow rad="228600">
                  <a:schemeClr val="bg1"/>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5118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88640"/>
            <a:ext cx="2855189" cy="6437853"/>
          </a:xfrm>
          <a:prstGeom prst="rect">
            <a:avLst/>
          </a:prstGeom>
        </p:spPr>
      </p:pic>
      <p:sp>
        <p:nvSpPr>
          <p:cNvPr id="5" name="テキスト ボックス 4"/>
          <p:cNvSpPr txBox="1"/>
          <p:nvPr/>
        </p:nvSpPr>
        <p:spPr>
          <a:xfrm>
            <a:off x="7661998" y="404664"/>
            <a:ext cx="1343316" cy="6160533"/>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17</a:t>
            </a:r>
            <a:r>
              <a:rPr lang="ja-JP" altLang="en-US" sz="5400" b="1" dirty="0">
                <a:solidFill>
                  <a:srgbClr val="FF0000"/>
                </a:solidFill>
                <a:latin typeface="游ゴシック" panose="020B0400000000000000" pitchFamily="50" charset="-128"/>
                <a:ea typeface="游ゴシック" panose="020B0400000000000000" pitchFamily="50" charset="-128"/>
              </a:rPr>
              <a:t>本願名号正定業</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323527" y="1844824"/>
            <a:ext cx="7128792" cy="2031325"/>
          </a:xfrm>
          <a:prstGeom prst="rect">
            <a:avLst/>
          </a:prstGeom>
        </p:spPr>
        <p:txBody>
          <a:bodyPr wrap="square">
            <a:spAutoFit/>
          </a:bodyPr>
          <a:lstStyle/>
          <a:p>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念仏</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をよろこび</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endParaRPr lang="en-US" altLang="ja-JP" sz="72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8216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88640"/>
            <a:ext cx="2855189" cy="6437853"/>
          </a:xfrm>
          <a:prstGeom prst="rect">
            <a:avLst/>
          </a:prstGeom>
        </p:spPr>
      </p:pic>
      <p:sp>
        <p:nvSpPr>
          <p:cNvPr id="5" name="テキスト ボックス 4"/>
          <p:cNvSpPr txBox="1"/>
          <p:nvPr/>
        </p:nvSpPr>
        <p:spPr>
          <a:xfrm>
            <a:off x="7661998" y="404664"/>
            <a:ext cx="1343316" cy="5951245"/>
          </a:xfrm>
          <a:prstGeom prst="rect">
            <a:avLst/>
          </a:prstGeom>
          <a:noFill/>
        </p:spPr>
        <p:txBody>
          <a:bodyPr vert="eaVert" wrap="non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18</a:t>
            </a:r>
            <a:r>
              <a:rPr lang="ja-JP" altLang="en-US" sz="5400" b="1" dirty="0">
                <a:solidFill>
                  <a:srgbClr val="FF0000"/>
                </a:solidFill>
                <a:latin typeface="游ゴシック" panose="020B0400000000000000" pitchFamily="50" charset="-128"/>
                <a:ea typeface="游ゴシック" panose="020B0400000000000000" pitchFamily="50" charset="-128"/>
              </a:rPr>
              <a:t>至心信楽願為因</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323527" y="1844824"/>
            <a:ext cx="7128792" cy="2862322"/>
          </a:xfrm>
          <a:prstGeom prst="rect">
            <a:avLst/>
          </a:prstGeom>
        </p:spPr>
        <p:txBody>
          <a:bodyPr wrap="square">
            <a:spAutoFit/>
          </a:bodyPr>
          <a:lstStyle/>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念仏をよろこび</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本願を信じる</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人は</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endParaRPr lang="en-US" altLang="ja-JP" sz="7200" b="1" dirty="0">
              <a:solidFill>
                <a:srgbClr val="FF0000"/>
              </a:solidFill>
              <a:effectLst>
                <a:glow rad="228600">
                  <a:schemeClr val="bg1"/>
                </a:glow>
              </a:effectLst>
              <a:ea typeface="游ゴシック" panose="020B0400000000000000" pitchFamily="50" charset="-128"/>
            </a:endParaRPr>
          </a:p>
        </p:txBody>
      </p:sp>
    </p:spTree>
    <p:extLst>
      <p:ext uri="{BB962C8B-B14F-4D97-AF65-F5344CB8AC3E}">
        <p14:creationId xmlns:p14="http://schemas.microsoft.com/office/powerpoint/2010/main" val="281467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88640"/>
            <a:ext cx="2855189" cy="6437853"/>
          </a:xfrm>
          <a:prstGeom prst="rect">
            <a:avLst/>
          </a:prstGeom>
        </p:spPr>
      </p:pic>
      <p:sp>
        <p:nvSpPr>
          <p:cNvPr id="5" name="テキスト ボックス 4"/>
          <p:cNvSpPr txBox="1"/>
          <p:nvPr/>
        </p:nvSpPr>
        <p:spPr>
          <a:xfrm>
            <a:off x="7661998" y="404664"/>
            <a:ext cx="1343316" cy="6160533"/>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19</a:t>
            </a:r>
            <a:r>
              <a:rPr lang="ja-JP" altLang="en-US" sz="5400" b="1" dirty="0">
                <a:solidFill>
                  <a:srgbClr val="FF0000"/>
                </a:solidFill>
                <a:latin typeface="游ゴシック" panose="020B0400000000000000" pitchFamily="50" charset="-128"/>
                <a:ea typeface="游ゴシック" panose="020B0400000000000000" pitchFamily="50" charset="-128"/>
              </a:rPr>
              <a:t>成等覚証大涅槃</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323526" y="1844824"/>
            <a:ext cx="7848873" cy="4247317"/>
          </a:xfrm>
          <a:prstGeom prst="rect">
            <a:avLst/>
          </a:prstGeom>
        </p:spPr>
        <p:txBody>
          <a:bodyPr wrap="square">
            <a:spAutoFit/>
          </a:bodyPr>
          <a:lstStyle/>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念仏をよろこび</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本願を信じる人は</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この世で</a:t>
            </a:r>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正定聚</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となり</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浄土でさとりを</a:t>
            </a:r>
            <a:endParaRPr lang="en-US" altLang="ja-JP"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開く</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ことができる</a:t>
            </a:r>
            <a:endParaRPr lang="en-US" altLang="ja-JP" sz="7200" b="1" dirty="0">
              <a:effectLst>
                <a:glow rad="228600">
                  <a:schemeClr val="bg1"/>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352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188640"/>
            <a:ext cx="2855189" cy="6437853"/>
          </a:xfrm>
          <a:prstGeom prst="rect">
            <a:avLst/>
          </a:prstGeom>
        </p:spPr>
      </p:pic>
      <p:sp>
        <p:nvSpPr>
          <p:cNvPr id="5" name="テキスト ボックス 4"/>
          <p:cNvSpPr txBox="1"/>
          <p:nvPr/>
        </p:nvSpPr>
        <p:spPr>
          <a:xfrm>
            <a:off x="7662000" y="404664"/>
            <a:ext cx="1343316" cy="6146106"/>
          </a:xfrm>
          <a:prstGeom prst="rect">
            <a:avLst/>
          </a:prstGeom>
          <a:noFill/>
        </p:spPr>
        <p:txBody>
          <a:bodyPr vert="eaVert" wrap="square" rtlCol="0">
            <a:spAutoFit/>
          </a:bodyPr>
          <a:lstStyle/>
          <a:p>
            <a:pPr>
              <a:lnSpc>
                <a:spcPct val="130000"/>
              </a:lnSpc>
            </a:pPr>
            <a:r>
              <a:rPr lang="en-US" altLang="ja-JP" sz="5400" b="1" dirty="0">
                <a:latin typeface="游ゴシック" panose="020B0400000000000000" pitchFamily="50" charset="-128"/>
                <a:ea typeface="游ゴシック" panose="020B0400000000000000" pitchFamily="50" charset="-128"/>
              </a:rPr>
              <a:t>20</a:t>
            </a:r>
            <a:r>
              <a:rPr lang="ja-JP" altLang="en-US" sz="5400" b="1" dirty="0">
                <a:solidFill>
                  <a:srgbClr val="FF0000"/>
                </a:solidFill>
                <a:latin typeface="游ゴシック" panose="020B0400000000000000" pitchFamily="50" charset="-128"/>
                <a:ea typeface="游ゴシック" panose="020B0400000000000000" pitchFamily="50" charset="-128"/>
              </a:rPr>
              <a:t>必至滅度願成就</a:t>
            </a:r>
          </a:p>
        </p:txBody>
      </p:sp>
      <p:sp>
        <p:nvSpPr>
          <p:cNvPr id="7" name="正方形/長方形 6"/>
          <p:cNvSpPr/>
          <p:nvPr/>
        </p:nvSpPr>
        <p:spPr>
          <a:xfrm>
            <a:off x="323527" y="1844824"/>
            <a:ext cx="7128792" cy="4247317"/>
          </a:xfrm>
          <a:prstGeom prst="rect">
            <a:avLst/>
          </a:prstGeom>
        </p:spPr>
        <p:txBody>
          <a:bodyPr wrap="square">
            <a:spAutoFit/>
          </a:bodyPr>
          <a:lstStyle/>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それは</a:t>
            </a:r>
            <a:r>
              <a:rPr lang="en-US" altLang="ja-JP" sz="5400" b="1" dirty="0">
                <a:effectLst>
                  <a:glow rad="228600">
                    <a:schemeClr val="bg1"/>
                  </a:glow>
                </a:effectLst>
                <a:latin typeface="游ゴシック" panose="020B0400000000000000" pitchFamily="50" charset="-128"/>
                <a:ea typeface="游ゴシック" panose="020B0400000000000000" pitchFamily="50" charset="-128"/>
              </a:rPr>
              <a:t>…</a:t>
            </a:r>
          </a:p>
          <a:p>
            <a:r>
              <a:rPr lang="ja-JP" altLang="en-US" sz="5400" b="1" dirty="0">
                <a:effectLst>
                  <a:glow rad="228600">
                    <a:schemeClr val="bg1"/>
                  </a:glow>
                </a:effectLst>
                <a:latin typeface="游ゴシック" panose="020B0400000000000000" pitchFamily="50" charset="-128"/>
                <a:ea typeface="游ゴシック" panose="020B0400000000000000" pitchFamily="50" charset="-128"/>
              </a:rPr>
              <a:t>阿弥陀仏の</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第十一願が</a:t>
            </a:r>
            <a:endParaRPr lang="en-US" altLang="ja-JP"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間違いなく</a:t>
            </a:r>
            <a:endParaRPr lang="en-US" altLang="ja-JP"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完成したことによる</a:t>
            </a:r>
            <a:endParaRPr lang="en-US" altLang="ja-JP" sz="72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4880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628801"/>
            <a:ext cx="8640961" cy="496855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ea typeface="游ゴシック" panose="020B0400000000000000" pitchFamily="50" charset="-128"/>
              </a:rPr>
              <a:t>☆念仏とは、阿弥陀仏の名号のはたらき</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が私を通して出てきたもの。</a:t>
            </a:r>
            <a:endParaRPr lang="en-US" altLang="ja-JP" sz="3600" b="1" dirty="0">
              <a:solidFill>
                <a:schemeClr val="tx1"/>
              </a:solidFill>
              <a:ea typeface="游ゴシック" panose="020B0400000000000000" pitchFamily="50" charset="-128"/>
            </a:endParaRPr>
          </a:p>
          <a:p>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☆信心とは、阿弥陀仏におまかせする心</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であり、私が浄土に生まれる因である。</a:t>
            </a:r>
            <a:endParaRPr lang="en-US" altLang="ja-JP" sz="3600" b="1" dirty="0">
              <a:solidFill>
                <a:schemeClr val="tx1"/>
              </a:solidFill>
              <a:ea typeface="游ゴシック" panose="020B0400000000000000" pitchFamily="50" charset="-128"/>
            </a:endParaRPr>
          </a:p>
          <a:p>
            <a:endParaRPr lang="en-US" altLang="ja-JP" sz="20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☆念仏をよろこび、阿弥陀仏の本願を信</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a:t>
            </a:r>
            <a:r>
              <a:rPr lang="ja-JP" altLang="en-US" sz="3600" b="1" dirty="0" err="1">
                <a:solidFill>
                  <a:schemeClr val="tx1"/>
                </a:solidFill>
                <a:ea typeface="游ゴシック" panose="020B0400000000000000" pitchFamily="50" charset="-128"/>
              </a:rPr>
              <a:t>じる</a:t>
            </a:r>
            <a:r>
              <a:rPr lang="ja-JP" altLang="en-US" sz="3600" b="1" dirty="0">
                <a:solidFill>
                  <a:schemeClr val="tx1"/>
                </a:solidFill>
                <a:ea typeface="游ゴシック" panose="020B0400000000000000" pitchFamily="50" charset="-128"/>
              </a:rPr>
              <a:t>人は、この世で正定聚の位となり、</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浄土でさとりを開くことができる。</a:t>
            </a:r>
            <a:endParaRPr lang="en-US" altLang="ja-JP" sz="3600" b="1" dirty="0">
              <a:solidFill>
                <a:schemeClr val="tx1"/>
              </a:solidFill>
              <a:ea typeface="游ゴシック" panose="020B0400000000000000" pitchFamily="50" charset="-128"/>
            </a:endParaRPr>
          </a:p>
        </p:txBody>
      </p:sp>
      <p:sp>
        <p:nvSpPr>
          <p:cNvPr id="7" name="横巻き 6"/>
          <p:cNvSpPr/>
          <p:nvPr/>
        </p:nvSpPr>
        <p:spPr>
          <a:xfrm>
            <a:off x="256749" y="116632"/>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extLst>
      <p:ext uri="{BB962C8B-B14F-4D97-AF65-F5344CB8AC3E}">
        <p14:creationId xmlns:p14="http://schemas.microsoft.com/office/powerpoint/2010/main" val="293758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0"/>
            <a:ext cx="9142731" cy="6858000"/>
          </a:xfrm>
          <a:prstGeom prst="rect">
            <a:avLst/>
          </a:prstGeom>
        </p:spPr>
      </p:pic>
      <p:sp>
        <p:nvSpPr>
          <p:cNvPr id="8" name="正方形/長方形 7"/>
          <p:cNvSpPr/>
          <p:nvPr/>
        </p:nvSpPr>
        <p:spPr>
          <a:xfrm>
            <a:off x="7380312" y="260648"/>
            <a:ext cx="810988" cy="61926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dirty="0">
              <a:solidFill>
                <a:schemeClr val="bg1"/>
              </a:solidFill>
              <a:ea typeface="游ゴシック" panose="020B0400000000000000" pitchFamily="50" charset="-128"/>
            </a:endParaRPr>
          </a:p>
        </p:txBody>
      </p:sp>
    </p:spTree>
    <p:extLst>
      <p:ext uri="{BB962C8B-B14F-4D97-AF65-F5344CB8AC3E}">
        <p14:creationId xmlns:p14="http://schemas.microsoft.com/office/powerpoint/2010/main" val="332398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2846426" y="1212647"/>
            <a:ext cx="8213496" cy="5645353"/>
          </a:xfrm>
          <a:prstGeom prst="rect">
            <a:avLst/>
          </a:prstGeom>
        </p:spPr>
      </p:pic>
      <p:sp>
        <p:nvSpPr>
          <p:cNvPr id="6" name="テキスト ボックス 5"/>
          <p:cNvSpPr txBox="1"/>
          <p:nvPr/>
        </p:nvSpPr>
        <p:spPr>
          <a:xfrm>
            <a:off x="-124648" y="289317"/>
            <a:ext cx="5920783" cy="923330"/>
          </a:xfrm>
          <a:prstGeom prst="rect">
            <a:avLst/>
          </a:prstGeom>
          <a:noFill/>
        </p:spPr>
        <p:txBody>
          <a:bodyPr wrap="square" rtlCol="0">
            <a:spAutoFit/>
          </a:bodyPr>
          <a:lstStyle/>
          <a:p>
            <a:r>
              <a:rPr kumimoji="1" lang="ja-JP" altLang="en-US" sz="5400" b="1" dirty="0">
                <a:latin typeface="游ゴシック" panose="020B0400000000000000" pitchFamily="50" charset="-128"/>
                <a:ea typeface="游ゴシック" panose="020B0400000000000000" pitchFamily="50" charset="-128"/>
              </a:rPr>
              <a:t>「正信偈」とは</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464093" y="1541498"/>
            <a:ext cx="5899440" cy="830997"/>
          </a:xfrm>
          <a:prstGeom prst="rect">
            <a:avLst/>
          </a:prstGeom>
          <a:noFill/>
        </p:spPr>
        <p:txBody>
          <a:bodyPr wrap="square" rtlCol="0">
            <a:spAutoFit/>
          </a:bodyPr>
          <a:lstStyle/>
          <a:p>
            <a:r>
              <a:rPr lang="ja-JP" altLang="en-US" sz="4800" b="1" dirty="0">
                <a:ea typeface="游ゴシック" panose="020B0400000000000000" pitchFamily="50" charset="-128"/>
              </a:rPr>
              <a:t>・</a:t>
            </a:r>
            <a:r>
              <a:rPr kumimoji="1" lang="ja-JP" altLang="en-US" sz="4800" b="1" dirty="0">
                <a:ea typeface="游ゴシック" panose="020B0400000000000000" pitchFamily="50" charset="-128"/>
              </a:rPr>
              <a:t>親鸞聖人</a:t>
            </a:r>
            <a:r>
              <a:rPr lang="ja-JP" altLang="en-US" sz="4800" b="1" dirty="0">
                <a:ea typeface="游ゴシック" panose="020B0400000000000000" pitchFamily="50" charset="-128"/>
              </a:rPr>
              <a:t>の制作</a:t>
            </a:r>
            <a:endParaRPr kumimoji="1" lang="ja-JP" altLang="en-US" sz="4800" b="1" dirty="0">
              <a:ea typeface="游ゴシック" panose="020B0400000000000000" pitchFamily="50" charset="-128"/>
            </a:endParaRPr>
          </a:p>
        </p:txBody>
      </p:sp>
      <p:sp>
        <p:nvSpPr>
          <p:cNvPr id="12" name="テキスト ボックス 11"/>
          <p:cNvSpPr txBox="1"/>
          <p:nvPr/>
        </p:nvSpPr>
        <p:spPr>
          <a:xfrm>
            <a:off x="3851920" y="5344428"/>
            <a:ext cx="2016223" cy="646331"/>
          </a:xfrm>
          <a:prstGeom prst="rect">
            <a:avLst/>
          </a:prstGeom>
          <a:noFill/>
        </p:spPr>
        <p:txBody>
          <a:bodyPr vert="horz" wrap="square" rtlCol="0">
            <a:spAutoFit/>
          </a:bodyPr>
          <a:lstStyle/>
          <a:p>
            <a:r>
              <a:rPr lang="ja-JP" altLang="en-US" sz="3600" b="1" dirty="0">
                <a:effectLst>
                  <a:glow rad="203200">
                    <a:schemeClr val="bg1"/>
                  </a:glow>
                </a:effectLst>
                <a:ea typeface="游ゴシック" panose="020B0400000000000000" pitchFamily="50" charset="-128"/>
              </a:rPr>
              <a:t>親鸞聖人</a:t>
            </a:r>
            <a:endParaRPr kumimoji="1" lang="ja-JP" altLang="en-US" sz="3600" b="1" dirty="0">
              <a:effectLst>
                <a:glow rad="203200">
                  <a:schemeClr val="bg1"/>
                </a:glow>
              </a:effectLst>
              <a:ea typeface="游ゴシック" panose="020B0400000000000000" pitchFamily="50" charset="-128"/>
            </a:endParaRPr>
          </a:p>
        </p:txBody>
      </p:sp>
      <p:sp>
        <p:nvSpPr>
          <p:cNvPr id="2" name="テキスト ボックス 1"/>
          <p:cNvSpPr txBox="1"/>
          <p:nvPr/>
        </p:nvSpPr>
        <p:spPr>
          <a:xfrm>
            <a:off x="3851920" y="5898426"/>
            <a:ext cx="5205646" cy="830997"/>
          </a:xfrm>
          <a:prstGeom prst="rect">
            <a:avLst/>
          </a:prstGeom>
          <a:noFill/>
        </p:spPr>
        <p:txBody>
          <a:bodyPr wrap="square" rtlCol="0">
            <a:spAutoFit/>
          </a:bodyPr>
          <a:lstStyle/>
          <a:p>
            <a:r>
              <a:rPr lang="en-US" altLang="ja-JP" sz="2400" b="1" dirty="0">
                <a:effectLst>
                  <a:glow rad="177800">
                    <a:schemeClr val="bg1"/>
                  </a:glow>
                </a:effectLst>
                <a:ea typeface="游ゴシック" panose="020B0400000000000000" pitchFamily="50" charset="-128"/>
              </a:rPr>
              <a:t>1173</a:t>
            </a:r>
            <a:r>
              <a:rPr lang="ja-JP" altLang="en-US" sz="2400" b="1" dirty="0">
                <a:effectLst>
                  <a:glow rad="177800">
                    <a:schemeClr val="bg1"/>
                  </a:glow>
                </a:effectLst>
                <a:ea typeface="游ゴシック" panose="020B0400000000000000" pitchFamily="50" charset="-128"/>
              </a:rPr>
              <a:t>年</a:t>
            </a:r>
            <a:r>
              <a:rPr lang="en-US" altLang="ja-JP" sz="2400" b="1" dirty="0">
                <a:effectLst>
                  <a:glow rad="177800">
                    <a:schemeClr val="bg1"/>
                  </a:glow>
                </a:effectLst>
                <a:ea typeface="游ゴシック" panose="020B0400000000000000" pitchFamily="50" charset="-128"/>
              </a:rPr>
              <a:t>5</a:t>
            </a:r>
            <a:r>
              <a:rPr lang="ja-JP" altLang="en-US" sz="2400" b="1" dirty="0">
                <a:effectLst>
                  <a:glow rad="177800">
                    <a:schemeClr val="bg1"/>
                  </a:glow>
                </a:effectLst>
                <a:ea typeface="游ゴシック" panose="020B0400000000000000" pitchFamily="50" charset="-128"/>
              </a:rPr>
              <a:t>月</a:t>
            </a:r>
            <a:r>
              <a:rPr lang="en-US" altLang="ja-JP" sz="2400" b="1" dirty="0">
                <a:effectLst>
                  <a:glow rad="177800">
                    <a:schemeClr val="bg1"/>
                  </a:glow>
                </a:effectLst>
                <a:ea typeface="游ゴシック" panose="020B0400000000000000" pitchFamily="50" charset="-128"/>
              </a:rPr>
              <a:t>21</a:t>
            </a:r>
            <a:r>
              <a:rPr lang="ja-JP" altLang="en-US" sz="2400" b="1" dirty="0">
                <a:effectLst>
                  <a:glow rad="177800">
                    <a:schemeClr val="bg1"/>
                  </a:glow>
                </a:effectLst>
                <a:ea typeface="游ゴシック" panose="020B0400000000000000" pitchFamily="50" charset="-128"/>
              </a:rPr>
              <a:t>日（承安</a:t>
            </a:r>
            <a:r>
              <a:rPr lang="en-US" altLang="ja-JP" sz="2400" b="1" dirty="0">
                <a:effectLst>
                  <a:glow rad="177800">
                    <a:schemeClr val="bg1"/>
                  </a:glow>
                </a:effectLst>
                <a:ea typeface="游ゴシック" panose="020B0400000000000000" pitchFamily="50" charset="-128"/>
              </a:rPr>
              <a:t>3</a:t>
            </a:r>
            <a:r>
              <a:rPr lang="ja-JP" altLang="en-US" sz="2400" b="1" dirty="0">
                <a:effectLst>
                  <a:glow rad="177800">
                    <a:schemeClr val="bg1"/>
                  </a:glow>
                </a:effectLst>
                <a:ea typeface="游ゴシック" panose="020B0400000000000000" pitchFamily="50" charset="-128"/>
              </a:rPr>
              <a:t>年</a:t>
            </a:r>
            <a:r>
              <a:rPr lang="en-US" altLang="ja-JP" sz="2400" b="1" dirty="0">
                <a:effectLst>
                  <a:glow rad="177800">
                    <a:schemeClr val="bg1"/>
                  </a:glow>
                </a:effectLst>
                <a:ea typeface="游ゴシック" panose="020B0400000000000000" pitchFamily="50" charset="-128"/>
              </a:rPr>
              <a:t>4</a:t>
            </a:r>
            <a:r>
              <a:rPr lang="ja-JP" altLang="en-US" sz="2400" b="1" dirty="0">
                <a:effectLst>
                  <a:glow rad="177800">
                    <a:schemeClr val="bg1"/>
                  </a:glow>
                </a:effectLst>
                <a:ea typeface="游ゴシック" panose="020B0400000000000000" pitchFamily="50" charset="-128"/>
              </a:rPr>
              <a:t>月</a:t>
            </a:r>
            <a:r>
              <a:rPr lang="en-US" altLang="ja-JP" sz="2400" b="1" dirty="0">
                <a:effectLst>
                  <a:glow rad="177800">
                    <a:schemeClr val="bg1"/>
                  </a:glow>
                </a:effectLst>
                <a:ea typeface="游ゴシック" panose="020B0400000000000000" pitchFamily="50" charset="-128"/>
              </a:rPr>
              <a:t>1</a:t>
            </a:r>
            <a:r>
              <a:rPr lang="ja-JP" altLang="en-US" sz="2400" b="1" dirty="0">
                <a:effectLst>
                  <a:glow rad="177800">
                    <a:schemeClr val="bg1"/>
                  </a:glow>
                </a:effectLst>
                <a:ea typeface="游ゴシック" panose="020B0400000000000000" pitchFamily="50" charset="-128"/>
              </a:rPr>
              <a:t>日）～</a:t>
            </a:r>
            <a:br>
              <a:rPr lang="ja-JP" altLang="en-US" sz="2400" b="1" dirty="0">
                <a:effectLst>
                  <a:glow rad="177800">
                    <a:schemeClr val="bg1"/>
                  </a:glow>
                </a:effectLst>
                <a:ea typeface="游ゴシック" panose="020B0400000000000000" pitchFamily="50" charset="-128"/>
              </a:rPr>
            </a:br>
            <a:r>
              <a:rPr lang="en-US" altLang="ja-JP" sz="2400" b="1" dirty="0">
                <a:effectLst>
                  <a:glow rad="177800">
                    <a:schemeClr val="bg1"/>
                  </a:glow>
                </a:effectLst>
                <a:ea typeface="游ゴシック" panose="020B0400000000000000" pitchFamily="50" charset="-128"/>
              </a:rPr>
              <a:t>1263</a:t>
            </a:r>
            <a:r>
              <a:rPr lang="ja-JP" altLang="en-US" sz="2400" b="1" dirty="0">
                <a:effectLst>
                  <a:glow rad="177800">
                    <a:schemeClr val="bg1"/>
                  </a:glow>
                </a:effectLst>
                <a:ea typeface="游ゴシック" panose="020B0400000000000000" pitchFamily="50" charset="-128"/>
              </a:rPr>
              <a:t>年</a:t>
            </a:r>
            <a:r>
              <a:rPr lang="en-US" altLang="ja-JP" sz="2400" b="1" dirty="0">
                <a:effectLst>
                  <a:glow rad="177800">
                    <a:schemeClr val="bg1"/>
                  </a:glow>
                </a:effectLst>
                <a:ea typeface="游ゴシック" panose="020B0400000000000000" pitchFamily="50" charset="-128"/>
              </a:rPr>
              <a:t>1</a:t>
            </a:r>
            <a:r>
              <a:rPr lang="ja-JP" altLang="en-US" sz="2400" b="1" dirty="0">
                <a:effectLst>
                  <a:glow rad="177800">
                    <a:schemeClr val="bg1"/>
                  </a:glow>
                </a:effectLst>
                <a:ea typeface="游ゴシック" panose="020B0400000000000000" pitchFamily="50" charset="-128"/>
              </a:rPr>
              <a:t>月</a:t>
            </a:r>
            <a:r>
              <a:rPr lang="en-US" altLang="ja-JP" sz="2400" b="1" dirty="0">
                <a:effectLst>
                  <a:glow rad="177800">
                    <a:schemeClr val="bg1"/>
                  </a:glow>
                </a:effectLst>
                <a:ea typeface="游ゴシック" panose="020B0400000000000000" pitchFamily="50" charset="-128"/>
              </a:rPr>
              <a:t>16</a:t>
            </a:r>
            <a:r>
              <a:rPr lang="ja-JP" altLang="en-US" sz="2400" b="1" dirty="0">
                <a:effectLst>
                  <a:glow rad="177800">
                    <a:schemeClr val="bg1"/>
                  </a:glow>
                </a:effectLst>
                <a:ea typeface="游ゴシック" panose="020B0400000000000000" pitchFamily="50" charset="-128"/>
              </a:rPr>
              <a:t>日（弘長</a:t>
            </a:r>
            <a:r>
              <a:rPr lang="en-US" altLang="ja-JP" sz="2400" b="1" dirty="0">
                <a:effectLst>
                  <a:glow rad="177800">
                    <a:schemeClr val="bg1"/>
                  </a:glow>
                </a:effectLst>
                <a:ea typeface="游ゴシック" panose="020B0400000000000000" pitchFamily="50" charset="-128"/>
              </a:rPr>
              <a:t>2</a:t>
            </a:r>
            <a:r>
              <a:rPr lang="ja-JP" altLang="en-US" sz="2400" b="1" dirty="0">
                <a:effectLst>
                  <a:glow rad="177800">
                    <a:schemeClr val="bg1"/>
                  </a:glow>
                </a:effectLst>
                <a:ea typeface="游ゴシック" panose="020B0400000000000000" pitchFamily="50" charset="-128"/>
              </a:rPr>
              <a:t>年</a:t>
            </a:r>
            <a:r>
              <a:rPr lang="en-US" altLang="ja-JP" sz="2400" b="1" dirty="0">
                <a:effectLst>
                  <a:glow rad="177800">
                    <a:schemeClr val="bg1"/>
                  </a:glow>
                </a:effectLst>
                <a:ea typeface="游ゴシック" panose="020B0400000000000000" pitchFamily="50" charset="-128"/>
              </a:rPr>
              <a:t>11</a:t>
            </a:r>
            <a:r>
              <a:rPr lang="ja-JP" altLang="en-US" sz="2400" b="1" dirty="0">
                <a:effectLst>
                  <a:glow rad="177800">
                    <a:schemeClr val="bg1"/>
                  </a:glow>
                </a:effectLst>
                <a:ea typeface="游ゴシック" panose="020B0400000000000000" pitchFamily="50" charset="-128"/>
              </a:rPr>
              <a:t>月</a:t>
            </a:r>
            <a:r>
              <a:rPr lang="en-US" altLang="ja-JP" sz="2400" b="1" dirty="0">
                <a:effectLst>
                  <a:glow rad="177800">
                    <a:schemeClr val="bg1"/>
                  </a:glow>
                </a:effectLst>
                <a:ea typeface="游ゴシック" panose="020B0400000000000000" pitchFamily="50" charset="-128"/>
              </a:rPr>
              <a:t>28</a:t>
            </a:r>
            <a:r>
              <a:rPr lang="ja-JP" altLang="en-US" sz="2400" b="1" dirty="0">
                <a:effectLst>
                  <a:glow rad="177800">
                    <a:schemeClr val="bg1"/>
                  </a:glow>
                </a:effectLst>
                <a:ea typeface="游ゴシック" panose="020B0400000000000000" pitchFamily="50" charset="-128"/>
              </a:rPr>
              <a:t>日）</a:t>
            </a:r>
          </a:p>
        </p:txBody>
      </p:sp>
      <p:sp>
        <p:nvSpPr>
          <p:cNvPr id="9" name="テキスト ボックス 8"/>
          <p:cNvSpPr txBox="1"/>
          <p:nvPr/>
        </p:nvSpPr>
        <p:spPr>
          <a:xfrm>
            <a:off x="464093" y="2550410"/>
            <a:ext cx="5864903" cy="1661993"/>
          </a:xfrm>
          <a:prstGeom prst="rect">
            <a:avLst/>
          </a:prstGeom>
          <a:noFill/>
        </p:spPr>
        <p:txBody>
          <a:bodyPr wrap="square" rtlCol="0">
            <a:spAutoFit/>
          </a:bodyPr>
          <a:lstStyle/>
          <a:p>
            <a:r>
              <a:rPr lang="ja-JP" altLang="en-US" sz="4800" b="1" dirty="0">
                <a:ea typeface="游ゴシック" panose="020B0400000000000000" pitchFamily="50" charset="-128"/>
              </a:rPr>
              <a:t>・詳しくは</a:t>
            </a:r>
            <a:endParaRPr lang="en-US" altLang="ja-JP" sz="4800" b="1" dirty="0">
              <a:ea typeface="游ゴシック" panose="020B0400000000000000" pitchFamily="50" charset="-128"/>
            </a:endParaRPr>
          </a:p>
          <a:p>
            <a:r>
              <a:rPr kumimoji="1" lang="ja-JP" altLang="en-US" sz="4800" b="1" dirty="0">
                <a:ea typeface="游ゴシック" panose="020B0400000000000000" pitchFamily="50" charset="-128"/>
              </a:rPr>
              <a:t>　</a:t>
            </a:r>
            <a:r>
              <a:rPr kumimoji="1" lang="ja-JP" altLang="en-US" sz="5400" b="1" dirty="0">
                <a:latin typeface="游ゴシック" panose="020B0400000000000000" pitchFamily="50" charset="-128"/>
                <a:ea typeface="游ゴシック" panose="020B0400000000000000" pitchFamily="50" charset="-128"/>
              </a:rPr>
              <a:t>「正信念仏偈」</a:t>
            </a:r>
          </a:p>
        </p:txBody>
      </p:sp>
    </p:spTree>
    <p:extLst>
      <p:ext uri="{BB962C8B-B14F-4D97-AF65-F5344CB8AC3E}">
        <p14:creationId xmlns:p14="http://schemas.microsoft.com/office/powerpoint/2010/main" val="96661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吹き出し 1"/>
          <p:cNvSpPr/>
          <p:nvPr/>
        </p:nvSpPr>
        <p:spPr>
          <a:xfrm>
            <a:off x="6732240" y="116632"/>
            <a:ext cx="1944216" cy="655272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b="1" dirty="0">
                <a:solidFill>
                  <a:schemeClr val="tx1"/>
                </a:solidFill>
                <a:latin typeface="游ゴシック" panose="020B0400000000000000" pitchFamily="50" charset="-128"/>
                <a:ea typeface="游ゴシック" panose="020B0400000000000000" pitchFamily="50" charset="-128"/>
              </a:rPr>
              <a:t>１ 帰命無量寿如来</a:t>
            </a:r>
            <a:endParaRPr kumimoji="1" lang="en-US" altLang="ja-JP" sz="5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latin typeface="游ゴシック" panose="020B0400000000000000" pitchFamily="50" charset="-128"/>
                <a:ea typeface="游ゴシック" panose="020B0400000000000000" pitchFamily="50" charset="-128"/>
              </a:rPr>
              <a:t>２ 南無不可思議光</a:t>
            </a:r>
          </a:p>
        </p:txBody>
      </p:sp>
      <p:sp>
        <p:nvSpPr>
          <p:cNvPr id="3" name="テキスト ボックス 2"/>
          <p:cNvSpPr txBox="1"/>
          <p:nvPr/>
        </p:nvSpPr>
        <p:spPr>
          <a:xfrm>
            <a:off x="4283968" y="202332"/>
            <a:ext cx="2215991" cy="6381328"/>
          </a:xfrm>
          <a:prstGeom prst="rect">
            <a:avLst/>
          </a:prstGeom>
          <a:solidFill>
            <a:srgbClr val="FA608C"/>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無量寿如来に帰命し、</a:t>
            </a:r>
            <a:endParaRPr lang="en-US" altLang="ja-JP" sz="4400" b="1" dirty="0">
              <a:solidFill>
                <a:schemeClr val="bg1"/>
              </a:solidFill>
              <a:latin typeface="游ゴシック" panose="020B0400000000000000" pitchFamily="50" charset="-128"/>
              <a:ea typeface="游ゴシック" panose="020B0400000000000000" pitchFamily="50" charset="-128"/>
            </a:endParaRPr>
          </a:p>
          <a:p>
            <a:r>
              <a:rPr lang="ja-JP" altLang="en-US" sz="4400" b="1" dirty="0">
                <a:solidFill>
                  <a:schemeClr val="bg1"/>
                </a:solidFill>
                <a:latin typeface="游ゴシック" panose="020B0400000000000000" pitchFamily="50" charset="-128"/>
                <a:ea typeface="游ゴシック" panose="020B0400000000000000" pitchFamily="50" charset="-128"/>
              </a:rPr>
              <a:t>不可思議光に南無したてまつる。</a:t>
            </a:r>
            <a:r>
              <a:rPr kumimoji="1" lang="ja-JP" altLang="en-US" sz="3200" b="1" dirty="0">
                <a:latin typeface="游ゴシック" panose="020B0400000000000000" pitchFamily="50" charset="-128"/>
                <a:ea typeface="游ゴシック" panose="020B0400000000000000" pitchFamily="50" charset="-128"/>
              </a:rPr>
              <a:t>　　　　　</a:t>
            </a:r>
            <a:r>
              <a:rPr lang="ja-JP" altLang="en-US" sz="3200" b="1" dirty="0">
                <a:solidFill>
                  <a:schemeClr val="bg1"/>
                </a:solidFill>
                <a:latin typeface="游ゴシック" panose="020B0400000000000000" pitchFamily="50" charset="-128"/>
                <a:ea typeface="游ゴシック" panose="020B0400000000000000" pitchFamily="50" charset="-128"/>
              </a:rPr>
              <a:t> </a:t>
            </a:r>
            <a:r>
              <a:rPr lang="ja-JP" altLang="en-US" sz="2000" b="1" dirty="0">
                <a:solidFill>
                  <a:schemeClr val="bg1"/>
                </a:solidFill>
                <a:latin typeface="游ゴシック" panose="020B0400000000000000" pitchFamily="50" charset="-128"/>
                <a:ea typeface="游ゴシック" panose="020B0400000000000000" pitchFamily="50" charset="-128"/>
              </a:rPr>
              <a:t>（註２０３頁）</a:t>
            </a:r>
            <a:r>
              <a:rPr lang="ja-JP" altLang="en-US" sz="3200" b="1" dirty="0">
                <a:solidFill>
                  <a:schemeClr val="bg1"/>
                </a:solidFill>
                <a:latin typeface="游ゴシック" panose="020B0400000000000000" pitchFamily="50" charset="-128"/>
                <a:ea typeface="游ゴシック" panose="020B0400000000000000" pitchFamily="50" charset="-128"/>
              </a:rPr>
              <a:t> </a:t>
            </a:r>
            <a:r>
              <a:rPr kumimoji="1" lang="ja-JP" altLang="en-US" sz="3200" b="1" dirty="0">
                <a:latin typeface="游ゴシック" panose="020B0400000000000000" pitchFamily="50" charset="-128"/>
                <a:ea typeface="游ゴシック" panose="020B0400000000000000" pitchFamily="50" charset="-128"/>
              </a:rPr>
              <a:t>　　　　</a:t>
            </a:r>
            <a:endParaRPr kumimoji="1" lang="ja-JP" altLang="en-US" sz="2800" b="1"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86819" y="207162"/>
            <a:ext cx="3385542" cy="6381328"/>
          </a:xfrm>
          <a:prstGeom prst="rect">
            <a:avLst/>
          </a:prstGeom>
          <a:solidFill>
            <a:srgbClr val="002060"/>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限りない命の如来に帰命し、思いはかることのできない光の如来に帰依したてまつる。</a:t>
            </a:r>
            <a:r>
              <a:rPr lang="ja-JP" altLang="en-US" sz="3200" b="1" dirty="0">
                <a:solidFill>
                  <a:schemeClr val="bg1"/>
                </a:solidFill>
                <a:latin typeface="游ゴシック" panose="020B0400000000000000" pitchFamily="50" charset="-128"/>
                <a:ea typeface="游ゴシック" panose="020B0400000000000000" pitchFamily="50" charset="-128"/>
              </a:rPr>
              <a:t> </a:t>
            </a:r>
            <a:endParaRPr lang="en-US" altLang="ja-JP" sz="3200" b="1" dirty="0">
              <a:solidFill>
                <a:schemeClr val="bg1"/>
              </a:solidFill>
              <a:latin typeface="游ゴシック" panose="020B0400000000000000" pitchFamily="50" charset="-128"/>
              <a:ea typeface="游ゴシック" panose="020B0400000000000000" pitchFamily="50" charset="-128"/>
            </a:endParaRPr>
          </a:p>
          <a:p>
            <a:r>
              <a:rPr lang="ja-JP" altLang="en-US" sz="2000" b="1" dirty="0">
                <a:solidFill>
                  <a:schemeClr val="bg1"/>
                </a:solidFill>
                <a:latin typeface="游ゴシック" panose="020B0400000000000000" pitchFamily="50" charset="-128"/>
                <a:ea typeface="游ゴシック" panose="020B0400000000000000" pitchFamily="50" charset="-128"/>
              </a:rPr>
              <a:t>　　　　　　　　（</a:t>
            </a:r>
            <a:r>
              <a:rPr lang="en-US" altLang="ja-JP" sz="2000" b="1" dirty="0">
                <a:solidFill>
                  <a:schemeClr val="bg1"/>
                </a:solidFill>
                <a:latin typeface="游ゴシック" panose="020B0400000000000000" pitchFamily="50" charset="-128"/>
                <a:ea typeface="游ゴシック" panose="020B0400000000000000" pitchFamily="50" charset="-128"/>
              </a:rPr>
              <a:t> 『</a:t>
            </a:r>
            <a:r>
              <a:rPr lang="ja-JP" altLang="en-US" sz="2000" b="1" dirty="0">
                <a:solidFill>
                  <a:schemeClr val="bg1"/>
                </a:solidFill>
                <a:latin typeface="游ゴシック" panose="020B0400000000000000" pitchFamily="50" charset="-128"/>
                <a:ea typeface="游ゴシック" panose="020B0400000000000000" pitchFamily="50" charset="-128"/>
              </a:rPr>
              <a:t>教行信証</a:t>
            </a:r>
            <a:r>
              <a:rPr lang="en-US" altLang="ja-JP" sz="2000" b="1" dirty="0">
                <a:solidFill>
                  <a:schemeClr val="bg1"/>
                </a:solidFill>
                <a:latin typeface="游ゴシック" panose="020B0400000000000000" pitchFamily="50" charset="-128"/>
                <a:ea typeface="游ゴシック" panose="020B0400000000000000" pitchFamily="50" charset="-128"/>
              </a:rPr>
              <a:t>』</a:t>
            </a:r>
            <a:r>
              <a:rPr lang="ja-JP" altLang="en-US" sz="2000" b="1" dirty="0">
                <a:solidFill>
                  <a:schemeClr val="bg1"/>
                </a:solidFill>
                <a:latin typeface="游ゴシック" panose="020B0400000000000000" pitchFamily="50" charset="-128"/>
                <a:ea typeface="游ゴシック" panose="020B0400000000000000" pitchFamily="50" charset="-128"/>
              </a:rPr>
              <a:t>現代語訳１４３頁）</a:t>
            </a:r>
            <a:r>
              <a:rPr lang="ja-JP" altLang="en-US" sz="3200" b="1" dirty="0">
                <a:solidFill>
                  <a:schemeClr val="bg1"/>
                </a:solidFill>
                <a:latin typeface="游ゴシック" panose="020B0400000000000000" pitchFamily="50" charset="-128"/>
                <a:ea typeface="游ゴシック" panose="020B0400000000000000" pitchFamily="50" charset="-128"/>
              </a:rPr>
              <a:t> </a:t>
            </a:r>
            <a:r>
              <a:rPr kumimoji="1" lang="ja-JP" altLang="en-US" sz="3200" b="1" dirty="0">
                <a:latin typeface="游ゴシック" panose="020B0400000000000000" pitchFamily="50" charset="-128"/>
                <a:ea typeface="游ゴシック" panose="020B0400000000000000" pitchFamily="50" charset="-128"/>
              </a:rPr>
              <a:t>　　</a:t>
            </a:r>
            <a:endParaRPr kumimoji="1" lang="ja-JP" altLang="en-US"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6240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177498" y="116632"/>
            <a:ext cx="11321498" cy="7781565"/>
            <a:chOff x="-2177498" y="116632"/>
            <a:chExt cx="11321498" cy="7781565"/>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2177498" y="116632"/>
              <a:ext cx="11321498" cy="7781565"/>
            </a:xfrm>
            <a:prstGeom prst="rect">
              <a:avLst/>
            </a:prstGeom>
          </p:spPr>
        </p:pic>
        <p:sp>
          <p:nvSpPr>
            <p:cNvPr id="3" name="正方形/長方形 2"/>
            <p:cNvSpPr/>
            <p:nvPr/>
          </p:nvSpPr>
          <p:spPr>
            <a:xfrm>
              <a:off x="323528" y="3789040"/>
              <a:ext cx="5832648" cy="2585323"/>
            </a:xfrm>
            <a:prstGeom prst="rect">
              <a:avLst/>
            </a:prstGeom>
            <a:effectLst>
              <a:glow rad="228600">
                <a:schemeClr val="accent6">
                  <a:satMod val="175000"/>
                  <a:alpha val="40000"/>
                </a:schemeClr>
              </a:glow>
            </a:effectLst>
          </p:spPr>
          <p:txBody>
            <a:bodyPr wrap="square">
              <a:spAutoFit/>
            </a:bodyPr>
            <a:lstStyle/>
            <a:p>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親鸞聖人が</a:t>
              </a:r>
              <a:endPar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ご自身の信を</a:t>
              </a:r>
              <a:endPar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表明されるところ</a:t>
              </a:r>
            </a:p>
          </p:txBody>
        </p:sp>
      </p:grpSp>
      <p:sp>
        <p:nvSpPr>
          <p:cNvPr id="6" name="四角形吹き出し 1"/>
          <p:cNvSpPr/>
          <p:nvPr/>
        </p:nvSpPr>
        <p:spPr>
          <a:xfrm>
            <a:off x="6884640" y="269032"/>
            <a:ext cx="1944216" cy="655272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b="1" dirty="0">
                <a:solidFill>
                  <a:schemeClr val="tx1"/>
                </a:solidFill>
                <a:latin typeface="游ゴシック" panose="020B0400000000000000" pitchFamily="50" charset="-128"/>
                <a:ea typeface="游ゴシック" panose="020B0400000000000000" pitchFamily="50" charset="-128"/>
              </a:rPr>
              <a:t>１ </a:t>
            </a:r>
            <a:r>
              <a:rPr kumimoji="1" lang="ja-JP" altLang="en-US" sz="5400" b="1" dirty="0">
                <a:solidFill>
                  <a:schemeClr val="tx1"/>
                </a:solidFill>
                <a:effectLst>
                  <a:glow rad="101600">
                    <a:schemeClr val="bg1"/>
                  </a:glow>
                </a:effectLst>
                <a:latin typeface="游ゴシック" panose="020B0400000000000000" pitchFamily="50" charset="-128"/>
                <a:ea typeface="游ゴシック" panose="020B0400000000000000" pitchFamily="50" charset="-128"/>
              </a:rPr>
              <a:t>帰命無量寿如来</a:t>
            </a:r>
            <a:endParaRPr kumimoji="1" lang="en-US" altLang="ja-JP" sz="5400" b="1" dirty="0">
              <a:solidFill>
                <a:schemeClr val="tx1"/>
              </a:solidFill>
              <a:effectLst>
                <a:glow rad="101600">
                  <a:schemeClr val="bg1"/>
                </a:glow>
              </a:effectLst>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effectLst>
                  <a:glow rad="101600">
                    <a:schemeClr val="bg1"/>
                  </a:glow>
                </a:effectLst>
                <a:latin typeface="游ゴシック" panose="020B0400000000000000" pitchFamily="50" charset="-128"/>
                <a:ea typeface="游ゴシック" panose="020B0400000000000000" pitchFamily="50" charset="-128"/>
              </a:rPr>
              <a:t>２ 南無不可思議光</a:t>
            </a:r>
          </a:p>
        </p:txBody>
      </p:sp>
    </p:spTree>
    <p:extLst>
      <p:ext uri="{BB962C8B-B14F-4D97-AF65-F5344CB8AC3E}">
        <p14:creationId xmlns:p14="http://schemas.microsoft.com/office/powerpoint/2010/main" val="12723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吹き出し 1"/>
          <p:cNvSpPr/>
          <p:nvPr/>
        </p:nvSpPr>
        <p:spPr>
          <a:xfrm>
            <a:off x="6732240" y="116632"/>
            <a:ext cx="1944216" cy="655272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b="1" dirty="0">
                <a:solidFill>
                  <a:schemeClr val="tx1"/>
                </a:solidFill>
                <a:latin typeface="游ゴシック" panose="020B0400000000000000" pitchFamily="50" charset="-128"/>
                <a:ea typeface="游ゴシック" panose="020B0400000000000000" pitchFamily="50" charset="-128"/>
              </a:rPr>
              <a:t>１ 帰命無量寿如来</a:t>
            </a:r>
            <a:endParaRPr kumimoji="1" lang="en-US" altLang="ja-JP" sz="5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latin typeface="游ゴシック" panose="020B0400000000000000" pitchFamily="50" charset="-128"/>
                <a:ea typeface="游ゴシック" panose="020B0400000000000000" pitchFamily="50" charset="-128"/>
              </a:rPr>
              <a:t>２ 南</a:t>
            </a:r>
            <a:r>
              <a:rPr kumimoji="1" lang="ja-JP" altLang="en-US" sz="5400" b="1" dirty="0">
                <a:solidFill>
                  <a:schemeClr val="tx1"/>
                </a:solidFill>
                <a:ea typeface="游ゴシック" panose="020B0400000000000000" pitchFamily="50" charset="-128"/>
              </a:rPr>
              <a:t>無不可思議光</a:t>
            </a:r>
          </a:p>
        </p:txBody>
      </p:sp>
      <p:sp>
        <p:nvSpPr>
          <p:cNvPr id="3" name="テキスト ボックス 2"/>
          <p:cNvSpPr txBox="1"/>
          <p:nvPr/>
        </p:nvSpPr>
        <p:spPr>
          <a:xfrm>
            <a:off x="1583668" y="1484784"/>
            <a:ext cx="3240360" cy="1107996"/>
          </a:xfrm>
          <a:prstGeom prst="rect">
            <a:avLst/>
          </a:prstGeom>
          <a:solidFill>
            <a:schemeClr val="accent6">
              <a:lumMod val="40000"/>
              <a:lumOff val="60000"/>
            </a:schemeClr>
          </a:solidFill>
        </p:spPr>
        <p:txBody>
          <a:bodyPr wrap="square" rtlCol="0">
            <a:spAutoFit/>
          </a:bodyPr>
          <a:lstStyle/>
          <a:p>
            <a:pPr algn="ctr"/>
            <a:r>
              <a:rPr kumimoji="1" lang="ja-JP" altLang="en-US" sz="6600" b="1" dirty="0">
                <a:latin typeface="游ゴシック" panose="020B0400000000000000" pitchFamily="50" charset="-128"/>
                <a:ea typeface="游ゴシック" panose="020B0400000000000000" pitchFamily="50" charset="-128"/>
              </a:rPr>
              <a:t>帰敬序</a:t>
            </a:r>
          </a:p>
        </p:txBody>
      </p:sp>
      <p:sp>
        <p:nvSpPr>
          <p:cNvPr id="4" name="正方形/長方形 3"/>
          <p:cNvSpPr/>
          <p:nvPr/>
        </p:nvSpPr>
        <p:spPr>
          <a:xfrm>
            <a:off x="323528" y="3789040"/>
            <a:ext cx="5832648" cy="2585323"/>
          </a:xfrm>
          <a:prstGeom prst="rect">
            <a:avLst/>
          </a:prstGeom>
          <a:effectLst>
            <a:glow rad="228600">
              <a:schemeClr val="accent6">
                <a:satMod val="175000"/>
                <a:alpha val="40000"/>
              </a:schemeClr>
            </a:glow>
          </a:effectLst>
        </p:spPr>
        <p:txBody>
          <a:bodyPr wrap="square">
            <a:spAutoFit/>
          </a:bodyPr>
          <a:lstStyle/>
          <a:p>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親鸞聖人が</a:t>
            </a:r>
            <a:endPar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ご自身の信を</a:t>
            </a:r>
            <a:endPar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表明されるところ</a:t>
            </a:r>
          </a:p>
        </p:txBody>
      </p:sp>
      <p:sp>
        <p:nvSpPr>
          <p:cNvPr id="5" name="右矢印 4"/>
          <p:cNvSpPr/>
          <p:nvPr/>
        </p:nvSpPr>
        <p:spPr>
          <a:xfrm rot="16200000">
            <a:off x="2634753" y="2859905"/>
            <a:ext cx="922166" cy="79208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6" name="テキスト ボックス 5"/>
          <p:cNvSpPr txBox="1"/>
          <p:nvPr/>
        </p:nvSpPr>
        <p:spPr>
          <a:xfrm>
            <a:off x="683568" y="636368"/>
            <a:ext cx="4824536" cy="646331"/>
          </a:xfrm>
          <a:prstGeom prst="rect">
            <a:avLst/>
          </a:prstGeom>
          <a:noFill/>
          <a:ln w="38100">
            <a:solidFill>
              <a:srgbClr val="00B0F0"/>
            </a:solidFill>
          </a:ln>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「正信偈」全体の序分</a:t>
            </a:r>
          </a:p>
        </p:txBody>
      </p:sp>
    </p:spTree>
    <p:extLst>
      <p:ext uri="{BB962C8B-B14F-4D97-AF65-F5344CB8AC3E}">
        <p14:creationId xmlns:p14="http://schemas.microsoft.com/office/powerpoint/2010/main" val="29487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吹き出し 1"/>
          <p:cNvSpPr/>
          <p:nvPr/>
        </p:nvSpPr>
        <p:spPr>
          <a:xfrm>
            <a:off x="6732240" y="116632"/>
            <a:ext cx="1944216" cy="655272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b="1" dirty="0">
                <a:solidFill>
                  <a:schemeClr val="tx1"/>
                </a:solidFill>
                <a:latin typeface="游ゴシック" panose="020B0400000000000000" pitchFamily="50" charset="-128"/>
                <a:ea typeface="游ゴシック" panose="020B0400000000000000" pitchFamily="50" charset="-128"/>
              </a:rPr>
              <a:t>１ </a:t>
            </a:r>
            <a:r>
              <a:rPr kumimoji="1" lang="ja-JP" altLang="en-US" sz="5400" b="1" dirty="0">
                <a:solidFill>
                  <a:srgbClr val="FF0000"/>
                </a:solidFill>
                <a:latin typeface="游ゴシック" panose="020B0400000000000000" pitchFamily="50" charset="-128"/>
                <a:ea typeface="游ゴシック" panose="020B0400000000000000" pitchFamily="50" charset="-128"/>
              </a:rPr>
              <a:t>帰命</a:t>
            </a:r>
            <a:r>
              <a:rPr kumimoji="1" lang="ja-JP" altLang="en-US" sz="5400" b="1" dirty="0">
                <a:solidFill>
                  <a:schemeClr val="tx1"/>
                </a:solidFill>
                <a:latin typeface="游ゴシック" panose="020B0400000000000000" pitchFamily="50" charset="-128"/>
                <a:ea typeface="游ゴシック" panose="020B0400000000000000" pitchFamily="50" charset="-128"/>
              </a:rPr>
              <a:t>無量寿如来</a:t>
            </a:r>
            <a:endParaRPr kumimoji="1" lang="en-US" altLang="ja-JP" sz="5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latin typeface="游ゴシック" panose="020B0400000000000000" pitchFamily="50" charset="-128"/>
                <a:ea typeface="游ゴシック" panose="020B0400000000000000" pitchFamily="50" charset="-128"/>
              </a:rPr>
              <a:t>２ </a:t>
            </a:r>
            <a:r>
              <a:rPr kumimoji="1" lang="ja-JP" altLang="en-US" sz="5400" b="1" dirty="0">
                <a:solidFill>
                  <a:srgbClr val="FF0000"/>
                </a:solidFill>
                <a:latin typeface="游ゴシック" panose="020B0400000000000000" pitchFamily="50" charset="-128"/>
                <a:ea typeface="游ゴシック" panose="020B0400000000000000" pitchFamily="50" charset="-128"/>
              </a:rPr>
              <a:t>南無</a:t>
            </a:r>
            <a:r>
              <a:rPr kumimoji="1" lang="ja-JP" altLang="en-US" sz="5400" b="1" dirty="0">
                <a:solidFill>
                  <a:schemeClr val="tx1"/>
                </a:solidFill>
                <a:ea typeface="游ゴシック" panose="020B0400000000000000" pitchFamily="50" charset="-128"/>
              </a:rPr>
              <a:t>不可思議光</a:t>
            </a:r>
          </a:p>
        </p:txBody>
      </p:sp>
      <p:sp>
        <p:nvSpPr>
          <p:cNvPr id="3" name="正方形/長方形 2"/>
          <p:cNvSpPr/>
          <p:nvPr/>
        </p:nvSpPr>
        <p:spPr>
          <a:xfrm>
            <a:off x="-180528" y="332656"/>
            <a:ext cx="6552728" cy="923330"/>
          </a:xfrm>
          <a:prstGeom prst="rect">
            <a:avLst/>
          </a:prstGeom>
        </p:spPr>
        <p:txBody>
          <a:bodyPr wrap="square">
            <a:spAutoFit/>
          </a:bodyPr>
          <a:lstStyle/>
          <a:p>
            <a:r>
              <a:rPr lang="ja-JP" altLang="en-US" sz="5400" b="1" dirty="0">
                <a:ea typeface="游ゴシック" panose="020B0400000000000000" pitchFamily="50" charset="-128"/>
              </a:rPr>
              <a:t>「</a:t>
            </a:r>
            <a:r>
              <a:rPr lang="ja-JP" altLang="en-US" sz="5400" b="1" dirty="0">
                <a:solidFill>
                  <a:srgbClr val="FF0000"/>
                </a:solidFill>
                <a:ea typeface="游ゴシック" panose="020B0400000000000000" pitchFamily="50" charset="-128"/>
              </a:rPr>
              <a:t>帰命</a:t>
            </a:r>
            <a:r>
              <a:rPr lang="ja-JP" altLang="en-US" sz="5400" b="1" dirty="0">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と</a:t>
            </a:r>
            <a:r>
              <a:rPr lang="ja-JP" altLang="en-US" sz="5400" b="1" dirty="0">
                <a:ea typeface="游ゴシック" panose="020B0400000000000000" pitchFamily="50" charset="-128"/>
              </a:rPr>
              <a:t>「</a:t>
            </a:r>
            <a:r>
              <a:rPr lang="ja-JP" altLang="en-US" sz="5400" b="1" dirty="0">
                <a:solidFill>
                  <a:srgbClr val="FF0000"/>
                </a:solidFill>
                <a:ea typeface="游ゴシック" panose="020B0400000000000000" pitchFamily="50" charset="-128"/>
              </a:rPr>
              <a:t>南無</a:t>
            </a:r>
            <a:r>
              <a:rPr lang="ja-JP" altLang="en-US" sz="5400" b="1" dirty="0">
                <a:ea typeface="游ゴシック" panose="020B0400000000000000" pitchFamily="50" charset="-128"/>
              </a:rPr>
              <a:t>」</a:t>
            </a:r>
          </a:p>
        </p:txBody>
      </p:sp>
      <p:sp>
        <p:nvSpPr>
          <p:cNvPr id="4" name="正方形/長方形 3"/>
          <p:cNvSpPr/>
          <p:nvPr/>
        </p:nvSpPr>
        <p:spPr>
          <a:xfrm>
            <a:off x="147403" y="1772816"/>
            <a:ext cx="6404817" cy="4524315"/>
          </a:xfrm>
          <a:prstGeom prst="rect">
            <a:avLst/>
          </a:prstGeom>
        </p:spPr>
        <p:txBody>
          <a:bodyPr wrap="square">
            <a:spAutoFit/>
          </a:bodyPr>
          <a:lstStyle/>
          <a:p>
            <a:r>
              <a:rPr lang="ja-JP" altLang="en-US" sz="4000" b="1" dirty="0">
                <a:latin typeface="游ゴシック" panose="020B0400000000000000" pitchFamily="50" charset="-128"/>
                <a:ea typeface="游ゴシック" panose="020B0400000000000000" pitchFamily="50" charset="-128"/>
              </a:rPr>
              <a:t>どちらも、</a:t>
            </a:r>
            <a:endParaRPr lang="en-US" altLang="ja-JP" sz="4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・おまかせする</a:t>
            </a:r>
            <a:endParaRPr lang="en-US" altLang="ja-JP" sz="54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・仰せにしたがう</a:t>
            </a:r>
            <a:endParaRPr lang="en-US" altLang="ja-JP" sz="54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endParaRPr lang="en-US" altLang="ja-JP" sz="2000" b="1" dirty="0">
              <a:latin typeface="游ゴシック" panose="020B0400000000000000" pitchFamily="50" charset="-128"/>
              <a:ea typeface="游ゴシック" panose="020B0400000000000000" pitchFamily="50" charset="-128"/>
            </a:endParaRPr>
          </a:p>
          <a:p>
            <a:pPr algn="r"/>
            <a:r>
              <a:rPr lang="ja-JP" altLang="en-US" sz="4000" b="1" dirty="0">
                <a:latin typeface="游ゴシック" panose="020B0400000000000000" pitchFamily="50" charset="-128"/>
                <a:ea typeface="游ゴシック" panose="020B0400000000000000" pitchFamily="50" charset="-128"/>
              </a:rPr>
              <a:t>という意味の言葉</a:t>
            </a:r>
          </a:p>
        </p:txBody>
      </p:sp>
      <p:sp>
        <p:nvSpPr>
          <p:cNvPr id="5" name="左中かっこ 4"/>
          <p:cNvSpPr/>
          <p:nvPr/>
        </p:nvSpPr>
        <p:spPr>
          <a:xfrm rot="16200000">
            <a:off x="2558878" y="-623426"/>
            <a:ext cx="497852" cy="4248472"/>
          </a:xfrm>
          <a:prstGeom prst="leftBrace">
            <a:avLst>
              <a:gd name="adj1" fmla="val 8333"/>
              <a:gd name="adj2" fmla="val 21517"/>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Tree>
    <p:extLst>
      <p:ext uri="{BB962C8B-B14F-4D97-AF65-F5344CB8AC3E}">
        <p14:creationId xmlns:p14="http://schemas.microsoft.com/office/powerpoint/2010/main" val="24751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868144" y="1525914"/>
            <a:ext cx="2827058"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（中国語）</a:t>
            </a:r>
          </a:p>
        </p:txBody>
      </p:sp>
      <p:grpSp>
        <p:nvGrpSpPr>
          <p:cNvPr id="3" name="グループ化 2"/>
          <p:cNvGrpSpPr/>
          <p:nvPr/>
        </p:nvGrpSpPr>
        <p:grpSpPr>
          <a:xfrm>
            <a:off x="3786430" y="2359712"/>
            <a:ext cx="5124796" cy="1323439"/>
            <a:chOff x="3786430" y="2359712"/>
            <a:chExt cx="5124796" cy="1323439"/>
          </a:xfrm>
        </p:grpSpPr>
        <p:sp>
          <p:nvSpPr>
            <p:cNvPr id="8" name="テキスト ボックス 7"/>
            <p:cNvSpPr txBox="1"/>
            <p:nvPr/>
          </p:nvSpPr>
          <p:spPr>
            <a:xfrm>
              <a:off x="6084168" y="2359712"/>
              <a:ext cx="2827058" cy="1323439"/>
            </a:xfrm>
            <a:prstGeom prst="rect">
              <a:avLst/>
            </a:prstGeom>
            <a:noFill/>
          </p:spPr>
          <p:txBody>
            <a:bodyPr wrap="square" rtlCol="0">
              <a:spAutoFit/>
            </a:bodyPr>
            <a:lstStyle/>
            <a:p>
              <a:r>
                <a:rPr kumimoji="1" lang="ja-JP" altLang="en-US" sz="8000" b="1" dirty="0">
                  <a:ea typeface="游ゴシック" panose="020B0400000000000000" pitchFamily="50" charset="-128"/>
                </a:rPr>
                <a:t>帰命</a:t>
              </a:r>
            </a:p>
          </p:txBody>
        </p:sp>
        <p:sp>
          <p:nvSpPr>
            <p:cNvPr id="10" name="右矢印 9"/>
            <p:cNvSpPr/>
            <p:nvPr/>
          </p:nvSpPr>
          <p:spPr>
            <a:xfrm>
              <a:off x="3786430" y="2395015"/>
              <a:ext cx="1793681" cy="125283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意訳</a:t>
              </a:r>
              <a:endParaRPr kumimoji="1" lang="ja-JP" altLang="en-US" sz="3600" b="1" dirty="0">
                <a:solidFill>
                  <a:schemeClr val="tx1"/>
                </a:solidFill>
                <a:latin typeface="游ゴシック" panose="020B0400000000000000" pitchFamily="50" charset="-128"/>
                <a:ea typeface="游ゴシック" panose="020B0400000000000000" pitchFamily="50" charset="-128"/>
              </a:endParaRPr>
            </a:p>
          </p:txBody>
        </p:sp>
      </p:grpSp>
      <p:grpSp>
        <p:nvGrpSpPr>
          <p:cNvPr id="2" name="グループ化 1"/>
          <p:cNvGrpSpPr/>
          <p:nvPr/>
        </p:nvGrpSpPr>
        <p:grpSpPr>
          <a:xfrm>
            <a:off x="192150" y="2284940"/>
            <a:ext cx="3429915" cy="2824228"/>
            <a:chOff x="192150" y="2284940"/>
            <a:chExt cx="3429915" cy="2824228"/>
          </a:xfrm>
        </p:grpSpPr>
        <p:sp>
          <p:nvSpPr>
            <p:cNvPr id="4" name="テキスト ボックス 3"/>
            <p:cNvSpPr txBox="1"/>
            <p:nvPr/>
          </p:nvSpPr>
          <p:spPr>
            <a:xfrm>
              <a:off x="343959" y="2284940"/>
              <a:ext cx="3101184"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（インド</a:t>
              </a:r>
              <a:r>
                <a:rPr lang="ja-JP" altLang="en-US" sz="3600" b="1" dirty="0">
                  <a:latin typeface="游ゴシック" panose="020B0400000000000000" pitchFamily="50" charset="-128"/>
                  <a:ea typeface="游ゴシック" panose="020B0400000000000000" pitchFamily="50" charset="-128"/>
                </a:rPr>
                <a:t>語</a:t>
              </a:r>
              <a:r>
                <a:rPr kumimoji="1" lang="ja-JP" altLang="en-US" sz="3600" b="1" dirty="0">
                  <a:latin typeface="游ゴシック" panose="020B0400000000000000" pitchFamily="50" charset="-128"/>
                  <a:ea typeface="游ゴシック" panose="020B0400000000000000" pitchFamily="50" charset="-128"/>
                </a:rPr>
                <a:t>）</a:t>
              </a:r>
            </a:p>
          </p:txBody>
        </p:sp>
        <p:sp>
          <p:nvSpPr>
            <p:cNvPr id="5" name="テキスト ボックス 4"/>
            <p:cNvSpPr txBox="1"/>
            <p:nvPr/>
          </p:nvSpPr>
          <p:spPr>
            <a:xfrm>
              <a:off x="356516" y="3212976"/>
              <a:ext cx="3265549" cy="1323439"/>
            </a:xfrm>
            <a:prstGeom prst="rect">
              <a:avLst/>
            </a:prstGeom>
            <a:noFill/>
          </p:spPr>
          <p:txBody>
            <a:bodyPr wrap="square" rtlCol="0">
              <a:spAutoFit/>
            </a:bodyPr>
            <a:lstStyle/>
            <a:p>
              <a:r>
                <a:rPr kumimoji="1" lang="ja-JP" altLang="en-US" sz="8000" b="1" dirty="0">
                  <a:ea typeface="游ゴシック" panose="020B0400000000000000" pitchFamily="50" charset="-128"/>
                </a:rPr>
                <a:t>ナマス</a:t>
              </a:r>
              <a:endParaRPr kumimoji="1" lang="ja-JP" altLang="en-US" sz="4000" b="1" dirty="0">
                <a:ea typeface="游ゴシック" panose="020B0400000000000000" pitchFamily="50" charset="-128"/>
              </a:endParaRPr>
            </a:p>
          </p:txBody>
        </p:sp>
        <p:sp>
          <p:nvSpPr>
            <p:cNvPr id="11" name="テキスト ボックス 10"/>
            <p:cNvSpPr txBox="1"/>
            <p:nvPr/>
          </p:nvSpPr>
          <p:spPr>
            <a:xfrm>
              <a:off x="192150" y="4462837"/>
              <a:ext cx="3429915" cy="646331"/>
            </a:xfrm>
            <a:prstGeom prst="rect">
              <a:avLst/>
            </a:prstGeom>
            <a:noFill/>
          </p:spPr>
          <p:txBody>
            <a:bodyPr wrap="square" rtlCol="0">
              <a:spAutoFit/>
            </a:bodyPr>
            <a:lstStyle/>
            <a:p>
              <a:r>
                <a:rPr kumimoji="1" lang="ja-JP" altLang="en-US" sz="3600" b="1" dirty="0">
                  <a:ea typeface="游ゴシック" panose="020B0400000000000000" pitchFamily="50" charset="-128"/>
                </a:rPr>
                <a:t>（敬礼・信従）</a:t>
              </a:r>
            </a:p>
          </p:txBody>
        </p:sp>
      </p:grpSp>
      <p:sp>
        <p:nvSpPr>
          <p:cNvPr id="12" name="正方形/長方形 11"/>
          <p:cNvSpPr/>
          <p:nvPr/>
        </p:nvSpPr>
        <p:spPr>
          <a:xfrm>
            <a:off x="-180528" y="332656"/>
            <a:ext cx="6552728" cy="923330"/>
          </a:xfrm>
          <a:prstGeom prst="rect">
            <a:avLst/>
          </a:prstGeom>
        </p:spPr>
        <p:txBody>
          <a:bodyPr wrap="square">
            <a:spAutoFit/>
          </a:bodyPr>
          <a:lstStyle/>
          <a:p>
            <a:r>
              <a:rPr lang="ja-JP" altLang="en-US" sz="5400" b="1" dirty="0">
                <a:ea typeface="游ゴシック" panose="020B0400000000000000" pitchFamily="50" charset="-128"/>
              </a:rPr>
              <a:t>「</a:t>
            </a:r>
            <a:r>
              <a:rPr lang="ja-JP" altLang="en-US" sz="5400" b="1" dirty="0">
                <a:solidFill>
                  <a:srgbClr val="FF0000"/>
                </a:solidFill>
                <a:ea typeface="游ゴシック" panose="020B0400000000000000" pitchFamily="50" charset="-128"/>
              </a:rPr>
              <a:t>帰命</a:t>
            </a:r>
            <a:r>
              <a:rPr lang="ja-JP" altLang="en-US" sz="5400" b="1" dirty="0">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と</a:t>
            </a:r>
            <a:r>
              <a:rPr lang="ja-JP" altLang="en-US" sz="5400" b="1" dirty="0">
                <a:ea typeface="游ゴシック" panose="020B0400000000000000" pitchFamily="50" charset="-128"/>
              </a:rPr>
              <a:t>「</a:t>
            </a:r>
            <a:r>
              <a:rPr lang="ja-JP" altLang="en-US" sz="5400" b="1" dirty="0">
                <a:solidFill>
                  <a:srgbClr val="FF0000"/>
                </a:solidFill>
                <a:ea typeface="游ゴシック" panose="020B0400000000000000" pitchFamily="50" charset="-128"/>
              </a:rPr>
              <a:t>南無</a:t>
            </a:r>
            <a:r>
              <a:rPr lang="ja-JP" altLang="en-US" sz="5400" b="1" dirty="0">
                <a:ea typeface="游ゴシック" panose="020B0400000000000000" pitchFamily="50" charset="-128"/>
              </a:rPr>
              <a:t>」</a:t>
            </a:r>
          </a:p>
        </p:txBody>
      </p:sp>
      <p:grpSp>
        <p:nvGrpSpPr>
          <p:cNvPr id="6" name="グループ化 5"/>
          <p:cNvGrpSpPr/>
          <p:nvPr/>
        </p:nvGrpSpPr>
        <p:grpSpPr>
          <a:xfrm>
            <a:off x="3790325" y="4653136"/>
            <a:ext cx="5155184" cy="1323439"/>
            <a:chOff x="3790325" y="4653136"/>
            <a:chExt cx="5155184" cy="1323439"/>
          </a:xfrm>
        </p:grpSpPr>
        <p:sp>
          <p:nvSpPr>
            <p:cNvPr id="7" name="テキスト ボックス 6"/>
            <p:cNvSpPr txBox="1"/>
            <p:nvPr/>
          </p:nvSpPr>
          <p:spPr>
            <a:xfrm>
              <a:off x="6084922" y="4653136"/>
              <a:ext cx="2860587" cy="1323439"/>
            </a:xfrm>
            <a:prstGeom prst="rect">
              <a:avLst/>
            </a:prstGeom>
            <a:noFill/>
          </p:spPr>
          <p:txBody>
            <a:bodyPr wrap="square" rtlCol="0">
              <a:spAutoFit/>
            </a:bodyPr>
            <a:lstStyle/>
            <a:p>
              <a:r>
                <a:rPr kumimoji="1" lang="ja-JP" altLang="en-US" sz="8000" b="1" dirty="0">
                  <a:ea typeface="游ゴシック" panose="020B0400000000000000" pitchFamily="50" charset="-128"/>
                </a:rPr>
                <a:t>南無</a:t>
              </a:r>
            </a:p>
          </p:txBody>
        </p:sp>
        <p:sp>
          <p:nvSpPr>
            <p:cNvPr id="13" name="右矢印 12"/>
            <p:cNvSpPr/>
            <p:nvPr/>
          </p:nvSpPr>
          <p:spPr>
            <a:xfrm>
              <a:off x="3790325" y="4688439"/>
              <a:ext cx="1793681" cy="125283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游ゴシック" panose="020B0400000000000000" pitchFamily="50" charset="-128"/>
                  <a:ea typeface="游ゴシック" panose="020B0400000000000000" pitchFamily="50" charset="-128"/>
                </a:rPr>
                <a:t>音訳</a:t>
              </a:r>
              <a:endParaRPr kumimoji="1" lang="ja-JP" altLang="en-US" sz="3600" b="1" dirty="0">
                <a:solidFill>
                  <a:schemeClr val="tx1"/>
                </a:solidFill>
                <a:latin typeface="游ゴシック" panose="020B0400000000000000" pitchFamily="50" charset="-128"/>
                <a:ea typeface="游ゴシック" panose="020B0400000000000000" pitchFamily="50" charset="-128"/>
              </a:endParaRPr>
            </a:p>
          </p:txBody>
        </p:sp>
      </p:grpSp>
      <p:sp>
        <p:nvSpPr>
          <p:cNvPr id="14" name="左中かっこ 13"/>
          <p:cNvSpPr/>
          <p:nvPr/>
        </p:nvSpPr>
        <p:spPr>
          <a:xfrm>
            <a:off x="3275298" y="2492896"/>
            <a:ext cx="504056" cy="3333165"/>
          </a:xfrm>
          <a:prstGeom prst="leftBrace">
            <a:avLst>
              <a:gd name="adj1" fmla="val 8333"/>
              <a:gd name="adj2" fmla="val 41971"/>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Tree>
    <p:extLst>
      <p:ext uri="{BB962C8B-B14F-4D97-AF65-F5344CB8AC3E}">
        <p14:creationId xmlns:p14="http://schemas.microsoft.com/office/powerpoint/2010/main" val="277252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Horizontal)">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466892" y="0"/>
            <a:ext cx="677108" cy="3456384"/>
          </a:xfrm>
          <a:prstGeom prst="rect">
            <a:avLst/>
          </a:prstGeom>
          <a:solidFill>
            <a:schemeClr val="accent6">
              <a:lumMod val="20000"/>
              <a:lumOff val="80000"/>
            </a:schemeClr>
          </a:solidFill>
        </p:spPr>
        <p:txBody>
          <a:bodyPr vert="eaVert" wrap="square" rtlCol="0">
            <a:spAutoFit/>
          </a:bodyPr>
          <a:lstStyle/>
          <a:p>
            <a:r>
              <a:rPr kumimoji="1" lang="en-US" altLang="ja-JP" sz="3200" b="1" dirty="0">
                <a:latin typeface="游ゴシック" panose="020B0400000000000000" pitchFamily="50" charset="-128"/>
                <a:ea typeface="游ゴシック" panose="020B0400000000000000" pitchFamily="50" charset="-128"/>
              </a:rPr>
              <a:t>『</a:t>
            </a:r>
            <a:r>
              <a:rPr kumimoji="1" lang="ja-JP" altLang="en-US" sz="3200" b="1" dirty="0">
                <a:latin typeface="游ゴシック" panose="020B0400000000000000" pitchFamily="50" charset="-128"/>
                <a:ea typeface="游ゴシック" panose="020B0400000000000000" pitchFamily="50" charset="-128"/>
              </a:rPr>
              <a:t>尊号真像銘文</a:t>
            </a:r>
            <a:r>
              <a:rPr kumimoji="1" lang="en-US" altLang="ja-JP" sz="3200" b="1" dirty="0">
                <a:latin typeface="游ゴシック" panose="020B0400000000000000" pitchFamily="50" charset="-128"/>
                <a:ea typeface="游ゴシック" panose="020B0400000000000000" pitchFamily="50" charset="-128"/>
              </a:rPr>
              <a:t>』</a:t>
            </a:r>
            <a:endParaRPr kumimoji="1" lang="ja-JP" altLang="en-US" sz="3200" b="1"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753520" y="251997"/>
            <a:ext cx="2646878" cy="6408774"/>
          </a:xfrm>
          <a:prstGeom prst="rect">
            <a:avLst/>
          </a:prstGeom>
          <a:solidFill>
            <a:srgbClr val="CCFFCC"/>
          </a:solidFill>
        </p:spPr>
        <p:txBody>
          <a:bodyPr vert="eaVert" wrap="square" rtlCol="0">
            <a:spAutoFit/>
          </a:bodyPr>
          <a:lstStyle/>
          <a:p>
            <a:r>
              <a:rPr lang="ja-JP" altLang="en-US" sz="3600" b="1" dirty="0">
                <a:latin typeface="游ゴシック" panose="020B0400000000000000" pitchFamily="50" charset="-128"/>
                <a:ea typeface="游ゴシック" panose="020B0400000000000000" pitchFamily="50" charset="-128"/>
              </a:rPr>
              <a:t>「</a:t>
            </a:r>
            <a:r>
              <a:rPr lang="ja-JP" altLang="en-US" sz="4000" b="1" dirty="0">
                <a:solidFill>
                  <a:srgbClr val="FF0000"/>
                </a:solidFill>
                <a:latin typeface="游ゴシック" panose="020B0400000000000000" pitchFamily="50" charset="-128"/>
                <a:ea typeface="游ゴシック" panose="020B0400000000000000" pitchFamily="50" charset="-128"/>
              </a:rPr>
              <a:t>帰命</a:t>
            </a:r>
            <a:r>
              <a:rPr lang="ja-JP" altLang="en-US" sz="4000" b="1" dirty="0">
                <a:latin typeface="游ゴシック" panose="020B0400000000000000" pitchFamily="50" charset="-128"/>
                <a:ea typeface="游ゴシック" panose="020B0400000000000000" pitchFamily="50" charset="-128"/>
              </a:rPr>
              <a:t>」とは、釈尊と阿弥陀仏の二尊の</a:t>
            </a:r>
            <a:r>
              <a:rPr lang="ja-JP" altLang="en-US" sz="4000" b="1" dirty="0">
                <a:solidFill>
                  <a:srgbClr val="FF0000"/>
                </a:solidFill>
                <a:latin typeface="游ゴシック" panose="020B0400000000000000" pitchFamily="50" charset="-128"/>
                <a:ea typeface="游ゴシック" panose="020B0400000000000000" pitchFamily="50" charset="-128"/>
              </a:rPr>
              <a:t>仰せのままにその招きにしたがう</a:t>
            </a:r>
            <a:r>
              <a:rPr lang="ja-JP" altLang="en-US" sz="4000" b="1" dirty="0">
                <a:latin typeface="游ゴシック" panose="020B0400000000000000" pitchFamily="50" charset="-128"/>
                <a:ea typeface="游ゴシック" panose="020B0400000000000000" pitchFamily="50" charset="-128"/>
              </a:rPr>
              <a:t>という言葉である。</a:t>
            </a:r>
            <a:r>
              <a:rPr kumimoji="1" lang="ja-JP" altLang="en-US" sz="4000" b="1" dirty="0">
                <a:latin typeface="游ゴシック" panose="020B0400000000000000" pitchFamily="50" charset="-128"/>
                <a:ea typeface="游ゴシック" panose="020B0400000000000000" pitchFamily="50" charset="-128"/>
              </a:rPr>
              <a:t>　</a:t>
            </a:r>
            <a:r>
              <a:rPr kumimoji="1" lang="ja-JP" altLang="en-US" sz="2000" b="1" dirty="0">
                <a:latin typeface="游ゴシック" panose="020B0400000000000000" pitchFamily="50" charset="-128"/>
                <a:ea typeface="游ゴシック" panose="020B0400000000000000" pitchFamily="50" charset="-128"/>
              </a:rPr>
              <a:t>（現代語訳２６頁）</a:t>
            </a:r>
          </a:p>
        </p:txBody>
      </p:sp>
      <p:sp>
        <p:nvSpPr>
          <p:cNvPr id="5" name="テキスト ボックス 4"/>
          <p:cNvSpPr txBox="1"/>
          <p:nvPr/>
        </p:nvSpPr>
        <p:spPr>
          <a:xfrm>
            <a:off x="1406532" y="307993"/>
            <a:ext cx="1292662" cy="6228754"/>
          </a:xfrm>
          <a:prstGeom prst="rect">
            <a:avLst/>
          </a:prstGeom>
          <a:noFill/>
        </p:spPr>
        <p:txBody>
          <a:bodyPr vert="eaVert" wrap="square" rtlCol="0">
            <a:spAutoFit/>
          </a:bodyPr>
          <a:lstStyle/>
          <a:p>
            <a:r>
              <a:rPr kumimoji="1" lang="en-US" altLang="ja-JP" sz="3600" b="1" dirty="0">
                <a:latin typeface="游ゴシック" panose="020B0400000000000000" pitchFamily="50" charset="-128"/>
                <a:ea typeface="游ゴシック" panose="020B0400000000000000" pitchFamily="50" charset="-128"/>
              </a:rPr>
              <a:t>※</a:t>
            </a:r>
            <a:r>
              <a:rPr kumimoji="1" lang="ja-JP" altLang="en-US" sz="3600" b="1" dirty="0">
                <a:latin typeface="游ゴシック" panose="020B0400000000000000" pitchFamily="50" charset="-128"/>
                <a:ea typeface="游ゴシック" panose="020B0400000000000000" pitchFamily="50" charset="-128"/>
              </a:rPr>
              <a:t>帰命とは、仏の仰せにした</a:t>
            </a:r>
            <a:endParaRPr kumimoji="1" lang="en-US" altLang="ja-JP" sz="3600" b="1" dirty="0">
              <a:latin typeface="游ゴシック" panose="020B0400000000000000" pitchFamily="50" charset="-128"/>
              <a:ea typeface="游ゴシック" panose="020B0400000000000000" pitchFamily="50" charset="-128"/>
            </a:endParaRPr>
          </a:p>
          <a:p>
            <a:r>
              <a:rPr kumimoji="1" lang="ja-JP" altLang="en-US" sz="3600" b="1" dirty="0">
                <a:latin typeface="游ゴシック" panose="020B0400000000000000" pitchFamily="50" charset="-128"/>
                <a:ea typeface="游ゴシック" panose="020B0400000000000000" pitchFamily="50" charset="-128"/>
              </a:rPr>
              <a:t>　がうという意味。</a:t>
            </a:r>
          </a:p>
        </p:txBody>
      </p:sp>
      <p:sp>
        <p:nvSpPr>
          <p:cNvPr id="6" name="右矢印 5"/>
          <p:cNvSpPr/>
          <p:nvPr/>
        </p:nvSpPr>
        <p:spPr>
          <a:xfrm rot="10800000">
            <a:off x="2882964" y="2400410"/>
            <a:ext cx="492964" cy="72008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8" name="四角形吹き出し 7"/>
          <p:cNvSpPr/>
          <p:nvPr/>
        </p:nvSpPr>
        <p:spPr>
          <a:xfrm>
            <a:off x="6516216" y="1268760"/>
            <a:ext cx="1080120" cy="1224136"/>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3347864" y="3748084"/>
            <a:ext cx="8213496" cy="5645353"/>
          </a:xfrm>
          <a:prstGeom prst="rect">
            <a:avLst/>
          </a:prstGeom>
        </p:spPr>
      </p:pic>
    </p:spTree>
    <p:extLst>
      <p:ext uri="{BB962C8B-B14F-4D97-AF65-F5344CB8AC3E}">
        <p14:creationId xmlns:p14="http://schemas.microsoft.com/office/powerpoint/2010/main" val="134300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吹き出し 1"/>
          <p:cNvSpPr/>
          <p:nvPr/>
        </p:nvSpPr>
        <p:spPr>
          <a:xfrm>
            <a:off x="6732240" y="116632"/>
            <a:ext cx="1944216" cy="655272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b="1" dirty="0">
                <a:solidFill>
                  <a:schemeClr val="tx1"/>
                </a:solidFill>
                <a:latin typeface="游ゴシック" panose="020B0400000000000000" pitchFamily="50" charset="-128"/>
                <a:ea typeface="游ゴシック" panose="020B0400000000000000" pitchFamily="50" charset="-128"/>
              </a:rPr>
              <a:t>１ 帰命無量寿如来</a:t>
            </a:r>
            <a:endParaRPr kumimoji="1" lang="en-US" altLang="ja-JP" sz="5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latin typeface="游ゴシック" panose="020B0400000000000000" pitchFamily="50" charset="-128"/>
                <a:ea typeface="游ゴシック" panose="020B0400000000000000" pitchFamily="50" charset="-128"/>
              </a:rPr>
              <a:t>２ 南無不可思議光</a:t>
            </a:r>
          </a:p>
        </p:txBody>
      </p:sp>
    </p:spTree>
    <p:extLst>
      <p:ext uri="{BB962C8B-B14F-4D97-AF65-F5344CB8AC3E}">
        <p14:creationId xmlns:p14="http://schemas.microsoft.com/office/powerpoint/2010/main" val="21932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吹き出し 1"/>
          <p:cNvSpPr/>
          <p:nvPr/>
        </p:nvSpPr>
        <p:spPr>
          <a:xfrm>
            <a:off x="6732240" y="116632"/>
            <a:ext cx="1944216" cy="6552728"/>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b="1" dirty="0">
                <a:solidFill>
                  <a:schemeClr val="tx1"/>
                </a:solidFill>
                <a:latin typeface="游ゴシック" panose="020B0400000000000000" pitchFamily="50" charset="-128"/>
                <a:ea typeface="游ゴシック" panose="020B0400000000000000" pitchFamily="50" charset="-128"/>
              </a:rPr>
              <a:t>１ 帰命</a:t>
            </a:r>
            <a:r>
              <a:rPr kumimoji="1" lang="ja-JP" altLang="en-US" sz="5400" b="1" dirty="0">
                <a:solidFill>
                  <a:srgbClr val="FF0000"/>
                </a:solidFill>
                <a:latin typeface="游ゴシック" panose="020B0400000000000000" pitchFamily="50" charset="-128"/>
                <a:ea typeface="游ゴシック" panose="020B0400000000000000" pitchFamily="50" charset="-128"/>
              </a:rPr>
              <a:t>無量寿如来</a:t>
            </a:r>
            <a:endParaRPr kumimoji="1" lang="en-US" altLang="ja-JP" sz="5400" b="1" dirty="0">
              <a:solidFill>
                <a:srgbClr val="FF0000"/>
              </a:solidFill>
              <a:latin typeface="游ゴシック" panose="020B0400000000000000" pitchFamily="50" charset="-128"/>
              <a:ea typeface="游ゴシック" panose="020B0400000000000000" pitchFamily="50" charset="-128"/>
            </a:endParaRPr>
          </a:p>
          <a:p>
            <a:pPr algn="ctr"/>
            <a:r>
              <a:rPr kumimoji="1" lang="ja-JP" altLang="en-US" sz="5400" b="1" dirty="0">
                <a:solidFill>
                  <a:schemeClr val="tx1"/>
                </a:solidFill>
                <a:latin typeface="游ゴシック" panose="020B0400000000000000" pitchFamily="50" charset="-128"/>
                <a:ea typeface="游ゴシック" panose="020B0400000000000000" pitchFamily="50" charset="-128"/>
              </a:rPr>
              <a:t>２ 南無</a:t>
            </a:r>
            <a:r>
              <a:rPr kumimoji="1" lang="ja-JP" altLang="en-US" sz="5400" b="1" dirty="0">
                <a:solidFill>
                  <a:srgbClr val="FF0000"/>
                </a:solidFill>
                <a:ea typeface="游ゴシック" panose="020B0400000000000000" pitchFamily="50" charset="-128"/>
              </a:rPr>
              <a:t>不可思議光</a:t>
            </a:r>
          </a:p>
        </p:txBody>
      </p:sp>
      <p:grpSp>
        <p:nvGrpSpPr>
          <p:cNvPr id="4" name="グループ化 3"/>
          <p:cNvGrpSpPr/>
          <p:nvPr/>
        </p:nvGrpSpPr>
        <p:grpSpPr>
          <a:xfrm>
            <a:off x="-1548680" y="-2547664"/>
            <a:ext cx="7974555" cy="10873208"/>
            <a:chOff x="-1548680" y="-2547664"/>
            <a:chExt cx="7974555" cy="10873208"/>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r="22199" b="52953"/>
            <a:stretch/>
          </p:blipFill>
          <p:spPr>
            <a:xfrm>
              <a:off x="-1548680" y="-2547664"/>
              <a:ext cx="7974555" cy="10873208"/>
            </a:xfrm>
            <a:prstGeom prst="rect">
              <a:avLst/>
            </a:prstGeom>
          </p:spPr>
        </p:pic>
        <p:sp>
          <p:nvSpPr>
            <p:cNvPr id="6" name="テキスト ボックス 5"/>
            <p:cNvSpPr txBox="1"/>
            <p:nvPr/>
          </p:nvSpPr>
          <p:spPr>
            <a:xfrm>
              <a:off x="3864114" y="223176"/>
              <a:ext cx="1415772" cy="6467217"/>
            </a:xfrm>
            <a:prstGeom prst="rect">
              <a:avLst/>
            </a:prstGeom>
            <a:noFill/>
            <a:ln w="63500">
              <a:noFill/>
            </a:ln>
          </p:spPr>
          <p:txBody>
            <a:bodyPr vert="eaVert" wrap="square" rtlCol="0">
              <a:spAutoFit/>
            </a:bodyPr>
            <a:lstStyle/>
            <a:p>
              <a:pPr algn="ctr"/>
              <a:r>
                <a:rPr kumimoji="1" lang="ja-JP" altLang="en-US" sz="8000" b="1" dirty="0">
                  <a:ln w="3175">
                    <a:noFill/>
                  </a:ln>
                  <a:solidFill>
                    <a:srgbClr val="FF0000"/>
                  </a:solidFill>
                  <a:effectLst>
                    <a:glow rad="228600">
                      <a:schemeClr val="bg1"/>
                    </a:glow>
                  </a:effectLst>
                  <a:latin typeface="游ゴシック" panose="020B0400000000000000" pitchFamily="50" charset="-128"/>
                  <a:ea typeface="游ゴシック" panose="020B0400000000000000" pitchFamily="50" charset="-128"/>
                </a:rPr>
                <a:t>阿弥陀仏</a:t>
              </a:r>
            </a:p>
          </p:txBody>
        </p:sp>
      </p:grpSp>
    </p:spTree>
    <p:extLst>
      <p:ext uri="{BB962C8B-B14F-4D97-AF65-F5344CB8AC3E}">
        <p14:creationId xmlns:p14="http://schemas.microsoft.com/office/powerpoint/2010/main" val="401589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73260" y="1500231"/>
            <a:ext cx="3240574"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（インド</a:t>
            </a:r>
            <a:r>
              <a:rPr lang="ja-JP" altLang="en-US" sz="3600" b="1" dirty="0">
                <a:latin typeface="游ゴシック" panose="020B0400000000000000" pitchFamily="50" charset="-128"/>
                <a:ea typeface="游ゴシック" panose="020B0400000000000000" pitchFamily="50" charset="-128"/>
              </a:rPr>
              <a:t>語</a:t>
            </a:r>
            <a:r>
              <a:rPr kumimoji="1" lang="ja-JP" altLang="en-US" sz="3600" b="1" dirty="0">
                <a:latin typeface="游ゴシック" panose="020B0400000000000000" pitchFamily="50" charset="-128"/>
                <a:ea typeface="游ゴシック" panose="020B0400000000000000" pitchFamily="50" charset="-128"/>
              </a:rPr>
              <a:t>）</a:t>
            </a:r>
          </a:p>
        </p:txBody>
      </p:sp>
      <p:sp>
        <p:nvSpPr>
          <p:cNvPr id="4" name="テキスト ボックス 3"/>
          <p:cNvSpPr txBox="1"/>
          <p:nvPr/>
        </p:nvSpPr>
        <p:spPr>
          <a:xfrm>
            <a:off x="243664" y="2521406"/>
            <a:ext cx="4536504" cy="923330"/>
          </a:xfrm>
          <a:prstGeom prst="rect">
            <a:avLst/>
          </a:prstGeom>
          <a:noFill/>
        </p:spPr>
        <p:txBody>
          <a:bodyPr wrap="square" rtlCol="0">
            <a:spAutoFit/>
          </a:bodyPr>
          <a:lstStyle/>
          <a:p>
            <a:r>
              <a:rPr kumimoji="1" lang="ja-JP" altLang="en-US" sz="5400" b="1" dirty="0">
                <a:ea typeface="游ゴシック" panose="020B0400000000000000" pitchFamily="50" charset="-128"/>
              </a:rPr>
              <a:t>アミターユス</a:t>
            </a:r>
            <a:endParaRPr kumimoji="1" lang="en-US" altLang="ja-JP" sz="5400" b="1" dirty="0">
              <a:ea typeface="游ゴシック" panose="020B0400000000000000" pitchFamily="50" charset="-128"/>
            </a:endParaRPr>
          </a:p>
        </p:txBody>
      </p:sp>
      <p:sp>
        <p:nvSpPr>
          <p:cNvPr id="13" name="テキスト ボックス 12"/>
          <p:cNvSpPr txBox="1"/>
          <p:nvPr/>
        </p:nvSpPr>
        <p:spPr>
          <a:xfrm>
            <a:off x="6186024" y="1496018"/>
            <a:ext cx="2843808"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（中国語）</a:t>
            </a:r>
          </a:p>
        </p:txBody>
      </p:sp>
      <p:sp>
        <p:nvSpPr>
          <p:cNvPr id="2" name="テキスト ボックス 1"/>
          <p:cNvSpPr txBox="1"/>
          <p:nvPr/>
        </p:nvSpPr>
        <p:spPr>
          <a:xfrm>
            <a:off x="-40815" y="3455206"/>
            <a:ext cx="4698722" cy="584775"/>
          </a:xfrm>
          <a:prstGeom prst="rect">
            <a:avLst/>
          </a:prstGeom>
          <a:noFill/>
        </p:spPr>
        <p:txBody>
          <a:bodyPr wrap="none" rtlCol="0">
            <a:spAutoFit/>
          </a:bodyPr>
          <a:lstStyle/>
          <a:p>
            <a:r>
              <a:rPr lang="ja-JP" altLang="en-US" sz="3200" b="1" dirty="0">
                <a:ea typeface="游ゴシック" panose="020B0400000000000000" pitchFamily="50" charset="-128"/>
              </a:rPr>
              <a:t>（無量の</a:t>
            </a:r>
            <a:r>
              <a:rPr lang="ja-JP" altLang="en-US" sz="3200" b="1" dirty="0">
                <a:solidFill>
                  <a:srgbClr val="FF0000"/>
                </a:solidFill>
                <a:ea typeface="游ゴシック" panose="020B0400000000000000" pitchFamily="50" charset="-128"/>
              </a:rPr>
              <a:t>命</a:t>
            </a:r>
            <a:r>
              <a:rPr lang="ja-JP" altLang="en-US" sz="3200" b="1" dirty="0">
                <a:ea typeface="游ゴシック" panose="020B0400000000000000" pitchFamily="50" charset="-128"/>
              </a:rPr>
              <a:t>を有する者）</a:t>
            </a:r>
            <a:endParaRPr kumimoji="1" lang="ja-JP" altLang="en-US" sz="3200" b="1" dirty="0">
              <a:ea typeface="游ゴシック" panose="020B0400000000000000" pitchFamily="50" charset="-128"/>
            </a:endParaRPr>
          </a:p>
        </p:txBody>
      </p:sp>
      <p:sp>
        <p:nvSpPr>
          <p:cNvPr id="29" name="テキスト ボックス 28"/>
          <p:cNvSpPr txBox="1"/>
          <p:nvPr/>
        </p:nvSpPr>
        <p:spPr>
          <a:xfrm>
            <a:off x="-1004" y="5647179"/>
            <a:ext cx="4698722" cy="584775"/>
          </a:xfrm>
          <a:prstGeom prst="rect">
            <a:avLst/>
          </a:prstGeom>
          <a:noFill/>
        </p:spPr>
        <p:txBody>
          <a:bodyPr wrap="none" rtlCol="0">
            <a:spAutoFit/>
          </a:bodyPr>
          <a:lstStyle/>
          <a:p>
            <a:r>
              <a:rPr kumimoji="1" lang="ja-JP" altLang="en-US" sz="3200" b="1" dirty="0">
                <a:ea typeface="游ゴシック" panose="020B0400000000000000" pitchFamily="50" charset="-128"/>
              </a:rPr>
              <a:t>（無量の</a:t>
            </a:r>
            <a:r>
              <a:rPr kumimoji="1" lang="ja-JP" altLang="en-US" sz="3200" b="1" dirty="0">
                <a:solidFill>
                  <a:srgbClr val="FF0000"/>
                </a:solidFill>
                <a:ea typeface="游ゴシック" panose="020B0400000000000000" pitchFamily="50" charset="-128"/>
              </a:rPr>
              <a:t>光</a:t>
            </a:r>
            <a:r>
              <a:rPr kumimoji="1" lang="ja-JP" altLang="en-US" sz="3200" b="1" dirty="0">
                <a:ea typeface="游ゴシック" panose="020B0400000000000000" pitchFamily="50" charset="-128"/>
              </a:rPr>
              <a:t>を有する者）</a:t>
            </a:r>
          </a:p>
        </p:txBody>
      </p:sp>
      <p:sp>
        <p:nvSpPr>
          <p:cNvPr id="35" name="テキスト ボックス 34"/>
          <p:cNvSpPr txBox="1"/>
          <p:nvPr/>
        </p:nvSpPr>
        <p:spPr>
          <a:xfrm>
            <a:off x="243664" y="202057"/>
            <a:ext cx="6272552" cy="923330"/>
          </a:xfrm>
          <a:prstGeom prst="rect">
            <a:avLst/>
          </a:prstGeom>
          <a:noFill/>
        </p:spPr>
        <p:txBody>
          <a:bodyPr vert="horz" wrap="square" rtlCol="0">
            <a:spAutoFit/>
          </a:bodyPr>
          <a:lstStyle/>
          <a:p>
            <a:r>
              <a:rPr kumimoji="1" lang="ja-JP" altLang="en-US" sz="5400" b="1" dirty="0">
                <a:solidFill>
                  <a:srgbClr val="FF0000"/>
                </a:solidFill>
                <a:latin typeface="游ゴシック" panose="020B0400000000000000" pitchFamily="50" charset="-128"/>
                <a:ea typeface="游ゴシック" panose="020B0400000000000000" pitchFamily="50" charset="-128"/>
              </a:rPr>
              <a:t>阿弥陀仏</a:t>
            </a:r>
            <a:r>
              <a:rPr kumimoji="1" lang="ja-JP" altLang="en-US" sz="5400" b="1" dirty="0">
                <a:latin typeface="游ゴシック" panose="020B0400000000000000" pitchFamily="50" charset="-128"/>
                <a:ea typeface="游ゴシック" panose="020B0400000000000000" pitchFamily="50" charset="-128"/>
              </a:rPr>
              <a:t>とは</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79854" y="4498463"/>
            <a:ext cx="4176464" cy="923330"/>
          </a:xfrm>
          <a:prstGeom prst="rect">
            <a:avLst/>
          </a:prstGeom>
          <a:noFill/>
        </p:spPr>
        <p:txBody>
          <a:bodyPr wrap="square" rtlCol="0">
            <a:spAutoFit/>
          </a:bodyPr>
          <a:lstStyle/>
          <a:p>
            <a:r>
              <a:rPr kumimoji="1" lang="ja-JP" altLang="en-US" sz="5400" b="1" dirty="0">
                <a:ea typeface="游ゴシック" panose="020B0400000000000000" pitchFamily="50" charset="-128"/>
              </a:rPr>
              <a:t>アミターバ</a:t>
            </a:r>
            <a:endParaRPr kumimoji="1" lang="en-US" altLang="ja-JP" sz="5400" b="1" dirty="0">
              <a:ea typeface="游ゴシック" panose="020B0400000000000000" pitchFamily="50" charset="-128"/>
            </a:endParaRPr>
          </a:p>
        </p:txBody>
      </p:sp>
    </p:spTree>
    <p:extLst>
      <p:ext uri="{BB962C8B-B14F-4D97-AF65-F5344CB8AC3E}">
        <p14:creationId xmlns:p14="http://schemas.microsoft.com/office/powerpoint/2010/main" val="179190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2"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73260" y="1500231"/>
            <a:ext cx="3240574"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（インド</a:t>
            </a:r>
            <a:r>
              <a:rPr lang="ja-JP" altLang="en-US" sz="3600" b="1" dirty="0">
                <a:latin typeface="游ゴシック" panose="020B0400000000000000" pitchFamily="50" charset="-128"/>
                <a:ea typeface="游ゴシック" panose="020B0400000000000000" pitchFamily="50" charset="-128"/>
              </a:rPr>
              <a:t>語</a:t>
            </a:r>
            <a:r>
              <a:rPr kumimoji="1" lang="ja-JP" altLang="en-US" sz="3600" b="1" dirty="0">
                <a:latin typeface="游ゴシック" panose="020B0400000000000000" pitchFamily="50" charset="-128"/>
                <a:ea typeface="游ゴシック" panose="020B0400000000000000" pitchFamily="50" charset="-128"/>
              </a:rPr>
              <a:t>）</a:t>
            </a:r>
          </a:p>
        </p:txBody>
      </p:sp>
      <p:sp>
        <p:nvSpPr>
          <p:cNvPr id="4" name="テキスト ボックス 3"/>
          <p:cNvSpPr txBox="1"/>
          <p:nvPr/>
        </p:nvSpPr>
        <p:spPr>
          <a:xfrm>
            <a:off x="243664" y="2521406"/>
            <a:ext cx="4536504" cy="923330"/>
          </a:xfrm>
          <a:prstGeom prst="rect">
            <a:avLst/>
          </a:prstGeom>
          <a:noFill/>
        </p:spPr>
        <p:txBody>
          <a:bodyPr wrap="square" rtlCol="0">
            <a:spAutoFit/>
          </a:bodyPr>
          <a:lstStyle/>
          <a:p>
            <a:r>
              <a:rPr kumimoji="1" lang="ja-JP" altLang="en-US" sz="5400" b="1" dirty="0">
                <a:solidFill>
                  <a:srgbClr val="FF0000"/>
                </a:solidFill>
                <a:ea typeface="游ゴシック" panose="020B0400000000000000" pitchFamily="50" charset="-128"/>
              </a:rPr>
              <a:t>アミター</a:t>
            </a:r>
            <a:r>
              <a:rPr kumimoji="1" lang="ja-JP" altLang="en-US" sz="5400" b="1" dirty="0">
                <a:ea typeface="游ゴシック" panose="020B0400000000000000" pitchFamily="50" charset="-128"/>
              </a:rPr>
              <a:t>ユス</a:t>
            </a:r>
            <a:endParaRPr kumimoji="1" lang="en-US" altLang="ja-JP" sz="5400" b="1" dirty="0">
              <a:ea typeface="游ゴシック" panose="020B0400000000000000" pitchFamily="50" charset="-128"/>
            </a:endParaRPr>
          </a:p>
        </p:txBody>
      </p:sp>
      <p:sp>
        <p:nvSpPr>
          <p:cNvPr id="2" name="テキスト ボックス 1"/>
          <p:cNvSpPr txBox="1"/>
          <p:nvPr/>
        </p:nvSpPr>
        <p:spPr>
          <a:xfrm>
            <a:off x="-40815" y="3455206"/>
            <a:ext cx="4698722" cy="584775"/>
          </a:xfrm>
          <a:prstGeom prst="rect">
            <a:avLst/>
          </a:prstGeom>
          <a:noFill/>
        </p:spPr>
        <p:txBody>
          <a:bodyPr wrap="none" rtlCol="0">
            <a:spAutoFit/>
          </a:bodyPr>
          <a:lstStyle/>
          <a:p>
            <a:r>
              <a:rPr lang="ja-JP" altLang="en-US" sz="3200" b="1" dirty="0">
                <a:ea typeface="游ゴシック" panose="020B0400000000000000" pitchFamily="50" charset="-128"/>
              </a:rPr>
              <a:t>（無量の</a:t>
            </a:r>
            <a:r>
              <a:rPr lang="ja-JP" altLang="en-US" sz="3200" b="1" dirty="0">
                <a:solidFill>
                  <a:srgbClr val="FF0000"/>
                </a:solidFill>
                <a:ea typeface="游ゴシック" panose="020B0400000000000000" pitchFamily="50" charset="-128"/>
              </a:rPr>
              <a:t>命</a:t>
            </a:r>
            <a:r>
              <a:rPr lang="ja-JP" altLang="en-US" sz="3200" b="1" dirty="0">
                <a:ea typeface="游ゴシック" panose="020B0400000000000000" pitchFamily="50" charset="-128"/>
              </a:rPr>
              <a:t>を有する者）</a:t>
            </a:r>
            <a:endParaRPr kumimoji="1" lang="ja-JP" altLang="en-US" sz="3200" b="1" dirty="0">
              <a:ea typeface="游ゴシック" panose="020B0400000000000000" pitchFamily="50" charset="-128"/>
            </a:endParaRPr>
          </a:p>
        </p:txBody>
      </p:sp>
      <p:sp>
        <p:nvSpPr>
          <p:cNvPr id="29" name="テキスト ボックス 28"/>
          <p:cNvSpPr txBox="1"/>
          <p:nvPr/>
        </p:nvSpPr>
        <p:spPr>
          <a:xfrm>
            <a:off x="-1004" y="5647179"/>
            <a:ext cx="4698722" cy="584775"/>
          </a:xfrm>
          <a:prstGeom prst="rect">
            <a:avLst/>
          </a:prstGeom>
          <a:noFill/>
        </p:spPr>
        <p:txBody>
          <a:bodyPr wrap="none" rtlCol="0">
            <a:spAutoFit/>
          </a:bodyPr>
          <a:lstStyle/>
          <a:p>
            <a:r>
              <a:rPr kumimoji="1" lang="ja-JP" altLang="en-US" sz="3200" b="1" dirty="0">
                <a:ea typeface="游ゴシック" panose="020B0400000000000000" pitchFamily="50" charset="-128"/>
              </a:rPr>
              <a:t>（無量の</a:t>
            </a:r>
            <a:r>
              <a:rPr kumimoji="1" lang="ja-JP" altLang="en-US" sz="3200" b="1" dirty="0">
                <a:solidFill>
                  <a:srgbClr val="FF0000"/>
                </a:solidFill>
                <a:ea typeface="游ゴシック" panose="020B0400000000000000" pitchFamily="50" charset="-128"/>
              </a:rPr>
              <a:t>光</a:t>
            </a:r>
            <a:r>
              <a:rPr kumimoji="1" lang="ja-JP" altLang="en-US" sz="3200" b="1" dirty="0">
                <a:ea typeface="游ゴシック" panose="020B0400000000000000" pitchFamily="50" charset="-128"/>
              </a:rPr>
              <a:t>を有する者）</a:t>
            </a:r>
          </a:p>
        </p:txBody>
      </p:sp>
      <p:sp>
        <p:nvSpPr>
          <p:cNvPr id="35" name="テキスト ボックス 34"/>
          <p:cNvSpPr txBox="1"/>
          <p:nvPr/>
        </p:nvSpPr>
        <p:spPr>
          <a:xfrm>
            <a:off x="243664" y="202057"/>
            <a:ext cx="6272552" cy="923330"/>
          </a:xfrm>
          <a:prstGeom prst="rect">
            <a:avLst/>
          </a:prstGeom>
          <a:noFill/>
        </p:spPr>
        <p:txBody>
          <a:bodyPr vert="horz" wrap="square" rtlCol="0">
            <a:spAutoFit/>
          </a:bodyPr>
          <a:lstStyle/>
          <a:p>
            <a:r>
              <a:rPr kumimoji="1" lang="ja-JP" altLang="en-US" sz="5400" b="1" dirty="0">
                <a:solidFill>
                  <a:srgbClr val="FF0000"/>
                </a:solidFill>
                <a:latin typeface="游ゴシック" panose="020B0400000000000000" pitchFamily="50" charset="-128"/>
                <a:ea typeface="游ゴシック" panose="020B0400000000000000" pitchFamily="50" charset="-128"/>
              </a:rPr>
              <a:t>阿弥陀仏</a:t>
            </a:r>
            <a:r>
              <a:rPr kumimoji="1" lang="ja-JP" altLang="en-US" sz="5400" b="1" dirty="0">
                <a:latin typeface="游ゴシック" panose="020B0400000000000000" pitchFamily="50" charset="-128"/>
                <a:ea typeface="游ゴシック" panose="020B0400000000000000" pitchFamily="50" charset="-128"/>
              </a:rPr>
              <a:t>とは</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grpSp>
        <p:nvGrpSpPr>
          <p:cNvPr id="5" name="グループ化 4"/>
          <p:cNvGrpSpPr/>
          <p:nvPr/>
        </p:nvGrpSpPr>
        <p:grpSpPr>
          <a:xfrm>
            <a:off x="4746984" y="3432198"/>
            <a:ext cx="4293687" cy="1619736"/>
            <a:chOff x="4580537" y="3447510"/>
            <a:chExt cx="4293687" cy="1619736"/>
          </a:xfrm>
        </p:grpSpPr>
        <p:sp>
          <p:nvSpPr>
            <p:cNvPr id="14" name="右矢印 13"/>
            <p:cNvSpPr/>
            <p:nvPr/>
          </p:nvSpPr>
          <p:spPr>
            <a:xfrm>
              <a:off x="4580537" y="3447510"/>
              <a:ext cx="1706110" cy="161973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solidFill>
                  <a:latin typeface="游ゴシック" panose="020B0400000000000000" pitchFamily="50" charset="-128"/>
                  <a:ea typeface="游ゴシック" panose="020B0400000000000000" pitchFamily="50" charset="-128"/>
                </a:rPr>
                <a:t>音訳</a:t>
              </a:r>
              <a:endParaRPr kumimoji="1" lang="ja-JP" altLang="en-US" sz="4000" b="1" dirty="0">
                <a:solidFill>
                  <a:schemeClr val="tx1"/>
                </a:solidFill>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6300192" y="3749547"/>
              <a:ext cx="2574032" cy="1015663"/>
            </a:xfrm>
            <a:prstGeom prst="rect">
              <a:avLst/>
            </a:prstGeom>
            <a:noFill/>
          </p:spPr>
          <p:txBody>
            <a:bodyPr wrap="square" rtlCol="0">
              <a:spAutoFit/>
            </a:bodyPr>
            <a:lstStyle/>
            <a:p>
              <a:r>
                <a:rPr kumimoji="1" lang="ja-JP" altLang="en-US" sz="6000" b="1" dirty="0">
                  <a:solidFill>
                    <a:srgbClr val="FF0000"/>
                  </a:solidFill>
                  <a:ea typeface="游ゴシック" panose="020B0400000000000000" pitchFamily="50" charset="-128"/>
                </a:rPr>
                <a:t>阿弥陀</a:t>
              </a:r>
              <a:endParaRPr kumimoji="1" lang="en-US" altLang="ja-JP" sz="6000" b="1" dirty="0">
                <a:solidFill>
                  <a:srgbClr val="FF0000"/>
                </a:solidFill>
                <a:ea typeface="游ゴシック" panose="020B0400000000000000" pitchFamily="50" charset="-128"/>
              </a:endParaRPr>
            </a:p>
          </p:txBody>
        </p:sp>
      </p:grpSp>
      <p:sp>
        <p:nvSpPr>
          <p:cNvPr id="6" name="右中かっこ 5"/>
          <p:cNvSpPr/>
          <p:nvPr/>
        </p:nvSpPr>
        <p:spPr>
          <a:xfrm>
            <a:off x="4159713" y="2572140"/>
            <a:ext cx="496200" cy="3591851"/>
          </a:xfrm>
          <a:prstGeom prst="rightBrace">
            <a:avLst>
              <a:gd name="adj1" fmla="val 8333"/>
              <a:gd name="adj2" fmla="val 46585"/>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
        <p:nvSpPr>
          <p:cNvPr id="17" name="テキスト ボックス 16"/>
          <p:cNvSpPr txBox="1"/>
          <p:nvPr/>
        </p:nvSpPr>
        <p:spPr>
          <a:xfrm>
            <a:off x="6186024" y="1496018"/>
            <a:ext cx="2843808"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（中国語）</a:t>
            </a:r>
          </a:p>
        </p:txBody>
      </p:sp>
      <p:sp>
        <p:nvSpPr>
          <p:cNvPr id="16" name="テキスト ボックス 15"/>
          <p:cNvSpPr txBox="1"/>
          <p:nvPr/>
        </p:nvSpPr>
        <p:spPr>
          <a:xfrm>
            <a:off x="379854" y="4498463"/>
            <a:ext cx="4176464" cy="923330"/>
          </a:xfrm>
          <a:prstGeom prst="rect">
            <a:avLst/>
          </a:prstGeom>
          <a:noFill/>
        </p:spPr>
        <p:txBody>
          <a:bodyPr wrap="square" rtlCol="0">
            <a:spAutoFit/>
          </a:bodyPr>
          <a:lstStyle/>
          <a:p>
            <a:r>
              <a:rPr kumimoji="1" lang="ja-JP" altLang="en-US" sz="5400" b="1" dirty="0">
                <a:solidFill>
                  <a:srgbClr val="FF0000"/>
                </a:solidFill>
                <a:ea typeface="游ゴシック" panose="020B0400000000000000" pitchFamily="50" charset="-128"/>
              </a:rPr>
              <a:t>アミター</a:t>
            </a:r>
            <a:r>
              <a:rPr kumimoji="1" lang="ja-JP" altLang="en-US" sz="5400" b="1" dirty="0">
                <a:ea typeface="游ゴシック" panose="020B0400000000000000" pitchFamily="50" charset="-128"/>
              </a:rPr>
              <a:t>バ</a:t>
            </a:r>
            <a:endParaRPr kumimoji="1" lang="en-US" altLang="ja-JP" sz="5400" b="1" dirty="0">
              <a:ea typeface="游ゴシック" panose="020B0400000000000000" pitchFamily="50" charset="-128"/>
            </a:endParaRPr>
          </a:p>
        </p:txBody>
      </p:sp>
    </p:spTree>
    <p:extLst>
      <p:ext uri="{BB962C8B-B14F-4D97-AF65-F5344CB8AC3E}">
        <p14:creationId xmlns:p14="http://schemas.microsoft.com/office/powerpoint/2010/main" val="118258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4648" y="289317"/>
            <a:ext cx="5920783" cy="923330"/>
          </a:xfrm>
          <a:prstGeom prst="rect">
            <a:avLst/>
          </a:prstGeom>
          <a:noFill/>
        </p:spPr>
        <p:txBody>
          <a:bodyPr wrap="square" rtlCol="0">
            <a:spAutoFit/>
          </a:bodyPr>
          <a:lstStyle/>
          <a:p>
            <a:r>
              <a:rPr kumimoji="1" lang="ja-JP" altLang="en-US" sz="5400" b="1" dirty="0">
                <a:latin typeface="游ゴシック" panose="020B0400000000000000" pitchFamily="50" charset="-128"/>
                <a:ea typeface="游ゴシック" panose="020B0400000000000000" pitchFamily="50" charset="-128"/>
              </a:rPr>
              <a:t>「正信偈」とは</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b="1"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498354" y="1854319"/>
            <a:ext cx="5899440" cy="830997"/>
          </a:xfrm>
          <a:prstGeom prst="rect">
            <a:avLst/>
          </a:prstGeom>
          <a:noFill/>
        </p:spPr>
        <p:txBody>
          <a:bodyPr wrap="square" rtlCol="0">
            <a:spAutoFit/>
          </a:bodyPr>
          <a:lstStyle/>
          <a:p>
            <a:r>
              <a:rPr lang="ja-JP" altLang="en-US" sz="4800" b="1" dirty="0">
                <a:ea typeface="游ゴシック" panose="020B0400000000000000" pitchFamily="50" charset="-128"/>
              </a:rPr>
              <a:t>・七言一句</a:t>
            </a:r>
            <a:endParaRPr kumimoji="1" lang="ja-JP" altLang="en-US" sz="4800" b="1" dirty="0">
              <a:ea typeface="游ゴシック" panose="020B0400000000000000" pitchFamily="50" charset="-128"/>
            </a:endParaRPr>
          </a:p>
        </p:txBody>
      </p:sp>
      <p:sp>
        <p:nvSpPr>
          <p:cNvPr id="11" name="テキスト ボックス 10"/>
          <p:cNvSpPr txBox="1"/>
          <p:nvPr/>
        </p:nvSpPr>
        <p:spPr>
          <a:xfrm>
            <a:off x="507360" y="3657033"/>
            <a:ext cx="5364010" cy="1569660"/>
          </a:xfrm>
          <a:prstGeom prst="rect">
            <a:avLst/>
          </a:prstGeom>
          <a:noFill/>
        </p:spPr>
        <p:txBody>
          <a:bodyPr wrap="square" rtlCol="0">
            <a:spAutoFit/>
          </a:bodyPr>
          <a:lstStyle/>
          <a:p>
            <a:r>
              <a:rPr lang="ja-JP" altLang="en-US" sz="4800" b="1" dirty="0">
                <a:ea typeface="游ゴシック" panose="020B0400000000000000" pitchFamily="50" charset="-128"/>
              </a:rPr>
              <a:t>・</a:t>
            </a:r>
            <a:r>
              <a:rPr lang="ja-JP" altLang="en-US" sz="4800" b="1" dirty="0">
                <a:solidFill>
                  <a:srgbClr val="FF0000"/>
                </a:solidFill>
                <a:ea typeface="游ゴシック" panose="020B0400000000000000" pitchFamily="50" charset="-128"/>
              </a:rPr>
              <a:t>六十行百二十句</a:t>
            </a:r>
            <a:endParaRPr lang="en-US" altLang="ja-JP" sz="4800" b="1" dirty="0">
              <a:solidFill>
                <a:srgbClr val="FF0000"/>
              </a:solidFill>
              <a:ea typeface="游ゴシック" panose="020B0400000000000000" pitchFamily="50" charset="-128"/>
            </a:endParaRPr>
          </a:p>
          <a:p>
            <a:r>
              <a:rPr lang="ja-JP" altLang="en-US" sz="4800" b="1" dirty="0">
                <a:ea typeface="游ゴシック" panose="020B0400000000000000" pitchFamily="50" charset="-128"/>
              </a:rPr>
              <a:t>　の偈文</a:t>
            </a:r>
            <a:endParaRPr kumimoji="1" lang="ja-JP" altLang="en-US" sz="4800" b="1" dirty="0">
              <a:ea typeface="游ゴシック" panose="020B0400000000000000" pitchFamily="50" charset="-128"/>
            </a:endParaRPr>
          </a:p>
        </p:txBody>
      </p:sp>
      <p:sp>
        <p:nvSpPr>
          <p:cNvPr id="10" name="テキスト ボックス 9"/>
          <p:cNvSpPr txBox="1"/>
          <p:nvPr/>
        </p:nvSpPr>
        <p:spPr>
          <a:xfrm>
            <a:off x="507360" y="2704878"/>
            <a:ext cx="3851843" cy="830997"/>
          </a:xfrm>
          <a:prstGeom prst="rect">
            <a:avLst/>
          </a:prstGeom>
          <a:noFill/>
        </p:spPr>
        <p:txBody>
          <a:bodyPr wrap="square" rtlCol="0">
            <a:spAutoFit/>
          </a:bodyPr>
          <a:lstStyle/>
          <a:p>
            <a:r>
              <a:rPr lang="ja-JP" altLang="en-US" sz="4800" b="1" dirty="0">
                <a:ea typeface="游ゴシック" panose="020B0400000000000000" pitchFamily="50" charset="-128"/>
              </a:rPr>
              <a:t>・二句一行</a:t>
            </a:r>
            <a:endParaRPr kumimoji="1" lang="ja-JP" altLang="en-US" sz="4800" b="1" dirty="0">
              <a:ea typeface="游ゴシック" panose="020B0400000000000000" pitchFamily="50" charset="-128"/>
            </a:endParaRPr>
          </a:p>
        </p:txBody>
      </p:sp>
      <p:sp>
        <p:nvSpPr>
          <p:cNvPr id="13" name="テキスト ボックス 12"/>
          <p:cNvSpPr txBox="1"/>
          <p:nvPr/>
        </p:nvSpPr>
        <p:spPr>
          <a:xfrm>
            <a:off x="534614" y="5226693"/>
            <a:ext cx="5616624" cy="830997"/>
          </a:xfrm>
          <a:prstGeom prst="rect">
            <a:avLst/>
          </a:prstGeom>
          <a:noFill/>
        </p:spPr>
        <p:txBody>
          <a:bodyPr wrap="square" rtlCol="0">
            <a:spAutoFit/>
          </a:bodyPr>
          <a:lstStyle/>
          <a:p>
            <a:r>
              <a:rPr lang="ja-JP" altLang="en-US" sz="4800" b="1" dirty="0">
                <a:ea typeface="游ゴシック" panose="020B0400000000000000" pitchFamily="50" charset="-128"/>
              </a:rPr>
              <a:t>・</a:t>
            </a:r>
            <a:r>
              <a:rPr lang="en-US" altLang="ja-JP" sz="4800" b="1" dirty="0">
                <a:solidFill>
                  <a:srgbClr val="FF0000"/>
                </a:solidFill>
                <a:latin typeface="游ゴシック" panose="020B0400000000000000" pitchFamily="50" charset="-128"/>
                <a:ea typeface="游ゴシック" panose="020B0400000000000000" pitchFamily="50" charset="-128"/>
              </a:rPr>
              <a:t>840</a:t>
            </a:r>
            <a:r>
              <a:rPr lang="ja-JP" altLang="en-US" sz="4800" b="1" dirty="0">
                <a:solidFill>
                  <a:srgbClr val="FF0000"/>
                </a:solidFill>
                <a:ea typeface="游ゴシック" panose="020B0400000000000000" pitchFamily="50" charset="-128"/>
              </a:rPr>
              <a:t>字</a:t>
            </a:r>
            <a:r>
              <a:rPr lang="ja-JP" altLang="en-US" sz="4800" b="1" dirty="0">
                <a:ea typeface="游ゴシック" panose="020B0400000000000000" pitchFamily="50" charset="-128"/>
              </a:rPr>
              <a:t>からなる</a:t>
            </a:r>
            <a:endParaRPr kumimoji="1" lang="ja-JP" altLang="en-US" sz="4800" b="1" dirty="0">
              <a:ea typeface="游ゴシック" panose="020B0400000000000000" pitchFamily="50" charset="-128"/>
            </a:endParaRPr>
          </a:p>
        </p:txBody>
      </p:sp>
      <p:sp>
        <p:nvSpPr>
          <p:cNvPr id="9" name="四角形吹き出し 1"/>
          <p:cNvSpPr/>
          <p:nvPr/>
        </p:nvSpPr>
        <p:spPr>
          <a:xfrm>
            <a:off x="7128529" y="-87145"/>
            <a:ext cx="744921" cy="7246039"/>
          </a:xfrm>
          <a:custGeom>
            <a:avLst/>
            <a:gdLst>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884689 w 2232248"/>
              <a:gd name="connsiteY6" fmla="*/ 1717170 h 5688632"/>
              <a:gd name="connsiteX7" fmla="*/ 2232248 w 2232248"/>
              <a:gd name="connsiteY7" fmla="*/ 2370263 h 5688632"/>
              <a:gd name="connsiteX8" fmla="*/ 2232248 w 2232248"/>
              <a:gd name="connsiteY8" fmla="*/ 5688632 h 5688632"/>
              <a:gd name="connsiteX9" fmla="*/ 1860207 w 2232248"/>
              <a:gd name="connsiteY9" fmla="*/ 5688632 h 5688632"/>
              <a:gd name="connsiteX10" fmla="*/ 1302145 w 2232248"/>
              <a:gd name="connsiteY10" fmla="*/ 5688632 h 5688632"/>
              <a:gd name="connsiteX11" fmla="*/ 1302145 w 2232248"/>
              <a:gd name="connsiteY11" fmla="*/ 5688632 h 5688632"/>
              <a:gd name="connsiteX12" fmla="*/ 0 w 2232248"/>
              <a:gd name="connsiteY12" fmla="*/ 5688632 h 5688632"/>
              <a:gd name="connsiteX13" fmla="*/ 0 w 2232248"/>
              <a:gd name="connsiteY13" fmla="*/ 2370263 h 5688632"/>
              <a:gd name="connsiteX14" fmla="*/ 0 w 2232248"/>
              <a:gd name="connsiteY14" fmla="*/ 948105 h 5688632"/>
              <a:gd name="connsiteX15" fmla="*/ 0 w 2232248"/>
              <a:gd name="connsiteY15" fmla="*/ 948105 h 5688632"/>
              <a:gd name="connsiteX16" fmla="*/ 0 w 2232248"/>
              <a:gd name="connsiteY16" fmla="*/ 0 h 5688632"/>
              <a:gd name="connsiteX0" fmla="*/ 0 w 2232248"/>
              <a:gd name="connsiteY0" fmla="*/ 0 h 5688632"/>
              <a:gd name="connsiteX1" fmla="*/ 1302145 w 2232248"/>
              <a:gd name="connsiteY1" fmla="*/ 0 h 5688632"/>
              <a:gd name="connsiteX2" fmla="*/ 1302145 w 2232248"/>
              <a:gd name="connsiteY2" fmla="*/ 0 h 5688632"/>
              <a:gd name="connsiteX3" fmla="*/ 1860207 w 2232248"/>
              <a:gd name="connsiteY3" fmla="*/ 0 h 5688632"/>
              <a:gd name="connsiteX4" fmla="*/ 2232248 w 2232248"/>
              <a:gd name="connsiteY4" fmla="*/ 0 h 5688632"/>
              <a:gd name="connsiteX5" fmla="*/ 2232248 w 2232248"/>
              <a:gd name="connsiteY5" fmla="*/ 948105 h 5688632"/>
              <a:gd name="connsiteX6" fmla="*/ 2232248 w 2232248"/>
              <a:gd name="connsiteY6" fmla="*/ 2370263 h 5688632"/>
              <a:gd name="connsiteX7" fmla="*/ 2232248 w 2232248"/>
              <a:gd name="connsiteY7" fmla="*/ 5688632 h 5688632"/>
              <a:gd name="connsiteX8" fmla="*/ 1860207 w 2232248"/>
              <a:gd name="connsiteY8" fmla="*/ 5688632 h 5688632"/>
              <a:gd name="connsiteX9" fmla="*/ 1302145 w 2232248"/>
              <a:gd name="connsiteY9" fmla="*/ 5688632 h 5688632"/>
              <a:gd name="connsiteX10" fmla="*/ 1302145 w 2232248"/>
              <a:gd name="connsiteY10" fmla="*/ 5688632 h 5688632"/>
              <a:gd name="connsiteX11" fmla="*/ 0 w 2232248"/>
              <a:gd name="connsiteY11" fmla="*/ 5688632 h 5688632"/>
              <a:gd name="connsiteX12" fmla="*/ 0 w 2232248"/>
              <a:gd name="connsiteY12" fmla="*/ 2370263 h 5688632"/>
              <a:gd name="connsiteX13" fmla="*/ 0 w 2232248"/>
              <a:gd name="connsiteY13" fmla="*/ 948105 h 5688632"/>
              <a:gd name="connsiteX14" fmla="*/ 0 w 2232248"/>
              <a:gd name="connsiteY14" fmla="*/ 948105 h 5688632"/>
              <a:gd name="connsiteX15" fmla="*/ 0 w 2232248"/>
              <a:gd name="connsiteY15" fmla="*/ 0 h 568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248" h="5688632">
                <a:moveTo>
                  <a:pt x="0" y="0"/>
                </a:moveTo>
                <a:lnTo>
                  <a:pt x="1302145" y="0"/>
                </a:lnTo>
                <a:lnTo>
                  <a:pt x="1302145" y="0"/>
                </a:lnTo>
                <a:lnTo>
                  <a:pt x="1860207" y="0"/>
                </a:lnTo>
                <a:lnTo>
                  <a:pt x="2232248" y="0"/>
                </a:lnTo>
                <a:lnTo>
                  <a:pt x="2232248" y="948105"/>
                </a:lnTo>
                <a:lnTo>
                  <a:pt x="2232248" y="2370263"/>
                </a:lnTo>
                <a:lnTo>
                  <a:pt x="2232248" y="5688632"/>
                </a:lnTo>
                <a:lnTo>
                  <a:pt x="1860207" y="5688632"/>
                </a:lnTo>
                <a:lnTo>
                  <a:pt x="1302145" y="5688632"/>
                </a:lnTo>
                <a:lnTo>
                  <a:pt x="1302145" y="5688632"/>
                </a:lnTo>
                <a:lnTo>
                  <a:pt x="0" y="5688632"/>
                </a:lnTo>
                <a:lnTo>
                  <a:pt x="0" y="2370263"/>
                </a:lnTo>
                <a:lnTo>
                  <a:pt x="0" y="948105"/>
                </a:lnTo>
                <a:lnTo>
                  <a:pt x="0" y="948105"/>
                </a:lnTo>
                <a:lnTo>
                  <a:pt x="0" y="0"/>
                </a:lnTo>
                <a:close/>
              </a:path>
            </a:pathLst>
          </a:cu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5400" b="1" dirty="0">
                <a:solidFill>
                  <a:schemeClr val="tx1"/>
                </a:solidFill>
                <a:latin typeface="游ゴシック" panose="020B0400000000000000" pitchFamily="50" charset="-128"/>
                <a:ea typeface="游ゴシック" panose="020B0400000000000000" pitchFamily="50" charset="-128"/>
              </a:rPr>
              <a:t> </a:t>
            </a:r>
            <a:r>
              <a:rPr kumimoji="1" lang="ja-JP" altLang="en-US" sz="3500" b="1" dirty="0">
                <a:solidFill>
                  <a:schemeClr val="tx1"/>
                </a:solidFill>
                <a:ea typeface="游ゴシック" panose="020B0400000000000000" pitchFamily="50" charset="-128"/>
              </a:rPr>
              <a:t>帰命無量寿如来　南無不可思議光</a:t>
            </a:r>
          </a:p>
        </p:txBody>
      </p:sp>
      <p:sp>
        <p:nvSpPr>
          <p:cNvPr id="2" name="右中かっこ 1"/>
          <p:cNvSpPr/>
          <p:nvPr/>
        </p:nvSpPr>
        <p:spPr>
          <a:xfrm>
            <a:off x="7778709" y="239379"/>
            <a:ext cx="360040" cy="3023718"/>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
        <p:nvSpPr>
          <p:cNvPr id="4" name="テキスト ボックス 3"/>
          <p:cNvSpPr txBox="1"/>
          <p:nvPr/>
        </p:nvSpPr>
        <p:spPr>
          <a:xfrm>
            <a:off x="8120242" y="998583"/>
            <a:ext cx="615553" cy="3702329"/>
          </a:xfrm>
          <a:prstGeom prst="rect">
            <a:avLst/>
          </a:prstGeom>
          <a:noFill/>
        </p:spPr>
        <p:txBody>
          <a:bodyPr vert="eaVert" wrap="square" rtlCol="0">
            <a:spAutoFit/>
          </a:bodyPr>
          <a:lstStyle/>
          <a:p>
            <a:r>
              <a:rPr kumimoji="1" lang="ja-JP" altLang="en-US" sz="2800" b="1" dirty="0">
                <a:ea typeface="游ゴシック" panose="020B0400000000000000" pitchFamily="50" charset="-128"/>
              </a:rPr>
              <a:t>（七言＝漢字七文字）</a:t>
            </a:r>
            <a:r>
              <a:rPr kumimoji="1" lang="en-US" altLang="ja-JP" sz="2800" b="1" dirty="0">
                <a:ea typeface="游ゴシック" panose="020B0400000000000000" pitchFamily="50" charset="-128"/>
              </a:rPr>
              <a:t>    </a:t>
            </a:r>
            <a:endParaRPr kumimoji="1" lang="ja-JP" altLang="en-US" sz="2800" b="1" dirty="0">
              <a:ea typeface="游ゴシック" panose="020B0400000000000000" pitchFamily="50" charset="-128"/>
            </a:endParaRPr>
          </a:p>
        </p:txBody>
      </p:sp>
      <p:sp>
        <p:nvSpPr>
          <p:cNvPr id="5" name="下矢印 4"/>
          <p:cNvSpPr/>
          <p:nvPr/>
        </p:nvSpPr>
        <p:spPr>
          <a:xfrm>
            <a:off x="1763688" y="1300628"/>
            <a:ext cx="504070" cy="45405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7" name="テキスト ボックス 6"/>
          <p:cNvSpPr txBox="1"/>
          <p:nvPr/>
        </p:nvSpPr>
        <p:spPr>
          <a:xfrm>
            <a:off x="8120831" y="4956182"/>
            <a:ext cx="615553" cy="1641169"/>
          </a:xfrm>
          <a:prstGeom prst="rect">
            <a:avLst/>
          </a:prstGeom>
          <a:noFill/>
        </p:spPr>
        <p:txBody>
          <a:bodyPr vert="eaVert" wrap="square" rtlCol="0">
            <a:spAutoFit/>
          </a:bodyPr>
          <a:lstStyle/>
          <a:p>
            <a:r>
              <a:rPr kumimoji="1" lang="ja-JP" altLang="en-US" sz="2800" b="1" dirty="0">
                <a:ea typeface="游ゴシック" panose="020B0400000000000000" pitchFamily="50" charset="-128"/>
              </a:rPr>
              <a:t>（一句）</a:t>
            </a:r>
          </a:p>
        </p:txBody>
      </p:sp>
      <p:sp>
        <p:nvSpPr>
          <p:cNvPr id="12" name="左中かっこ 11"/>
          <p:cNvSpPr/>
          <p:nvPr/>
        </p:nvSpPr>
        <p:spPr>
          <a:xfrm>
            <a:off x="6644350" y="824039"/>
            <a:ext cx="398900" cy="5129770"/>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
        <p:nvSpPr>
          <p:cNvPr id="14" name="テキスト ボックス 13"/>
          <p:cNvSpPr txBox="1"/>
          <p:nvPr/>
        </p:nvSpPr>
        <p:spPr>
          <a:xfrm>
            <a:off x="6028797" y="2771791"/>
            <a:ext cx="615553" cy="2255619"/>
          </a:xfrm>
          <a:prstGeom prst="rect">
            <a:avLst/>
          </a:prstGeom>
          <a:noFill/>
        </p:spPr>
        <p:txBody>
          <a:bodyPr vert="eaVert" wrap="square" rtlCol="0">
            <a:spAutoFit/>
          </a:bodyPr>
          <a:lstStyle/>
          <a:p>
            <a:r>
              <a:rPr kumimoji="1" lang="ja-JP" altLang="en-US" sz="2800" b="1" dirty="0">
                <a:ea typeface="游ゴシック" panose="020B0400000000000000" pitchFamily="50" charset="-128"/>
              </a:rPr>
              <a:t>（二句一行）</a:t>
            </a:r>
          </a:p>
        </p:txBody>
      </p:sp>
      <p:sp>
        <p:nvSpPr>
          <p:cNvPr id="15" name="下矢印 14"/>
          <p:cNvSpPr/>
          <p:nvPr/>
        </p:nvSpPr>
        <p:spPr>
          <a:xfrm>
            <a:off x="8279297" y="4473887"/>
            <a:ext cx="297441" cy="45405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347261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16" presetClass="entr" presetSubtype="26"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Horizontal)">
                                      <p:cBhvr>
                                        <p:cTn id="21" dur="1000"/>
                                        <p:tgtEl>
                                          <p:spTgt spid="2"/>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00"/>
                            </p:stCondLst>
                            <p:childTnLst>
                              <p:par>
                                <p:cTn id="41" presetID="16" presetClass="entr" presetSubtype="2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p:bldP spid="13" grpId="0"/>
      <p:bldP spid="9" grpId="0"/>
      <p:bldP spid="2" grpId="0" animBg="1"/>
      <p:bldP spid="4" grpId="0"/>
      <p:bldP spid="5" grpId="0" animBg="1"/>
      <p:bldP spid="7" grpId="0"/>
      <p:bldP spid="12" grpId="0" animBg="1"/>
      <p:bldP spid="14"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894127" y="1504819"/>
            <a:ext cx="2843808"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（中国語）</a:t>
            </a:r>
          </a:p>
        </p:txBody>
      </p:sp>
      <p:grpSp>
        <p:nvGrpSpPr>
          <p:cNvPr id="5" name="グループ化 4"/>
          <p:cNvGrpSpPr/>
          <p:nvPr/>
        </p:nvGrpSpPr>
        <p:grpSpPr>
          <a:xfrm>
            <a:off x="-40815" y="1500231"/>
            <a:ext cx="4820983" cy="4731723"/>
            <a:chOff x="-40815" y="1500231"/>
            <a:chExt cx="4820983" cy="4731723"/>
          </a:xfrm>
        </p:grpSpPr>
        <p:sp>
          <p:nvSpPr>
            <p:cNvPr id="3" name="テキスト ボックス 2"/>
            <p:cNvSpPr txBox="1"/>
            <p:nvPr/>
          </p:nvSpPr>
          <p:spPr>
            <a:xfrm>
              <a:off x="673260" y="1500231"/>
              <a:ext cx="3240574" cy="646331"/>
            </a:xfrm>
            <a:prstGeom prst="rect">
              <a:avLst/>
            </a:prstGeom>
            <a:noFill/>
          </p:spPr>
          <p:txBody>
            <a:bodyPr wrap="square" rtlCol="0">
              <a:spAutoFit/>
            </a:bodyPr>
            <a:lstStyle/>
            <a:p>
              <a:r>
                <a:rPr kumimoji="1" lang="ja-JP" altLang="en-US" sz="3600" b="1" dirty="0">
                  <a:latin typeface="游ゴシック" panose="020B0400000000000000" pitchFamily="50" charset="-128"/>
                  <a:ea typeface="游ゴシック" panose="020B0400000000000000" pitchFamily="50" charset="-128"/>
                </a:rPr>
                <a:t>（インド</a:t>
              </a:r>
              <a:r>
                <a:rPr lang="ja-JP" altLang="en-US" sz="3600" b="1" dirty="0">
                  <a:latin typeface="游ゴシック" panose="020B0400000000000000" pitchFamily="50" charset="-128"/>
                  <a:ea typeface="游ゴシック" panose="020B0400000000000000" pitchFamily="50" charset="-128"/>
                </a:rPr>
                <a:t>語</a:t>
              </a:r>
              <a:r>
                <a:rPr kumimoji="1" lang="ja-JP" altLang="en-US" sz="3600" b="1" dirty="0">
                  <a:latin typeface="游ゴシック" panose="020B0400000000000000" pitchFamily="50" charset="-128"/>
                  <a:ea typeface="游ゴシック" panose="020B0400000000000000" pitchFamily="50" charset="-128"/>
                </a:rPr>
                <a:t>）</a:t>
              </a:r>
            </a:p>
          </p:txBody>
        </p:sp>
        <p:sp>
          <p:nvSpPr>
            <p:cNvPr id="4" name="テキスト ボックス 3"/>
            <p:cNvSpPr txBox="1"/>
            <p:nvPr/>
          </p:nvSpPr>
          <p:spPr>
            <a:xfrm>
              <a:off x="243664" y="2521406"/>
              <a:ext cx="4536504" cy="923330"/>
            </a:xfrm>
            <a:prstGeom prst="rect">
              <a:avLst/>
            </a:prstGeom>
            <a:noFill/>
          </p:spPr>
          <p:txBody>
            <a:bodyPr wrap="square" rtlCol="0">
              <a:spAutoFit/>
            </a:bodyPr>
            <a:lstStyle/>
            <a:p>
              <a:r>
                <a:rPr kumimoji="1" lang="ja-JP" altLang="en-US" sz="5400" b="1" dirty="0">
                  <a:ea typeface="游ゴシック" panose="020B0400000000000000" pitchFamily="50" charset="-128"/>
                </a:rPr>
                <a:t>アミター</a:t>
              </a:r>
              <a:r>
                <a:rPr kumimoji="1" lang="ja-JP" altLang="en-US" sz="5400" b="1" dirty="0">
                  <a:solidFill>
                    <a:srgbClr val="FF0000"/>
                  </a:solidFill>
                  <a:ea typeface="游ゴシック" panose="020B0400000000000000" pitchFamily="50" charset="-128"/>
                </a:rPr>
                <a:t>ユス</a:t>
              </a:r>
              <a:endParaRPr kumimoji="1" lang="en-US" altLang="ja-JP" sz="5400" b="1" dirty="0">
                <a:solidFill>
                  <a:srgbClr val="FF0000"/>
                </a:solidFill>
                <a:ea typeface="游ゴシック" panose="020B0400000000000000" pitchFamily="50" charset="-128"/>
              </a:endParaRPr>
            </a:p>
          </p:txBody>
        </p:sp>
        <p:sp>
          <p:nvSpPr>
            <p:cNvPr id="18" name="テキスト ボックス 17"/>
            <p:cNvSpPr txBox="1"/>
            <p:nvPr/>
          </p:nvSpPr>
          <p:spPr>
            <a:xfrm>
              <a:off x="379854" y="4498463"/>
              <a:ext cx="4176464" cy="923330"/>
            </a:xfrm>
            <a:prstGeom prst="rect">
              <a:avLst/>
            </a:prstGeom>
            <a:noFill/>
          </p:spPr>
          <p:txBody>
            <a:bodyPr wrap="square" rtlCol="0">
              <a:spAutoFit/>
            </a:bodyPr>
            <a:lstStyle/>
            <a:p>
              <a:r>
                <a:rPr kumimoji="1" lang="ja-JP" altLang="en-US" sz="5400" b="1" dirty="0">
                  <a:ea typeface="游ゴシック" panose="020B0400000000000000" pitchFamily="50" charset="-128"/>
                </a:rPr>
                <a:t>アミター</a:t>
              </a:r>
              <a:r>
                <a:rPr kumimoji="1" lang="ja-JP" altLang="en-US" sz="5400" b="1" dirty="0">
                  <a:solidFill>
                    <a:srgbClr val="FF0000"/>
                  </a:solidFill>
                  <a:ea typeface="游ゴシック" panose="020B0400000000000000" pitchFamily="50" charset="-128"/>
                </a:rPr>
                <a:t>バ</a:t>
              </a:r>
              <a:endParaRPr kumimoji="1" lang="en-US" altLang="ja-JP" sz="5400" b="1" dirty="0">
                <a:solidFill>
                  <a:srgbClr val="FF0000"/>
                </a:solidFill>
                <a:ea typeface="游ゴシック" panose="020B0400000000000000" pitchFamily="50" charset="-128"/>
              </a:endParaRPr>
            </a:p>
          </p:txBody>
        </p:sp>
        <p:sp>
          <p:nvSpPr>
            <p:cNvPr id="2" name="テキスト ボックス 1"/>
            <p:cNvSpPr txBox="1"/>
            <p:nvPr/>
          </p:nvSpPr>
          <p:spPr>
            <a:xfrm>
              <a:off x="-40815" y="3455206"/>
              <a:ext cx="4698722" cy="584775"/>
            </a:xfrm>
            <a:prstGeom prst="rect">
              <a:avLst/>
            </a:prstGeom>
            <a:noFill/>
          </p:spPr>
          <p:txBody>
            <a:bodyPr wrap="none" rtlCol="0">
              <a:spAutoFit/>
            </a:bodyPr>
            <a:lstStyle/>
            <a:p>
              <a:r>
                <a:rPr lang="ja-JP" altLang="en-US" sz="3200" b="1" dirty="0">
                  <a:ea typeface="游ゴシック" panose="020B0400000000000000" pitchFamily="50" charset="-128"/>
                </a:rPr>
                <a:t>（無量の</a:t>
              </a:r>
              <a:r>
                <a:rPr lang="ja-JP" altLang="en-US" sz="3200" b="1" dirty="0">
                  <a:solidFill>
                    <a:srgbClr val="FF0000"/>
                  </a:solidFill>
                  <a:ea typeface="游ゴシック" panose="020B0400000000000000" pitchFamily="50" charset="-128"/>
                </a:rPr>
                <a:t>命</a:t>
              </a:r>
              <a:r>
                <a:rPr lang="ja-JP" altLang="en-US" sz="3200" b="1" dirty="0">
                  <a:ea typeface="游ゴシック" panose="020B0400000000000000" pitchFamily="50" charset="-128"/>
                </a:rPr>
                <a:t>を有する者）</a:t>
              </a:r>
              <a:endParaRPr kumimoji="1" lang="ja-JP" altLang="en-US" sz="3200" b="1" dirty="0">
                <a:ea typeface="游ゴシック" panose="020B0400000000000000" pitchFamily="50" charset="-128"/>
              </a:endParaRPr>
            </a:p>
          </p:txBody>
        </p:sp>
        <p:sp>
          <p:nvSpPr>
            <p:cNvPr id="29" name="テキスト ボックス 28"/>
            <p:cNvSpPr txBox="1"/>
            <p:nvPr/>
          </p:nvSpPr>
          <p:spPr>
            <a:xfrm>
              <a:off x="-1004" y="5647179"/>
              <a:ext cx="4698722" cy="584775"/>
            </a:xfrm>
            <a:prstGeom prst="rect">
              <a:avLst/>
            </a:prstGeom>
            <a:noFill/>
          </p:spPr>
          <p:txBody>
            <a:bodyPr wrap="none" rtlCol="0">
              <a:spAutoFit/>
            </a:bodyPr>
            <a:lstStyle/>
            <a:p>
              <a:r>
                <a:rPr kumimoji="1" lang="ja-JP" altLang="en-US" sz="3200" b="1" dirty="0">
                  <a:ea typeface="游ゴシック" panose="020B0400000000000000" pitchFamily="50" charset="-128"/>
                </a:rPr>
                <a:t>（無量の</a:t>
              </a:r>
              <a:r>
                <a:rPr kumimoji="1" lang="ja-JP" altLang="en-US" sz="3200" b="1" dirty="0">
                  <a:solidFill>
                    <a:srgbClr val="FF0000"/>
                  </a:solidFill>
                  <a:ea typeface="游ゴシック" panose="020B0400000000000000" pitchFamily="50" charset="-128"/>
                </a:rPr>
                <a:t>光</a:t>
              </a:r>
              <a:r>
                <a:rPr kumimoji="1" lang="ja-JP" altLang="en-US" sz="3200" b="1" dirty="0">
                  <a:ea typeface="游ゴシック" panose="020B0400000000000000" pitchFamily="50" charset="-128"/>
                </a:rPr>
                <a:t>を有する者）</a:t>
              </a:r>
            </a:p>
          </p:txBody>
        </p:sp>
      </p:grpSp>
      <p:sp>
        <p:nvSpPr>
          <p:cNvPr id="35" name="テキスト ボックス 34"/>
          <p:cNvSpPr txBox="1"/>
          <p:nvPr/>
        </p:nvSpPr>
        <p:spPr>
          <a:xfrm>
            <a:off x="243664" y="202057"/>
            <a:ext cx="6272552" cy="923330"/>
          </a:xfrm>
          <a:prstGeom prst="rect">
            <a:avLst/>
          </a:prstGeom>
          <a:noFill/>
        </p:spPr>
        <p:txBody>
          <a:bodyPr vert="horz" wrap="square" rtlCol="0">
            <a:spAutoFit/>
          </a:bodyPr>
          <a:lstStyle/>
          <a:p>
            <a:r>
              <a:rPr kumimoji="1" lang="ja-JP" altLang="en-US" sz="5400" b="1" dirty="0">
                <a:solidFill>
                  <a:srgbClr val="FF0000"/>
                </a:solidFill>
                <a:latin typeface="游ゴシック" panose="020B0400000000000000" pitchFamily="50" charset="-128"/>
                <a:ea typeface="游ゴシック" panose="020B0400000000000000" pitchFamily="50" charset="-128"/>
              </a:rPr>
              <a:t>阿弥陀仏</a:t>
            </a:r>
            <a:r>
              <a:rPr kumimoji="1" lang="ja-JP" altLang="en-US" sz="5400" b="1" dirty="0">
                <a:latin typeface="游ゴシック" panose="020B0400000000000000" pitchFamily="50" charset="-128"/>
                <a:ea typeface="游ゴシック" panose="020B0400000000000000" pitchFamily="50" charset="-128"/>
              </a:rPr>
              <a:t>とは</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grpSp>
        <p:nvGrpSpPr>
          <p:cNvPr id="6" name="グループ化 5"/>
          <p:cNvGrpSpPr/>
          <p:nvPr/>
        </p:nvGrpSpPr>
        <p:grpSpPr>
          <a:xfrm>
            <a:off x="4427984" y="2376536"/>
            <a:ext cx="5304337" cy="3102054"/>
            <a:chOff x="4363262" y="2386451"/>
            <a:chExt cx="5304337" cy="3102054"/>
          </a:xfrm>
        </p:grpSpPr>
        <p:sp>
          <p:nvSpPr>
            <p:cNvPr id="25" name="テキスト ボックス 24"/>
            <p:cNvSpPr txBox="1"/>
            <p:nvPr/>
          </p:nvSpPr>
          <p:spPr>
            <a:xfrm>
              <a:off x="5967480" y="2386451"/>
              <a:ext cx="2538133" cy="1015663"/>
            </a:xfrm>
            <a:prstGeom prst="rect">
              <a:avLst/>
            </a:prstGeom>
            <a:noFill/>
          </p:spPr>
          <p:txBody>
            <a:bodyPr wrap="square" rtlCol="0">
              <a:spAutoFit/>
            </a:bodyPr>
            <a:lstStyle/>
            <a:p>
              <a:r>
                <a:rPr lang="ja-JP" altLang="en-US" sz="6000" b="1" dirty="0">
                  <a:ea typeface="游ゴシック" panose="020B0400000000000000" pitchFamily="50" charset="-128"/>
                </a:rPr>
                <a:t>無量</a:t>
              </a:r>
              <a:r>
                <a:rPr lang="ja-JP" altLang="en-US" sz="6000" b="1" dirty="0">
                  <a:solidFill>
                    <a:srgbClr val="FF0000"/>
                  </a:solidFill>
                  <a:ea typeface="游ゴシック" panose="020B0400000000000000" pitchFamily="50" charset="-128"/>
                </a:rPr>
                <a:t>寿</a:t>
              </a:r>
              <a:endParaRPr kumimoji="1" lang="en-US" altLang="ja-JP" sz="6000" b="1" dirty="0">
                <a:solidFill>
                  <a:srgbClr val="FF0000"/>
                </a:solidFill>
                <a:ea typeface="游ゴシック" panose="020B0400000000000000" pitchFamily="50" charset="-128"/>
              </a:endParaRPr>
            </a:p>
          </p:txBody>
        </p:sp>
        <p:sp>
          <p:nvSpPr>
            <p:cNvPr id="27" name="テキスト ボックス 26"/>
            <p:cNvSpPr txBox="1"/>
            <p:nvPr/>
          </p:nvSpPr>
          <p:spPr>
            <a:xfrm>
              <a:off x="6009590" y="4427877"/>
              <a:ext cx="3658009" cy="1015663"/>
            </a:xfrm>
            <a:prstGeom prst="rect">
              <a:avLst/>
            </a:prstGeom>
            <a:noFill/>
          </p:spPr>
          <p:txBody>
            <a:bodyPr wrap="square" rtlCol="0">
              <a:spAutoFit/>
            </a:bodyPr>
            <a:lstStyle/>
            <a:p>
              <a:r>
                <a:rPr lang="ja-JP" altLang="en-US" sz="6000" b="1" dirty="0">
                  <a:ea typeface="游ゴシック" panose="020B0400000000000000" pitchFamily="50" charset="-128"/>
                </a:rPr>
                <a:t>無量</a:t>
              </a:r>
              <a:r>
                <a:rPr lang="ja-JP" altLang="en-US" sz="6000" b="1" dirty="0">
                  <a:solidFill>
                    <a:srgbClr val="FF0000"/>
                  </a:solidFill>
                  <a:ea typeface="游ゴシック" panose="020B0400000000000000" pitchFamily="50" charset="-128"/>
                </a:rPr>
                <a:t>光</a:t>
              </a:r>
              <a:endParaRPr lang="en-US" altLang="ja-JP" sz="6000" b="1" dirty="0">
                <a:solidFill>
                  <a:srgbClr val="FF0000"/>
                </a:solidFill>
                <a:ea typeface="游ゴシック" panose="020B0400000000000000" pitchFamily="50" charset="-128"/>
              </a:endParaRPr>
            </a:p>
          </p:txBody>
        </p:sp>
        <p:sp>
          <p:nvSpPr>
            <p:cNvPr id="36" name="右矢印 35"/>
            <p:cNvSpPr/>
            <p:nvPr/>
          </p:nvSpPr>
          <p:spPr>
            <a:xfrm>
              <a:off x="4363262" y="2426450"/>
              <a:ext cx="1374312" cy="111324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游ゴシック" panose="020B0400000000000000" pitchFamily="50" charset="-128"/>
                  <a:ea typeface="游ゴシック" panose="020B0400000000000000" pitchFamily="50" charset="-128"/>
                </a:rPr>
                <a:t>意訳</a:t>
              </a:r>
              <a:endParaRPr kumimoji="1" lang="ja-JP" altLang="en-US" sz="3200" b="1" dirty="0">
                <a:solidFill>
                  <a:schemeClr val="tx1"/>
                </a:solidFill>
                <a:latin typeface="游ゴシック" panose="020B0400000000000000" pitchFamily="50" charset="-128"/>
                <a:ea typeface="游ゴシック" panose="020B0400000000000000" pitchFamily="50" charset="-128"/>
              </a:endParaRPr>
            </a:p>
          </p:txBody>
        </p:sp>
        <p:sp>
          <p:nvSpPr>
            <p:cNvPr id="37" name="右矢印 36"/>
            <p:cNvSpPr/>
            <p:nvPr/>
          </p:nvSpPr>
          <p:spPr>
            <a:xfrm>
              <a:off x="4363262" y="4382914"/>
              <a:ext cx="1374312" cy="110559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游ゴシック" panose="020B0400000000000000" pitchFamily="50" charset="-128"/>
                  <a:ea typeface="游ゴシック" panose="020B0400000000000000" pitchFamily="50" charset="-128"/>
                </a:rPr>
                <a:t>意訳</a:t>
              </a:r>
              <a:endParaRPr kumimoji="1" lang="ja-JP" altLang="en-US" sz="3200" b="1" dirty="0">
                <a:solidFill>
                  <a:schemeClr val="tx1"/>
                </a:solidFill>
                <a:latin typeface="游ゴシック" panose="020B0400000000000000" pitchFamily="50" charset="-128"/>
                <a:ea typeface="游ゴシック" panose="020B0400000000000000" pitchFamily="50" charset="-128"/>
              </a:endParaRPr>
            </a:p>
          </p:txBody>
        </p:sp>
      </p:grpSp>
      <p:sp>
        <p:nvSpPr>
          <p:cNvPr id="15" name="テキスト ボックス 14"/>
          <p:cNvSpPr txBox="1"/>
          <p:nvPr/>
        </p:nvSpPr>
        <p:spPr>
          <a:xfrm>
            <a:off x="4617997" y="5469189"/>
            <a:ext cx="4617181" cy="830997"/>
          </a:xfrm>
          <a:prstGeom prst="rect">
            <a:avLst/>
          </a:prstGeom>
          <a:noFill/>
        </p:spPr>
        <p:txBody>
          <a:bodyPr wrap="square" rtlCol="0">
            <a:spAutoFit/>
          </a:bodyPr>
          <a:lstStyle/>
          <a:p>
            <a:r>
              <a:rPr lang="ja-JP" altLang="en-US" sz="4800" b="1" dirty="0">
                <a:ea typeface="游ゴシック" panose="020B0400000000000000" pitchFamily="50" charset="-128"/>
              </a:rPr>
              <a:t>（不可思議光）</a:t>
            </a:r>
            <a:endParaRPr lang="en-US" altLang="ja-JP" sz="4800" b="1" dirty="0">
              <a:ea typeface="游ゴシック" panose="020B0400000000000000" pitchFamily="50" charset="-128"/>
            </a:endParaRPr>
          </a:p>
        </p:txBody>
      </p:sp>
    </p:spTree>
    <p:extLst>
      <p:ext uri="{BB962C8B-B14F-4D97-AF65-F5344CB8AC3E}">
        <p14:creationId xmlns:p14="http://schemas.microsoft.com/office/powerpoint/2010/main" val="378673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294642" y="1174104"/>
            <a:ext cx="28438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（中国語）</a:t>
            </a:r>
          </a:p>
        </p:txBody>
      </p:sp>
      <p:grpSp>
        <p:nvGrpSpPr>
          <p:cNvPr id="5" name="グループ化 4"/>
          <p:cNvGrpSpPr/>
          <p:nvPr/>
        </p:nvGrpSpPr>
        <p:grpSpPr>
          <a:xfrm>
            <a:off x="423847" y="2024063"/>
            <a:ext cx="3240574" cy="1635849"/>
            <a:chOff x="423847" y="2296339"/>
            <a:chExt cx="3240574" cy="1635849"/>
          </a:xfrm>
        </p:grpSpPr>
        <p:sp>
          <p:nvSpPr>
            <p:cNvPr id="3" name="テキスト ボックス 2"/>
            <p:cNvSpPr txBox="1"/>
            <p:nvPr/>
          </p:nvSpPr>
          <p:spPr>
            <a:xfrm>
              <a:off x="423847" y="2296339"/>
              <a:ext cx="32405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（インド語）</a:t>
              </a:r>
            </a:p>
          </p:txBody>
        </p:sp>
        <p:sp>
          <p:nvSpPr>
            <p:cNvPr id="4" name="テキスト ボックス 3"/>
            <p:cNvSpPr txBox="1"/>
            <p:nvPr/>
          </p:nvSpPr>
          <p:spPr>
            <a:xfrm>
              <a:off x="829936" y="3008858"/>
              <a:ext cx="26721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ブッダ</a:t>
              </a:r>
              <a:endParaRPr kumimoji="1" lang="en-US" altLang="ja-JP" sz="54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grpSp>
      <p:sp>
        <p:nvSpPr>
          <p:cNvPr id="35" name="テキスト ボックス 34"/>
          <p:cNvSpPr txBox="1"/>
          <p:nvPr/>
        </p:nvSpPr>
        <p:spPr>
          <a:xfrm>
            <a:off x="525423" y="304625"/>
            <a:ext cx="3536248" cy="92333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仏</a:t>
            </a: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とは</a:t>
            </a:r>
            <a:r>
              <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6" name="グループ化 5"/>
          <p:cNvGrpSpPr/>
          <p:nvPr/>
        </p:nvGrpSpPr>
        <p:grpSpPr>
          <a:xfrm>
            <a:off x="3700288" y="1723849"/>
            <a:ext cx="3790454" cy="1132766"/>
            <a:chOff x="3773619" y="2025589"/>
            <a:chExt cx="3790454" cy="1132766"/>
          </a:xfrm>
        </p:grpSpPr>
        <p:sp>
          <p:nvSpPr>
            <p:cNvPr id="25" name="テキスト ボックス 24"/>
            <p:cNvSpPr txBox="1"/>
            <p:nvPr/>
          </p:nvSpPr>
          <p:spPr>
            <a:xfrm>
              <a:off x="5711907" y="2142692"/>
              <a:ext cx="18521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仏陀</a:t>
              </a:r>
              <a:endParaRPr kumimoji="1" lang="en-US" altLang="ja-JP" sz="60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36" name="右矢印 35"/>
            <p:cNvSpPr/>
            <p:nvPr/>
          </p:nvSpPr>
          <p:spPr>
            <a:xfrm>
              <a:off x="3773619" y="2025589"/>
              <a:ext cx="1374312" cy="111324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音訳</a:t>
              </a:r>
            </a:p>
          </p:txBody>
        </p:sp>
      </p:grpSp>
      <p:sp>
        <p:nvSpPr>
          <p:cNvPr id="15" name="テキスト ボックス 14"/>
          <p:cNvSpPr txBox="1"/>
          <p:nvPr/>
        </p:nvSpPr>
        <p:spPr>
          <a:xfrm>
            <a:off x="179512" y="4576059"/>
            <a:ext cx="9093025" cy="1938992"/>
          </a:xfrm>
          <a:prstGeom prst="rect">
            <a:avLst/>
          </a:prstGeom>
          <a:noFill/>
        </p:spPr>
        <p:txBody>
          <a:bodyPr wrap="square" rtlCol="0">
            <a:spAutoFit/>
          </a:bodyPr>
          <a:lstStyle/>
          <a:p>
            <a:r>
              <a:rPr lang="ja-JP" altLang="en-US" sz="4000" b="1" dirty="0">
                <a:latin typeface="游ゴシック" panose="020B0400000000000000" pitchFamily="50" charset="-128"/>
                <a:ea typeface="游ゴシック" panose="020B0400000000000000" pitchFamily="50" charset="-128"/>
              </a:rPr>
              <a:t>「ほとけ」と和訳する。自ら真理をさとり、他をさとらし</a:t>
            </a:r>
            <a:r>
              <a:rPr lang="ja-JP" altLang="en-US" sz="4000" b="1" dirty="0" err="1">
                <a:latin typeface="游ゴシック" panose="020B0400000000000000" pitchFamily="50" charset="-128"/>
                <a:ea typeface="游ゴシック" panose="020B0400000000000000" pitchFamily="50" charset="-128"/>
              </a:rPr>
              <a:t>め</a:t>
            </a:r>
            <a:r>
              <a:rPr lang="ja-JP" altLang="en-US" sz="4000" b="1" dirty="0">
                <a:latin typeface="游ゴシック" panose="020B0400000000000000" pitchFamily="50" charset="-128"/>
                <a:ea typeface="游ゴシック" panose="020B0400000000000000" pitchFamily="50" charset="-128"/>
              </a:rPr>
              <a:t>、さとりのはたらきが完全に窮まり満ちた者のこと。</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grpSp>
        <p:nvGrpSpPr>
          <p:cNvPr id="16" name="グループ化 15"/>
          <p:cNvGrpSpPr/>
          <p:nvPr/>
        </p:nvGrpSpPr>
        <p:grpSpPr>
          <a:xfrm>
            <a:off x="3721992" y="3169857"/>
            <a:ext cx="3768750" cy="1113241"/>
            <a:chOff x="3847966" y="2245698"/>
            <a:chExt cx="3768750" cy="1113241"/>
          </a:xfrm>
        </p:grpSpPr>
        <p:sp>
          <p:nvSpPr>
            <p:cNvPr id="17" name="テキスト ボックス 16"/>
            <p:cNvSpPr txBox="1"/>
            <p:nvPr/>
          </p:nvSpPr>
          <p:spPr>
            <a:xfrm>
              <a:off x="5764550" y="2294109"/>
              <a:ext cx="18521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rPr>
                <a:t>覚者</a:t>
              </a:r>
              <a:endParaRPr kumimoji="1" lang="en-US" altLang="ja-JP" sz="6000" b="1" i="0" u="none" strike="noStrike" kern="1200" cap="none" spc="0" normalizeH="0" baseline="0" noProof="0" dirty="0">
                <a:ln>
                  <a:noFill/>
                </a:ln>
                <a:solidFill>
                  <a:srgbClr val="FF0000"/>
                </a:solidFill>
                <a:effectLst/>
                <a:uLnTx/>
                <a:uFillTx/>
                <a:latin typeface="Calibri"/>
                <a:ea typeface="游ゴシック" panose="020B0400000000000000" pitchFamily="50" charset="-128"/>
                <a:cs typeface="+mn-cs"/>
              </a:endParaRPr>
            </a:p>
          </p:txBody>
        </p:sp>
        <p:sp>
          <p:nvSpPr>
            <p:cNvPr id="19" name="右矢印 18"/>
            <p:cNvSpPr/>
            <p:nvPr/>
          </p:nvSpPr>
          <p:spPr>
            <a:xfrm>
              <a:off x="3847966" y="2245698"/>
              <a:ext cx="1374312" cy="111324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意訳</a:t>
              </a:r>
            </a:p>
          </p:txBody>
        </p:sp>
      </p:grpSp>
      <p:sp>
        <p:nvSpPr>
          <p:cNvPr id="20" name="右中かっこ 19"/>
          <p:cNvSpPr/>
          <p:nvPr/>
        </p:nvSpPr>
        <p:spPr>
          <a:xfrm rot="10800000">
            <a:off x="3132353" y="1873701"/>
            <a:ext cx="496200" cy="2313004"/>
          </a:xfrm>
          <a:prstGeom prst="rightBrace">
            <a:avLst>
              <a:gd name="adj1" fmla="val 8333"/>
              <a:gd name="adj2" fmla="val 46585"/>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Tree>
    <p:extLst>
      <p:ext uri="{BB962C8B-B14F-4D97-AF65-F5344CB8AC3E}">
        <p14:creationId xmlns:p14="http://schemas.microsoft.com/office/powerpoint/2010/main" val="21591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077072" y="-3987824"/>
            <a:ext cx="14524580" cy="14689632"/>
            <a:chOff x="-6683836" y="-4641770"/>
            <a:chExt cx="13163863" cy="13161250"/>
          </a:xfrm>
        </p:grpSpPr>
        <p:sp>
          <p:nvSpPr>
            <p:cNvPr id="13" name="円/楕円 12"/>
            <p:cNvSpPr>
              <a:spLocks noChangeAspect="1"/>
            </p:cNvSpPr>
            <p:nvPr/>
          </p:nvSpPr>
          <p:spPr>
            <a:xfrm>
              <a:off x="-6683836" y="-4641770"/>
              <a:ext cx="13163863" cy="1316125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557" y="479444"/>
              <a:ext cx="3110010" cy="7012421"/>
            </a:xfrm>
            <a:prstGeom prst="rect">
              <a:avLst/>
            </a:prstGeom>
          </p:spPr>
        </p:pic>
      </p:grpSp>
      <p:sp>
        <p:nvSpPr>
          <p:cNvPr id="12" name="テキスト ボックス 11"/>
          <p:cNvSpPr txBox="1"/>
          <p:nvPr/>
        </p:nvSpPr>
        <p:spPr>
          <a:xfrm>
            <a:off x="2934704" y="1728103"/>
            <a:ext cx="5832648" cy="4462760"/>
          </a:xfrm>
          <a:prstGeom prst="rect">
            <a:avLst/>
          </a:prstGeom>
          <a:noFill/>
        </p:spPr>
        <p:txBody>
          <a:bodyPr vert="horz" wrap="square" rtlCol="0">
            <a:spAutoFit/>
          </a:bodyPr>
          <a:lstStyle/>
          <a:p>
            <a:r>
              <a:rPr kumimoji="1" lang="ja-JP" altLang="en-US" sz="7200" b="1" dirty="0">
                <a:effectLst>
                  <a:glow rad="127000">
                    <a:schemeClr val="bg1"/>
                  </a:glow>
                </a:effectLst>
                <a:latin typeface="游ゴシック" panose="020B0400000000000000" pitchFamily="50" charset="-128"/>
                <a:ea typeface="游ゴシック" panose="020B0400000000000000" pitchFamily="50" charset="-128"/>
              </a:rPr>
              <a:t>限りない</a:t>
            </a:r>
            <a:endParaRPr kumimoji="1" lang="en-US" altLang="ja-JP" sz="7200" b="1" dirty="0">
              <a:effectLst>
                <a:glow rad="127000">
                  <a:schemeClr val="bg1"/>
                </a:glow>
              </a:effectLst>
              <a:latin typeface="游ゴシック" panose="020B0400000000000000" pitchFamily="50" charset="-128"/>
              <a:ea typeface="游ゴシック" panose="020B0400000000000000" pitchFamily="50" charset="-128"/>
            </a:endParaRPr>
          </a:p>
          <a:p>
            <a:endParaRPr kumimoji="1" lang="en-US" altLang="ja-JP" sz="2000" b="1" dirty="0">
              <a:effectLst>
                <a:glow rad="127000">
                  <a:schemeClr val="bg1"/>
                </a:glow>
              </a:effectLst>
              <a:ea typeface="游ゴシック" panose="020B0400000000000000" pitchFamily="50" charset="-128"/>
            </a:endParaRPr>
          </a:p>
          <a:p>
            <a:pPr algn="ctr"/>
            <a:r>
              <a:rPr lang="ja-JP" altLang="en-US" sz="12000" b="1" dirty="0">
                <a:ln w="25400">
                  <a:noFill/>
                </a:ln>
                <a:solidFill>
                  <a:srgbClr val="FF0000"/>
                </a:solidFill>
                <a:effectLst>
                  <a:glow rad="127000">
                    <a:schemeClr val="bg1"/>
                  </a:glow>
                </a:effectLst>
                <a:latin typeface="游ゴシック" panose="020B0400000000000000" pitchFamily="50" charset="-128"/>
                <a:ea typeface="游ゴシック" panose="020B0400000000000000" pitchFamily="50" charset="-128"/>
              </a:rPr>
              <a:t>命</a:t>
            </a:r>
            <a:r>
              <a:rPr lang="ja-JP" altLang="en-US" sz="7200" b="1" dirty="0">
                <a:effectLst>
                  <a:glow rad="127000">
                    <a:schemeClr val="bg1"/>
                  </a:glow>
                </a:effectLst>
                <a:latin typeface="游ゴシック" panose="020B0400000000000000" pitchFamily="50" charset="-128"/>
                <a:ea typeface="游ゴシック" panose="020B0400000000000000" pitchFamily="50" charset="-128"/>
              </a:rPr>
              <a:t>と</a:t>
            </a:r>
            <a:r>
              <a:rPr kumimoji="1" lang="ja-JP" altLang="en-US" sz="12000" b="1" dirty="0">
                <a:ln w="25400">
                  <a:noFill/>
                </a:ln>
                <a:solidFill>
                  <a:srgbClr val="FFCC00"/>
                </a:solidFill>
                <a:effectLst>
                  <a:glow rad="127000">
                    <a:schemeClr val="bg1"/>
                  </a:glow>
                </a:effectLst>
                <a:latin typeface="游ゴシック" panose="020B0400000000000000" pitchFamily="50" charset="-128"/>
                <a:ea typeface="游ゴシック" panose="020B0400000000000000" pitchFamily="50" charset="-128"/>
              </a:rPr>
              <a:t>光</a:t>
            </a:r>
            <a:r>
              <a:rPr lang="ja-JP" altLang="en-US" sz="7200" b="1" dirty="0">
                <a:effectLst>
                  <a:glow rad="127000">
                    <a:schemeClr val="bg1"/>
                  </a:glow>
                </a:effectLst>
                <a:latin typeface="游ゴシック" panose="020B0400000000000000" pitchFamily="50" charset="-128"/>
                <a:ea typeface="游ゴシック" panose="020B0400000000000000" pitchFamily="50" charset="-128"/>
              </a:rPr>
              <a:t>の</a:t>
            </a:r>
            <a:endParaRPr kumimoji="1" lang="en-US" altLang="ja-JP" sz="7200" b="1" dirty="0">
              <a:effectLst>
                <a:glow rad="127000">
                  <a:schemeClr val="bg1"/>
                </a:glow>
              </a:effectLst>
              <a:ea typeface="游ゴシック" panose="020B0400000000000000" pitchFamily="50" charset="-128"/>
            </a:endParaRPr>
          </a:p>
          <a:p>
            <a:pPr algn="r"/>
            <a:r>
              <a:rPr lang="ja-JP" altLang="en-US" sz="7200" b="1" dirty="0">
                <a:effectLst>
                  <a:glow rad="127000">
                    <a:schemeClr val="bg1"/>
                  </a:glow>
                </a:effectLst>
                <a:latin typeface="游ゴシック" panose="020B0400000000000000" pitchFamily="50" charset="-128"/>
                <a:ea typeface="游ゴシック" panose="020B0400000000000000" pitchFamily="50" charset="-128"/>
              </a:rPr>
              <a:t>仏さま</a:t>
            </a:r>
            <a:endParaRPr kumimoji="1" lang="ja-JP" altLang="en-US" sz="7200" b="1" dirty="0">
              <a:effectLst>
                <a:glow rad="127000">
                  <a:schemeClr val="bg1"/>
                </a:glow>
              </a:effectLst>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243664" y="202057"/>
            <a:ext cx="6272552" cy="923330"/>
          </a:xfrm>
          <a:prstGeom prst="rect">
            <a:avLst/>
          </a:prstGeom>
          <a:noFill/>
        </p:spPr>
        <p:txBody>
          <a:bodyPr vert="horz" wrap="square" rtlCol="0">
            <a:spAutoFit/>
          </a:bodyPr>
          <a:lstStyle/>
          <a:p>
            <a:r>
              <a:rPr kumimoji="1" lang="ja-JP" altLang="en-US" sz="5400" b="1" dirty="0">
                <a:solidFill>
                  <a:srgbClr val="FF0000"/>
                </a:solidFill>
                <a:latin typeface="游ゴシック" panose="020B0400000000000000" pitchFamily="50" charset="-128"/>
                <a:ea typeface="游ゴシック" panose="020B0400000000000000" pitchFamily="50" charset="-128"/>
              </a:rPr>
              <a:t>阿弥陀仏</a:t>
            </a:r>
            <a:r>
              <a:rPr kumimoji="1" lang="ja-JP" altLang="en-US" sz="5400" b="1" dirty="0">
                <a:latin typeface="游ゴシック" panose="020B0400000000000000" pitchFamily="50" charset="-128"/>
                <a:ea typeface="游ゴシック" panose="020B0400000000000000" pitchFamily="50" charset="-128"/>
              </a:rPr>
              <a:t>とは</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425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fade">
                                      <p:cBhvr>
                                        <p:cTn id="1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0066" y="1431825"/>
            <a:ext cx="5196029" cy="923330"/>
          </a:xfrm>
          <a:prstGeom prst="rect">
            <a:avLst/>
          </a:prstGeom>
          <a:noFill/>
        </p:spPr>
        <p:txBody>
          <a:bodyPr wrap="square" rtlCol="0">
            <a:spAutoFit/>
          </a:bodyPr>
          <a:lstStyle/>
          <a:p>
            <a:r>
              <a:rPr kumimoji="1" lang="ja-JP" altLang="en-US" sz="5400" b="1" dirty="0">
                <a:latin typeface="游ゴシック" panose="020B0400000000000000" pitchFamily="50" charset="-128"/>
                <a:ea typeface="游ゴシック" panose="020B0400000000000000" pitchFamily="50" charset="-128"/>
              </a:rPr>
              <a:t>・アミターユス</a:t>
            </a:r>
            <a:endParaRPr kumimoji="1" lang="en-US" altLang="ja-JP" sz="5400" b="1"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240066" y="4151752"/>
            <a:ext cx="4475949" cy="923330"/>
          </a:xfrm>
          <a:prstGeom prst="rect">
            <a:avLst/>
          </a:prstGeom>
          <a:noFill/>
        </p:spPr>
        <p:txBody>
          <a:bodyPr wrap="square" rtlCol="0">
            <a:spAutoFit/>
          </a:bodyPr>
          <a:lstStyle/>
          <a:p>
            <a:r>
              <a:rPr kumimoji="1" lang="ja-JP" altLang="en-US" sz="5400" b="1" dirty="0">
                <a:latin typeface="游ゴシック" panose="020B0400000000000000" pitchFamily="50" charset="-128"/>
                <a:ea typeface="游ゴシック" panose="020B0400000000000000" pitchFamily="50" charset="-128"/>
              </a:rPr>
              <a:t>・アミターバ</a:t>
            </a:r>
            <a:endParaRPr kumimoji="1" lang="en-US" altLang="ja-JP" sz="5400" b="1" dirty="0">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1514700" y="2437265"/>
            <a:ext cx="7265130" cy="1200329"/>
          </a:xfrm>
          <a:prstGeom prst="rect">
            <a:avLst/>
          </a:prstGeom>
          <a:noFill/>
          <a:ln>
            <a:noFill/>
          </a:ln>
        </p:spPr>
        <p:txBody>
          <a:bodyPr wrap="none" rtlCol="0">
            <a:spAutoFit/>
          </a:bodyPr>
          <a:lstStyle/>
          <a:p>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限りない</a:t>
            </a:r>
            <a:r>
              <a:rPr lang="ja-JP" altLang="en-US" sz="7200" b="1" dirty="0">
                <a:solidFill>
                  <a:srgbClr val="FF0000"/>
                </a:solidFill>
                <a:latin typeface="游ゴシック" panose="020B0400000000000000" pitchFamily="50" charset="-128"/>
                <a:ea typeface="游ゴシック" panose="020B0400000000000000" pitchFamily="50" charset="-128"/>
              </a:rPr>
              <a:t>命</a:t>
            </a:r>
            <a:r>
              <a:rPr lang="ja-JP" altLang="en-US" sz="4800" b="1" dirty="0">
                <a:latin typeface="游ゴシック" panose="020B0400000000000000" pitchFamily="50" charset="-128"/>
                <a:ea typeface="游ゴシック" panose="020B0400000000000000" pitchFamily="50" charset="-128"/>
              </a:rPr>
              <a:t>を有する者</a:t>
            </a:r>
            <a:endParaRPr kumimoji="1" lang="ja-JP" altLang="en-US" sz="4800" b="1" dirty="0">
              <a:latin typeface="游ゴシック" panose="020B0400000000000000" pitchFamily="50" charset="-128"/>
              <a:ea typeface="游ゴシック" panose="020B0400000000000000" pitchFamily="50" charset="-128"/>
            </a:endParaRPr>
          </a:p>
        </p:txBody>
      </p:sp>
      <p:sp>
        <p:nvSpPr>
          <p:cNvPr id="29" name="テキスト ボックス 28"/>
          <p:cNvSpPr txBox="1"/>
          <p:nvPr/>
        </p:nvSpPr>
        <p:spPr>
          <a:xfrm>
            <a:off x="1517906" y="5157192"/>
            <a:ext cx="7263527" cy="1200329"/>
          </a:xfrm>
          <a:prstGeom prst="rect">
            <a:avLst/>
          </a:prstGeom>
          <a:noFill/>
        </p:spPr>
        <p:txBody>
          <a:bodyPr wrap="none" rtlCol="0">
            <a:spAutoFit/>
          </a:bodyPr>
          <a:lstStyle/>
          <a:p>
            <a:r>
              <a:rPr kumimoji="1"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限りない</a:t>
            </a:r>
            <a:r>
              <a:rPr kumimoji="1" lang="ja-JP" altLang="en-US" sz="7200" b="1" dirty="0">
                <a:solidFill>
                  <a:srgbClr val="FFCC00"/>
                </a:solidFill>
                <a:latin typeface="游ゴシック" panose="020B0400000000000000" pitchFamily="50" charset="-128"/>
                <a:ea typeface="游ゴシック" panose="020B0400000000000000" pitchFamily="50" charset="-128"/>
              </a:rPr>
              <a:t>光</a:t>
            </a:r>
            <a:r>
              <a:rPr kumimoji="1" lang="ja-JP" altLang="en-US" sz="4800" b="1" dirty="0">
                <a:latin typeface="游ゴシック" panose="020B0400000000000000" pitchFamily="50" charset="-128"/>
                <a:ea typeface="游ゴシック" panose="020B0400000000000000" pitchFamily="50" charset="-128"/>
              </a:rPr>
              <a:t>を有する者</a:t>
            </a:r>
          </a:p>
        </p:txBody>
      </p:sp>
      <p:sp>
        <p:nvSpPr>
          <p:cNvPr id="7" name="テキスト ボックス 6"/>
          <p:cNvSpPr txBox="1"/>
          <p:nvPr/>
        </p:nvSpPr>
        <p:spPr>
          <a:xfrm>
            <a:off x="243664" y="202057"/>
            <a:ext cx="6272552" cy="923330"/>
          </a:xfrm>
          <a:prstGeom prst="rect">
            <a:avLst/>
          </a:prstGeom>
          <a:noFill/>
        </p:spPr>
        <p:txBody>
          <a:bodyPr vert="horz" wrap="square" rtlCol="0">
            <a:spAutoFit/>
          </a:bodyPr>
          <a:lstStyle/>
          <a:p>
            <a:r>
              <a:rPr kumimoji="1" lang="ja-JP" altLang="en-US" sz="5400" b="1" dirty="0">
                <a:latin typeface="游ゴシック" panose="020B0400000000000000" pitchFamily="50" charset="-128"/>
                <a:ea typeface="游ゴシック" panose="020B0400000000000000" pitchFamily="50" charset="-128"/>
              </a:rPr>
              <a:t>阿弥陀仏とは</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0773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63137" y="2765890"/>
            <a:ext cx="9080863" cy="923330"/>
          </a:xfrm>
          <a:prstGeom prst="rect">
            <a:avLst/>
          </a:prstGeom>
          <a:noFill/>
        </p:spPr>
        <p:txBody>
          <a:bodyPr wrap="square" rtlCol="0">
            <a:spAutoFit/>
          </a:bodyPr>
          <a:lstStyle/>
          <a:p>
            <a:r>
              <a:rPr kumimoji="1" lang="ja-JP" altLang="en-US" sz="5400" b="1" dirty="0">
                <a:ln cmpd="sng">
                  <a:noFill/>
                </a:ln>
                <a:solidFill>
                  <a:srgbClr val="FF0000"/>
                </a:solidFill>
                <a:ea typeface="游ゴシック" panose="020B0400000000000000" pitchFamily="50" charset="-128"/>
              </a:rPr>
              <a:t>無量寿</a:t>
            </a:r>
            <a:r>
              <a:rPr kumimoji="1"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時間的無限をあらわす</a:t>
            </a:r>
            <a:endParaRPr kumimoji="1" lang="en-US" altLang="ja-JP" sz="4800" b="1"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243664" y="1497879"/>
            <a:ext cx="5912512" cy="1200329"/>
          </a:xfrm>
          <a:prstGeom prst="rect">
            <a:avLst/>
          </a:prstGeom>
          <a:noFill/>
        </p:spPr>
        <p:txBody>
          <a:bodyPr wrap="square" rtlCol="0">
            <a:spAutoFit/>
          </a:bodyPr>
          <a:lstStyle/>
          <a:p>
            <a:r>
              <a:rPr kumimoji="1" lang="ja-JP" altLang="en-US" sz="5400" b="1" dirty="0">
                <a:latin typeface="游ゴシック" panose="020B0400000000000000" pitchFamily="50" charset="-128"/>
                <a:ea typeface="游ゴシック" panose="020B0400000000000000" pitchFamily="50" charset="-128"/>
              </a:rPr>
              <a:t>・</a:t>
            </a:r>
            <a:r>
              <a:rPr kumimoji="1" lang="ja-JP" altLang="en-US" sz="7200" b="1" dirty="0">
                <a:solidFill>
                  <a:srgbClr val="FF0000"/>
                </a:solidFill>
                <a:latin typeface="游ゴシック" panose="020B0400000000000000" pitchFamily="50" charset="-128"/>
                <a:ea typeface="游ゴシック" panose="020B0400000000000000" pitchFamily="50" charset="-128"/>
              </a:rPr>
              <a:t>命</a:t>
            </a:r>
            <a:r>
              <a:rPr kumimoji="1" lang="ja-JP" altLang="en-US" sz="5400" b="1" dirty="0">
                <a:latin typeface="游ゴシック" panose="020B0400000000000000" pitchFamily="50" charset="-128"/>
                <a:ea typeface="游ゴシック" panose="020B0400000000000000" pitchFamily="50" charset="-128"/>
              </a:rPr>
              <a:t>に限りがない</a:t>
            </a:r>
            <a:endParaRPr kumimoji="1" lang="en-US" altLang="ja-JP" sz="5400" b="1" dirty="0">
              <a:latin typeface="游ゴシック" panose="020B0400000000000000" pitchFamily="50" charset="-128"/>
              <a:ea typeface="游ゴシック" panose="020B0400000000000000" pitchFamily="50" charset="-128"/>
            </a:endParaRPr>
          </a:p>
        </p:txBody>
      </p:sp>
      <p:sp>
        <p:nvSpPr>
          <p:cNvPr id="35" name="テキスト ボックス 34"/>
          <p:cNvSpPr txBox="1"/>
          <p:nvPr/>
        </p:nvSpPr>
        <p:spPr>
          <a:xfrm>
            <a:off x="243664" y="202057"/>
            <a:ext cx="6272552" cy="923330"/>
          </a:xfrm>
          <a:prstGeom prst="rect">
            <a:avLst/>
          </a:prstGeom>
          <a:noFill/>
        </p:spPr>
        <p:txBody>
          <a:bodyPr vert="horz" wrap="square" rtlCol="0">
            <a:spAutoFit/>
          </a:bodyPr>
          <a:lstStyle/>
          <a:p>
            <a:r>
              <a:rPr kumimoji="1" lang="ja-JP" altLang="en-US" sz="5400" b="1" dirty="0">
                <a:latin typeface="游ゴシック" panose="020B0400000000000000" pitchFamily="50" charset="-128"/>
                <a:ea typeface="游ゴシック" panose="020B0400000000000000" pitchFamily="50" charset="-128"/>
              </a:rPr>
              <a:t>阿弥陀仏の</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243664" y="3973004"/>
            <a:ext cx="5984520" cy="1200329"/>
          </a:xfrm>
          <a:prstGeom prst="rect">
            <a:avLst/>
          </a:prstGeom>
          <a:noFill/>
        </p:spPr>
        <p:txBody>
          <a:bodyPr wrap="square" rtlCol="0">
            <a:spAutoFit/>
          </a:bodyPr>
          <a:lstStyle/>
          <a:p>
            <a:r>
              <a:rPr lang="ja-JP" altLang="en-US" sz="5400" b="1" dirty="0">
                <a:latin typeface="游ゴシック" panose="020B0400000000000000" pitchFamily="50" charset="-128"/>
                <a:ea typeface="游ゴシック" panose="020B0400000000000000" pitchFamily="50" charset="-128"/>
              </a:rPr>
              <a:t>・</a:t>
            </a:r>
            <a:r>
              <a:rPr lang="ja-JP" altLang="en-US" sz="7200" b="1" dirty="0">
                <a:solidFill>
                  <a:srgbClr val="FFCC00"/>
                </a:solidFill>
                <a:latin typeface="游ゴシック" panose="020B0400000000000000" pitchFamily="50" charset="-128"/>
                <a:ea typeface="游ゴシック" panose="020B0400000000000000" pitchFamily="50" charset="-128"/>
              </a:rPr>
              <a:t>光</a:t>
            </a:r>
            <a:r>
              <a:rPr kumimoji="1" lang="ja-JP" altLang="en-US" sz="5400" b="1" dirty="0">
                <a:latin typeface="游ゴシック" panose="020B0400000000000000" pitchFamily="50" charset="-128"/>
                <a:ea typeface="游ゴシック" panose="020B0400000000000000" pitchFamily="50" charset="-128"/>
              </a:rPr>
              <a:t>に限りがない</a:t>
            </a:r>
            <a:endParaRPr kumimoji="1" lang="en-US" altLang="ja-JP" sz="5400" b="1"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63137" y="5329723"/>
            <a:ext cx="9080863" cy="923330"/>
          </a:xfrm>
          <a:prstGeom prst="rect">
            <a:avLst/>
          </a:prstGeom>
          <a:noFill/>
        </p:spPr>
        <p:txBody>
          <a:bodyPr wrap="square" rtlCol="0">
            <a:spAutoFit/>
          </a:bodyPr>
          <a:lstStyle/>
          <a:p>
            <a:r>
              <a:rPr kumimoji="1" lang="ja-JP" altLang="en-US" sz="5400" b="1" dirty="0">
                <a:solidFill>
                  <a:srgbClr val="FFCC00"/>
                </a:solidFill>
                <a:ea typeface="游ゴシック" panose="020B0400000000000000" pitchFamily="50" charset="-128"/>
              </a:rPr>
              <a:t>無量光</a:t>
            </a:r>
            <a:r>
              <a:rPr kumimoji="1"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空間的無限をあらわす</a:t>
            </a:r>
            <a:endParaRPr kumimoji="1" lang="en-US" altLang="ja-JP" sz="48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90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609024" y="-1899592"/>
            <a:ext cx="11965700" cy="11694824"/>
            <a:chOff x="-609024" y="-1899592"/>
            <a:chExt cx="11965700" cy="11694824"/>
          </a:xfrm>
        </p:grpSpPr>
        <p:sp>
          <p:nvSpPr>
            <p:cNvPr id="8" name="円/楕円 7"/>
            <p:cNvSpPr>
              <a:spLocks noChangeAspect="1"/>
            </p:cNvSpPr>
            <p:nvPr/>
          </p:nvSpPr>
          <p:spPr>
            <a:xfrm>
              <a:off x="-340469" y="-1899592"/>
              <a:ext cx="11697145" cy="11694824"/>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
          <p:nvSpPr>
            <p:cNvPr id="18" name="テキスト ボックス 17"/>
            <p:cNvSpPr txBox="1"/>
            <p:nvPr/>
          </p:nvSpPr>
          <p:spPr>
            <a:xfrm>
              <a:off x="-609024" y="1174100"/>
              <a:ext cx="7132720" cy="3046988"/>
            </a:xfrm>
            <a:prstGeom prst="rect">
              <a:avLst/>
            </a:prstGeom>
            <a:noFill/>
          </p:spPr>
          <p:txBody>
            <a:bodyPr wrap="square" rtlCol="0">
              <a:spAutoFit/>
            </a:bodyPr>
            <a:lstStyle/>
            <a:p>
              <a:pPr algn="ctr"/>
              <a:r>
                <a:rPr kumimoji="1" lang="ja-JP" altLang="en-US" sz="96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いつでも</a:t>
              </a:r>
              <a:endParaRPr kumimoji="1" lang="en-US" altLang="ja-JP" sz="96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pPr algn="ctr"/>
              <a:r>
                <a:rPr kumimoji="1" lang="ja-JP" altLang="en-US" sz="9600" b="1" dirty="0">
                  <a:solidFill>
                    <a:srgbClr val="FFCC00"/>
                  </a:solidFill>
                  <a:effectLst>
                    <a:glow rad="127000">
                      <a:schemeClr val="bg1"/>
                    </a:glow>
                  </a:effectLst>
                  <a:latin typeface="游ゴシック" panose="020B0400000000000000" pitchFamily="50" charset="-128"/>
                  <a:ea typeface="游ゴシック" panose="020B0400000000000000" pitchFamily="50" charset="-128"/>
                </a:rPr>
                <a:t>どこでも</a:t>
              </a:r>
              <a:endParaRPr kumimoji="1" lang="en-US" altLang="ja-JP" sz="9600" b="1" dirty="0">
                <a:solidFill>
                  <a:srgbClr val="FFCC00"/>
                </a:solidFill>
                <a:effectLst>
                  <a:glow rad="127000">
                    <a:schemeClr val="bg1"/>
                  </a:glow>
                </a:effectLst>
                <a:latin typeface="游ゴシック" panose="020B0400000000000000" pitchFamily="50" charset="-128"/>
                <a:ea typeface="游ゴシック" panose="020B0400000000000000" pitchFamily="50" charset="-128"/>
              </a:endParaRPr>
            </a:p>
          </p:txBody>
        </p:sp>
        <p:sp>
          <p:nvSpPr>
            <p:cNvPr id="25" name="テキスト ボックス 24"/>
            <p:cNvSpPr txBox="1"/>
            <p:nvPr/>
          </p:nvSpPr>
          <p:spPr>
            <a:xfrm>
              <a:off x="243664" y="4193844"/>
              <a:ext cx="8676456" cy="2492990"/>
            </a:xfrm>
            <a:prstGeom prst="rect">
              <a:avLst/>
            </a:prstGeom>
            <a:noFill/>
          </p:spPr>
          <p:txBody>
            <a:bodyPr wrap="square" rtlCol="0">
              <a:spAutoFit/>
            </a:bodyPr>
            <a:lstStyle/>
            <a:p>
              <a:pPr algn="ctr"/>
              <a:r>
                <a:rPr kumimoji="1" lang="ja-JP" altLang="en-US" sz="9600" b="1" dirty="0">
                  <a:solidFill>
                    <a:srgbClr val="FF0000"/>
                  </a:solidFill>
                  <a:ea typeface="游ゴシック" panose="020B0400000000000000" pitchFamily="50" charset="-128"/>
                </a:rPr>
                <a:t>私</a:t>
              </a:r>
              <a:r>
                <a:rPr kumimoji="1" lang="ja-JP" altLang="en-US" sz="6000" b="1" dirty="0">
                  <a:latin typeface="游ゴシック" panose="020B0400000000000000" pitchFamily="50" charset="-128"/>
                  <a:ea typeface="游ゴシック" panose="020B0400000000000000" pitchFamily="50" charset="-128"/>
                </a:rPr>
                <a:t>を救おうと</a:t>
              </a:r>
              <a:endParaRPr kumimoji="1" lang="en-US" altLang="ja-JP" sz="6000" b="1" dirty="0">
                <a:latin typeface="游ゴシック" panose="020B0400000000000000" pitchFamily="50" charset="-128"/>
                <a:ea typeface="游ゴシック" panose="020B0400000000000000" pitchFamily="50" charset="-128"/>
              </a:endParaRPr>
            </a:p>
            <a:p>
              <a:pPr algn="ctr"/>
              <a:r>
                <a:rPr kumimoji="1" lang="ja-JP" altLang="en-US" sz="6000" b="1" dirty="0">
                  <a:latin typeface="游ゴシック" panose="020B0400000000000000" pitchFamily="50" charset="-128"/>
                  <a:ea typeface="游ゴシック" panose="020B0400000000000000" pitchFamily="50" charset="-128"/>
                </a:rPr>
                <a:t>はたらかれている仏さま</a:t>
              </a:r>
              <a:endParaRPr kumimoji="1" lang="en-US" altLang="ja-JP" sz="6000" b="1" dirty="0">
                <a:latin typeface="游ゴシック" panose="020B0400000000000000" pitchFamily="50" charset="-128"/>
                <a:ea typeface="游ゴシック" panose="020B0400000000000000" pitchFamily="50" charset="-128"/>
              </a:endParaRPr>
            </a:p>
          </p:txBody>
        </p:sp>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t="-1" r="28224" b="62006"/>
            <a:stretch/>
          </p:blipFill>
          <p:spPr>
            <a:xfrm>
              <a:off x="5508104" y="213965"/>
              <a:ext cx="3381884" cy="4036441"/>
            </a:xfrm>
            <a:prstGeom prst="rect">
              <a:avLst/>
            </a:prstGeom>
          </p:spPr>
        </p:pic>
      </p:grpSp>
      <p:sp>
        <p:nvSpPr>
          <p:cNvPr id="35" name="テキスト ボックス 34"/>
          <p:cNvSpPr txBox="1"/>
          <p:nvPr/>
        </p:nvSpPr>
        <p:spPr>
          <a:xfrm>
            <a:off x="243664" y="202057"/>
            <a:ext cx="6272552" cy="923330"/>
          </a:xfrm>
          <a:prstGeom prst="rect">
            <a:avLst/>
          </a:prstGeom>
          <a:noFill/>
        </p:spPr>
        <p:txBody>
          <a:bodyPr vert="horz" wrap="square" rtlCol="0">
            <a:spAutoFit/>
          </a:bodyPr>
          <a:lstStyle/>
          <a:p>
            <a:r>
              <a:rPr kumimoji="1" lang="ja-JP" altLang="en-US" sz="5400" b="1" dirty="0">
                <a:latin typeface="游ゴシック" panose="020B0400000000000000" pitchFamily="50" charset="-128"/>
                <a:ea typeface="游ゴシック" panose="020B0400000000000000" pitchFamily="50" charset="-128"/>
              </a:rPr>
              <a:t>阿弥陀仏は</a:t>
            </a:r>
            <a:r>
              <a:rPr kumimoji="1" lang="en-US" altLang="ja-JP" sz="5400" b="1" dirty="0">
                <a:latin typeface="游ゴシック" panose="020B0400000000000000" pitchFamily="50" charset="-128"/>
                <a:ea typeface="游ゴシック" panose="020B0400000000000000" pitchFamily="50" charset="-128"/>
              </a:rPr>
              <a:t>…</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286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628801"/>
            <a:ext cx="8640961" cy="496855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ea typeface="游ゴシック" panose="020B0400000000000000" pitchFamily="50" charset="-128"/>
              </a:rPr>
              <a:t>☆「帰命無量寿如来　南無不可思議光」</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の二句は、どちらの句も「阿弥陀仏に</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おまかせいたします」という意味で</a:t>
            </a:r>
            <a:r>
              <a:rPr lang="ja-JP" altLang="en-US" sz="3600" b="1" dirty="0" err="1">
                <a:solidFill>
                  <a:schemeClr val="tx1"/>
                </a:solidFill>
                <a:ea typeface="游ゴシック" panose="020B0400000000000000" pitchFamily="50" charset="-128"/>
              </a:rPr>
              <a:t>あ</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り、親鸞聖人ご自身の</a:t>
            </a:r>
            <a:r>
              <a:rPr lang="ja-JP" altLang="en-US" sz="3600" b="1" dirty="0">
                <a:ln w="3175">
                  <a:noFill/>
                </a:ln>
                <a:solidFill>
                  <a:schemeClr val="tx1"/>
                </a:solidFill>
                <a:ea typeface="游ゴシック" panose="020B0400000000000000" pitchFamily="50" charset="-128"/>
              </a:rPr>
              <a:t>信の表明</a:t>
            </a:r>
            <a:r>
              <a:rPr lang="ja-JP" altLang="en-US" sz="3600" b="1" dirty="0">
                <a:solidFill>
                  <a:schemeClr val="tx1"/>
                </a:solidFill>
                <a:ea typeface="游ゴシック" panose="020B0400000000000000" pitchFamily="50" charset="-128"/>
              </a:rPr>
              <a:t>である。</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☆阿弥陀仏は、寿命無量・光明無量と</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いう二つの意味の名前をもつ仏さま。</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☆阿弥陀仏はいつでも、どこでも、私を</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救おうとはたらかれている仏さま。</a:t>
            </a:r>
          </a:p>
        </p:txBody>
      </p:sp>
      <p:sp>
        <p:nvSpPr>
          <p:cNvPr id="7" name="横巻き 6"/>
          <p:cNvSpPr/>
          <p:nvPr/>
        </p:nvSpPr>
        <p:spPr>
          <a:xfrm>
            <a:off x="256749" y="116632"/>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extLst>
      <p:ext uri="{BB962C8B-B14F-4D97-AF65-F5344CB8AC3E}">
        <p14:creationId xmlns:p14="http://schemas.microsoft.com/office/powerpoint/2010/main" val="56109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280" y="2487502"/>
            <a:ext cx="8589439" cy="923330"/>
          </a:xfrm>
          <a:prstGeom prst="rect">
            <a:avLst/>
          </a:prstGeom>
          <a:noFill/>
        </p:spPr>
        <p:txBody>
          <a:bodyPr wrap="square" rtlCol="0">
            <a:spAutoFit/>
          </a:bodyPr>
          <a:lstStyle/>
          <a:p>
            <a:pPr algn="ctr"/>
            <a:r>
              <a:rPr lang="ja-JP" altLang="en-US" sz="5400" b="1" dirty="0">
                <a:solidFill>
                  <a:prstClr val="black"/>
                </a:solidFill>
                <a:latin typeface="游ゴシック" panose="020B0400000000000000" pitchFamily="50" charset="-128"/>
                <a:ea typeface="游ゴシック" panose="020B0400000000000000" pitchFamily="50" charset="-128"/>
              </a:rPr>
              <a:t>２．阿弥陀仏の願いと救い</a:t>
            </a:r>
          </a:p>
        </p:txBody>
      </p:sp>
      <p:sp>
        <p:nvSpPr>
          <p:cNvPr id="3" name="テキスト ボックス 2"/>
          <p:cNvSpPr txBox="1"/>
          <p:nvPr/>
        </p:nvSpPr>
        <p:spPr>
          <a:xfrm>
            <a:off x="736518" y="3410832"/>
            <a:ext cx="7673822" cy="923330"/>
          </a:xfrm>
          <a:prstGeom prst="rect">
            <a:avLst/>
          </a:prstGeom>
          <a:noFill/>
        </p:spPr>
        <p:txBody>
          <a:bodyPr wrap="square" rtlCol="0">
            <a:spAutoFit/>
          </a:bodyPr>
          <a:lstStyle/>
          <a:p>
            <a:pPr algn="ctr"/>
            <a:r>
              <a:rPr lang="ja-JP" altLang="en-US" sz="5400" b="1" dirty="0">
                <a:solidFill>
                  <a:prstClr val="black"/>
                </a:solidFill>
                <a:latin typeface="游ゴシック" panose="020B0400000000000000" pitchFamily="50" charset="-128"/>
                <a:ea typeface="游ゴシック" panose="020B0400000000000000" pitchFamily="50" charset="-128"/>
              </a:rPr>
              <a:t>（１）</a:t>
            </a:r>
          </a:p>
        </p:txBody>
      </p:sp>
    </p:spTree>
    <p:extLst>
      <p:ext uri="{BB962C8B-B14F-4D97-AF65-F5344CB8AC3E}">
        <p14:creationId xmlns:p14="http://schemas.microsoft.com/office/powerpoint/2010/main" val="32347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正方形/長方形 4"/>
          <p:cNvSpPr/>
          <p:nvPr/>
        </p:nvSpPr>
        <p:spPr>
          <a:xfrm>
            <a:off x="5508104" y="188640"/>
            <a:ext cx="2016224" cy="60486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78942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468560" y="-3123728"/>
            <a:ext cx="7992888" cy="9981728"/>
            <a:chOff x="467544" y="-2886563"/>
            <a:chExt cx="8164366" cy="9744563"/>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1" r="28224" b="62006"/>
            <a:stretch/>
          </p:blipFill>
          <p:spPr>
            <a:xfrm>
              <a:off x="467544" y="-2886563"/>
              <a:ext cx="8164366" cy="9744563"/>
            </a:xfrm>
            <a:prstGeom prst="rect">
              <a:avLst/>
            </a:prstGeom>
          </p:spPr>
        </p:pic>
        <p:sp>
          <p:nvSpPr>
            <p:cNvPr id="4" name="正方形/長方形 3"/>
            <p:cNvSpPr/>
            <p:nvPr/>
          </p:nvSpPr>
          <p:spPr>
            <a:xfrm>
              <a:off x="1570837" y="4133489"/>
              <a:ext cx="5369820" cy="2523896"/>
            </a:xfrm>
            <a:prstGeom prst="rect">
              <a:avLst/>
            </a:prstGeom>
          </p:spPr>
          <p:txBody>
            <a:bodyPr wrap="square">
              <a:spAutoFit/>
            </a:bodyPr>
            <a:lstStyle/>
            <a:p>
              <a:pPr algn="ctr"/>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阿弥陀仏は</a:t>
              </a:r>
              <a:endPar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ctr"/>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どのようにして</a:t>
              </a:r>
              <a:endParaRPr lang="en-US" altLang="ja-JP"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pPr algn="ctr"/>
              <a:r>
                <a:rPr lang="ja-JP" altLang="en-US" sz="5400" b="1" dirty="0">
                  <a:solidFill>
                    <a:schemeClr val="bg1"/>
                  </a:solidFill>
                  <a:effectLst>
                    <a:glow rad="228600">
                      <a:schemeClr val="tx1"/>
                    </a:glow>
                  </a:effectLst>
                  <a:latin typeface="游ゴシック" panose="020B0400000000000000" pitchFamily="50" charset="-128"/>
                  <a:ea typeface="游ゴシック" panose="020B0400000000000000" pitchFamily="50" charset="-128"/>
                </a:rPr>
                <a:t>仏になられたか</a:t>
              </a:r>
            </a:p>
          </p:txBody>
        </p:sp>
      </p:grpSp>
      <p:grpSp>
        <p:nvGrpSpPr>
          <p:cNvPr id="7" name="グループ化 6"/>
          <p:cNvGrpSpPr/>
          <p:nvPr/>
        </p:nvGrpSpPr>
        <p:grpSpPr>
          <a:xfrm>
            <a:off x="6071685" y="470341"/>
            <a:ext cx="2798202" cy="6146106"/>
            <a:chOff x="6071685" y="470341"/>
            <a:chExt cx="2798202" cy="6146106"/>
          </a:xfrm>
        </p:grpSpPr>
        <p:sp>
          <p:nvSpPr>
            <p:cNvPr id="2" name="テキスト ボックス 1"/>
            <p:cNvSpPr txBox="1"/>
            <p:nvPr/>
          </p:nvSpPr>
          <p:spPr>
            <a:xfrm>
              <a:off x="6071685" y="470341"/>
              <a:ext cx="2798202" cy="6146106"/>
            </a:xfrm>
            <a:prstGeom prst="rect">
              <a:avLst/>
            </a:prstGeom>
            <a:noFill/>
          </p:spPr>
          <p:txBody>
            <a:bodyPr vert="eaVert" wrap="square" rtlCol="0">
              <a:spAutoFit/>
            </a:bodyPr>
            <a:lstStyle/>
            <a:p>
              <a:r>
                <a:rPr kumimoji="1" lang="en-US" altLang="ja-JP" sz="5400" b="1" dirty="0">
                  <a:effectLst>
                    <a:glow rad="228600">
                      <a:schemeClr val="bg1"/>
                    </a:glow>
                  </a:effectLst>
                  <a:latin typeface="游ゴシック" panose="020B0400000000000000" pitchFamily="50" charset="-128"/>
                  <a:ea typeface="游ゴシック" panose="020B0400000000000000" pitchFamily="50" charset="-128"/>
                </a:rPr>
                <a:t>3</a:t>
              </a:r>
              <a:r>
                <a:rPr kumimoji="1" lang="ja-JP" altLang="en-US" sz="5400" b="1" dirty="0">
                  <a:effectLst>
                    <a:glow rad="228600">
                      <a:schemeClr val="bg1"/>
                    </a:glow>
                  </a:effectLst>
                  <a:latin typeface="游ゴシック" panose="020B0400000000000000" pitchFamily="50" charset="-128"/>
                  <a:ea typeface="游ゴシック" panose="020B0400000000000000" pitchFamily="50" charset="-128"/>
                </a:rPr>
                <a:t>法蔵菩薩因位時</a:t>
              </a:r>
              <a:endParaRPr kumimoji="1"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endParaRPr lang="en-US" altLang="ja-JP" sz="5400" b="1" dirty="0">
                <a:solidFill>
                  <a:srgbClr val="FF0000"/>
                </a:solidFill>
                <a:effectLst>
                  <a:glow rad="228600">
                    <a:schemeClr val="bg1"/>
                  </a:glow>
                </a:effectLst>
                <a:ea typeface="游ゴシック" panose="020B0400000000000000" pitchFamily="50" charset="-128"/>
              </a:endParaRPr>
            </a:p>
            <a:p>
              <a:r>
                <a:rPr lang="en-US" altLang="ja-JP" sz="5400" b="1" dirty="0">
                  <a:effectLst>
                    <a:glow rad="228600">
                      <a:schemeClr val="bg1"/>
                    </a:glow>
                  </a:effectLst>
                  <a:latin typeface="游ゴシック" panose="020B0400000000000000" pitchFamily="50" charset="-128"/>
                  <a:ea typeface="游ゴシック" panose="020B0400000000000000" pitchFamily="50" charset="-128"/>
                </a:rPr>
                <a:t>10</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重誓名声聞十方</a:t>
              </a:r>
              <a:endParaRPr kumimoji="1" lang="ja-JP" altLang="en-US" sz="54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7092280" y="2997008"/>
              <a:ext cx="864096" cy="923330"/>
            </a:xfrm>
            <a:prstGeom prst="rect">
              <a:avLst/>
            </a:prstGeom>
            <a:noFill/>
          </p:spPr>
          <p:txBody>
            <a:bodyPr wrap="square" rtlCol="0">
              <a:spAutoFit/>
            </a:bodyPr>
            <a:lstStyle/>
            <a:p>
              <a:r>
                <a:rPr kumimoji="1" lang="ja-JP" altLang="en-US" sz="5400" b="1" dirty="0">
                  <a:ea typeface="游ゴシック" panose="020B0400000000000000" pitchFamily="50" charset="-128"/>
                </a:rPr>
                <a:t>～</a:t>
              </a:r>
            </a:p>
          </p:txBody>
        </p:sp>
      </p:grpSp>
    </p:spTree>
    <p:extLst>
      <p:ext uri="{BB962C8B-B14F-4D97-AF65-F5344CB8AC3E}">
        <p14:creationId xmlns:p14="http://schemas.microsoft.com/office/powerpoint/2010/main" val="287010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10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08520" y="332656"/>
            <a:ext cx="8855968" cy="1200329"/>
          </a:xfrm>
          <a:prstGeom prst="rect">
            <a:avLst/>
          </a:prstGeom>
          <a:noFill/>
        </p:spPr>
        <p:txBody>
          <a:bodyPr wrap="square" rtlCol="0">
            <a:spAutoFit/>
          </a:bodyPr>
          <a:lstStyle/>
          <a:p>
            <a:r>
              <a:rPr kumimoji="1" lang="ja-JP" altLang="en-US" sz="7200" b="1" dirty="0">
                <a:latin typeface="游ゴシック" panose="020B0400000000000000" pitchFamily="50" charset="-128"/>
                <a:ea typeface="游ゴシック" panose="020B0400000000000000" pitchFamily="50" charset="-128"/>
              </a:rPr>
              <a:t>「</a:t>
            </a:r>
            <a:r>
              <a:rPr kumimoji="1" lang="ja-JP" altLang="en-US" sz="7200" b="1" dirty="0">
                <a:ln w="3175">
                  <a:noFill/>
                </a:ln>
                <a:solidFill>
                  <a:srgbClr val="FF0000"/>
                </a:solidFill>
                <a:latin typeface="游ゴシック" panose="020B0400000000000000" pitchFamily="50" charset="-128"/>
                <a:ea typeface="游ゴシック" panose="020B0400000000000000" pitchFamily="50" charset="-128"/>
              </a:rPr>
              <a:t>正信偈</a:t>
            </a:r>
            <a:r>
              <a:rPr kumimoji="1" lang="ja-JP" altLang="en-US" sz="7200" b="1" dirty="0">
                <a:latin typeface="游ゴシック" panose="020B0400000000000000" pitchFamily="50" charset="-128"/>
                <a:ea typeface="游ゴシック" panose="020B0400000000000000" pitchFamily="50" charset="-128"/>
              </a:rPr>
              <a:t>」</a:t>
            </a:r>
            <a:r>
              <a:rPr kumimoji="1" lang="ja-JP" altLang="en-US" sz="5400" b="1" dirty="0">
                <a:latin typeface="游ゴシック" panose="020B0400000000000000" pitchFamily="50" charset="-128"/>
                <a:ea typeface="游ゴシック" panose="020B0400000000000000" pitchFamily="50" charset="-128"/>
              </a:rPr>
              <a:t>がわかれば</a:t>
            </a:r>
            <a:r>
              <a:rPr lang="ja-JP" altLang="en-US" sz="6000" b="1" dirty="0">
                <a:ln w="3175">
                  <a:noFill/>
                </a:ln>
                <a:ea typeface="游ゴシック" panose="020B0400000000000000" pitchFamily="50" charset="-128"/>
              </a:rPr>
              <a:t>　</a:t>
            </a:r>
            <a:endParaRPr kumimoji="1" lang="ja-JP" altLang="en-US" sz="5400" b="1" dirty="0">
              <a:ea typeface="游ゴシック" panose="020B0400000000000000" pitchFamily="50" charset="-128"/>
            </a:endParaRPr>
          </a:p>
        </p:txBody>
      </p:sp>
      <p:sp>
        <p:nvSpPr>
          <p:cNvPr id="11" name="テキスト ボックス 10"/>
          <p:cNvSpPr txBox="1"/>
          <p:nvPr/>
        </p:nvSpPr>
        <p:spPr>
          <a:xfrm>
            <a:off x="808820" y="3597877"/>
            <a:ext cx="7021288" cy="2862322"/>
          </a:xfrm>
          <a:prstGeom prst="rect">
            <a:avLst/>
          </a:prstGeom>
          <a:noFill/>
        </p:spPr>
        <p:txBody>
          <a:bodyPr wrap="square" rtlCol="0">
            <a:spAutoFit/>
          </a:bodyPr>
          <a:lstStyle/>
          <a:p>
            <a:pPr algn="ctr"/>
            <a:r>
              <a:rPr kumimoji="1" lang="ja-JP" altLang="en-US" sz="6000" b="1" dirty="0">
                <a:ea typeface="游ゴシック" panose="020B0400000000000000" pitchFamily="50" charset="-128"/>
              </a:rPr>
              <a:t>わずか</a:t>
            </a:r>
            <a:r>
              <a:rPr lang="en-US" altLang="ja-JP" sz="6000" b="1" dirty="0">
                <a:solidFill>
                  <a:srgbClr val="FF0000"/>
                </a:solidFill>
                <a:latin typeface="游ゴシック" panose="020B0400000000000000" pitchFamily="50" charset="-128"/>
                <a:ea typeface="游ゴシック" panose="020B0400000000000000" pitchFamily="50" charset="-128"/>
              </a:rPr>
              <a:t>840</a:t>
            </a:r>
            <a:r>
              <a:rPr lang="ja-JP" altLang="en-US" sz="6000" b="1" dirty="0">
                <a:solidFill>
                  <a:srgbClr val="FF0000"/>
                </a:solidFill>
                <a:latin typeface="游ゴシック" panose="020B0400000000000000" pitchFamily="50" charset="-128"/>
                <a:ea typeface="游ゴシック" panose="020B0400000000000000" pitchFamily="50" charset="-128"/>
              </a:rPr>
              <a:t>字</a:t>
            </a:r>
            <a:r>
              <a:rPr lang="ja-JP" altLang="en-US" sz="6000" b="1" dirty="0">
                <a:ea typeface="游ゴシック" panose="020B0400000000000000" pitchFamily="50" charset="-128"/>
              </a:rPr>
              <a:t>の中に</a:t>
            </a:r>
            <a:endParaRPr lang="en-US" altLang="ja-JP" sz="6000" b="1" dirty="0">
              <a:ea typeface="游ゴシック" panose="020B0400000000000000" pitchFamily="50" charset="-128"/>
            </a:endParaRPr>
          </a:p>
          <a:p>
            <a:pPr algn="ctr"/>
            <a:r>
              <a:rPr lang="ja-JP" altLang="en-US" sz="6000" b="1" dirty="0">
                <a:ea typeface="游ゴシック" panose="020B0400000000000000" pitchFamily="50" charset="-128"/>
              </a:rPr>
              <a:t>教えの内容が</a:t>
            </a:r>
            <a:endParaRPr lang="en-US" altLang="ja-JP" sz="6000" b="1" dirty="0">
              <a:ea typeface="游ゴシック" panose="020B0400000000000000" pitchFamily="50" charset="-128"/>
            </a:endParaRPr>
          </a:p>
          <a:p>
            <a:pPr algn="ctr"/>
            <a:r>
              <a:rPr lang="ja-JP" altLang="en-US" sz="6000" b="1" dirty="0">
                <a:ea typeface="游ゴシック" panose="020B0400000000000000" pitchFamily="50" charset="-128"/>
              </a:rPr>
              <a:t>凝縮されている</a:t>
            </a:r>
            <a:endParaRPr kumimoji="1" lang="ja-JP" altLang="en-US" sz="6000" b="1" dirty="0">
              <a:ea typeface="游ゴシック" panose="020B0400000000000000" pitchFamily="50" charset="-128"/>
            </a:endParaRPr>
          </a:p>
        </p:txBody>
      </p:sp>
      <p:sp>
        <p:nvSpPr>
          <p:cNvPr id="6" name="テキスト ボックス 5"/>
          <p:cNvSpPr txBox="1"/>
          <p:nvPr/>
        </p:nvSpPr>
        <p:spPr>
          <a:xfrm>
            <a:off x="395536" y="1526515"/>
            <a:ext cx="8351912" cy="1200329"/>
          </a:xfrm>
          <a:prstGeom prst="rect">
            <a:avLst/>
          </a:prstGeom>
          <a:solidFill>
            <a:srgbClr val="FFFF99"/>
          </a:solidFill>
        </p:spPr>
        <p:txBody>
          <a:bodyPr wrap="square" rtlCol="0">
            <a:spAutoFit/>
          </a:bodyPr>
          <a:lstStyle/>
          <a:p>
            <a:pPr algn="r"/>
            <a:r>
              <a:rPr lang="ja-JP" altLang="en-US" sz="7200" b="1" dirty="0">
                <a:ln w="3175">
                  <a:noFill/>
                </a:ln>
                <a:solidFill>
                  <a:srgbClr val="FF0000"/>
                </a:solidFill>
                <a:latin typeface="游ゴシック" panose="020B0400000000000000" pitchFamily="50" charset="-128"/>
                <a:ea typeface="游ゴシック" panose="020B0400000000000000" pitchFamily="50" charset="-128"/>
              </a:rPr>
              <a:t>浄土真宗 </a:t>
            </a:r>
            <a:r>
              <a:rPr lang="ja-JP" altLang="en-US" sz="5400" b="1" dirty="0">
                <a:ea typeface="游ゴシック" panose="020B0400000000000000" pitchFamily="50" charset="-128"/>
              </a:rPr>
              <a:t>がわかる！！</a:t>
            </a:r>
            <a:endParaRPr kumimoji="1" lang="ja-JP" altLang="en-US" sz="5400" b="1" dirty="0">
              <a:ea typeface="游ゴシック" panose="020B0400000000000000" pitchFamily="50" charset="-128"/>
            </a:endParaRPr>
          </a:p>
        </p:txBody>
      </p:sp>
      <p:sp>
        <p:nvSpPr>
          <p:cNvPr id="3" name="下矢印 2"/>
          <p:cNvSpPr/>
          <p:nvPr/>
        </p:nvSpPr>
        <p:spPr>
          <a:xfrm>
            <a:off x="3635896" y="2805489"/>
            <a:ext cx="1296144" cy="76736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134533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68" y="0"/>
            <a:ext cx="9334719" cy="4416965"/>
          </a:xfrm>
          <a:prstGeom prst="rect">
            <a:avLst/>
          </a:prstGeom>
          <a:ln>
            <a:noFill/>
          </a:ln>
          <a:effectLst/>
        </p:spPr>
      </p:pic>
      <p:sp>
        <p:nvSpPr>
          <p:cNvPr id="4" name="テキスト ボックス 3"/>
          <p:cNvSpPr txBox="1"/>
          <p:nvPr/>
        </p:nvSpPr>
        <p:spPr>
          <a:xfrm>
            <a:off x="-171915" y="4653136"/>
            <a:ext cx="9531411" cy="2000548"/>
          </a:xfrm>
          <a:prstGeom prst="rect">
            <a:avLst/>
          </a:prstGeom>
          <a:noFill/>
        </p:spPr>
        <p:txBody>
          <a:bodyPr wrap="square" rtlCol="0">
            <a:spAutoFit/>
          </a:bodyPr>
          <a:lstStyle/>
          <a:p>
            <a:pPr algn="ctr"/>
            <a:r>
              <a:rPr lang="ja-JP" altLang="en-US" sz="4400" b="1" dirty="0">
                <a:ea typeface="游ゴシック" panose="020B0400000000000000" pitchFamily="50" charset="-128"/>
              </a:rPr>
              <a:t>阿弥陀仏の誓願が説かれたお経</a:t>
            </a:r>
            <a:endParaRPr lang="en-US" altLang="ja-JP" sz="4400" b="1" dirty="0">
              <a:ea typeface="游ゴシック" panose="020B0400000000000000" pitchFamily="50" charset="-128"/>
            </a:endParaRPr>
          </a:p>
          <a:p>
            <a:pPr algn="ctr"/>
            <a:endParaRPr lang="ja-JP" altLang="en-US" sz="2000" b="1" dirty="0">
              <a:ea typeface="游ゴシック" panose="020B0400000000000000" pitchFamily="50" charset="-128"/>
            </a:endParaRPr>
          </a:p>
          <a:p>
            <a:pPr algn="ctr"/>
            <a:r>
              <a:rPr kumimoji="1" lang="en-US" altLang="ja-JP" sz="6000" b="1" dirty="0">
                <a:ea typeface="游ゴシック" panose="020B0400000000000000" pitchFamily="50" charset="-128"/>
              </a:rPr>
              <a:t>『</a:t>
            </a:r>
            <a:r>
              <a:rPr kumimoji="1" lang="ja-JP" altLang="en-US" sz="6000" b="1" dirty="0">
                <a:ea typeface="游ゴシック" panose="020B0400000000000000" pitchFamily="50" charset="-128"/>
              </a:rPr>
              <a:t>仏説無量寿経</a:t>
            </a:r>
            <a:r>
              <a:rPr kumimoji="1" lang="en-US" altLang="ja-JP" sz="6000" b="1" dirty="0">
                <a:ea typeface="游ゴシック" panose="020B0400000000000000" pitchFamily="50" charset="-128"/>
              </a:rPr>
              <a:t>』</a:t>
            </a:r>
            <a:r>
              <a:rPr kumimoji="1" lang="ja-JP" altLang="en-US" sz="6000" b="1" dirty="0">
                <a:ea typeface="游ゴシック" panose="020B0400000000000000" pitchFamily="50" charset="-128"/>
              </a:rPr>
              <a:t>（大経）</a:t>
            </a:r>
          </a:p>
        </p:txBody>
      </p:sp>
    </p:spTree>
    <p:extLst>
      <p:ext uri="{BB962C8B-B14F-4D97-AF65-F5344CB8AC3E}">
        <p14:creationId xmlns:p14="http://schemas.microsoft.com/office/powerpoint/2010/main" val="286399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023806" y="203942"/>
            <a:ext cx="2708434" cy="6384548"/>
          </a:xfrm>
          <a:prstGeom prst="rect">
            <a:avLst/>
          </a:prstGeom>
          <a:solidFill>
            <a:srgbClr val="FA608C"/>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法蔵菩薩の因位の時、</a:t>
            </a:r>
            <a:endParaRPr lang="en-US" altLang="ja-JP" sz="4400" b="1" dirty="0">
              <a:solidFill>
                <a:schemeClr val="bg1"/>
              </a:solidFill>
              <a:latin typeface="游ゴシック" panose="020B0400000000000000" pitchFamily="50" charset="-128"/>
              <a:ea typeface="游ゴシック" panose="020B0400000000000000" pitchFamily="50" charset="-128"/>
            </a:endParaRPr>
          </a:p>
          <a:p>
            <a:r>
              <a:rPr lang="ja-JP" altLang="en-US" sz="4400" b="1" dirty="0">
                <a:solidFill>
                  <a:schemeClr val="bg1"/>
                </a:solidFill>
                <a:latin typeface="游ゴシック" panose="020B0400000000000000" pitchFamily="50" charset="-128"/>
                <a:ea typeface="游ゴシック" panose="020B0400000000000000" pitchFamily="50" charset="-128"/>
              </a:rPr>
              <a:t>世自在王仏の所にましまして、</a:t>
            </a:r>
            <a:endParaRPr kumimoji="1" lang="en-US" altLang="ja-JP" sz="3200" b="1" dirty="0">
              <a:solidFill>
                <a:schemeClr val="bg1"/>
              </a:solidFill>
              <a:latin typeface="游ゴシック" panose="020B0400000000000000" pitchFamily="50" charset="-128"/>
              <a:ea typeface="游ゴシック" panose="020B0400000000000000" pitchFamily="50" charset="-128"/>
            </a:endParaRPr>
          </a:p>
          <a:p>
            <a:r>
              <a:rPr kumimoji="1" lang="ja-JP" altLang="en-US" sz="3200" b="1" dirty="0">
                <a:solidFill>
                  <a:schemeClr val="bg1"/>
                </a:solidFill>
                <a:latin typeface="游ゴシック" panose="020B0400000000000000" pitchFamily="50" charset="-128"/>
                <a:ea typeface="游ゴシック" panose="020B0400000000000000" pitchFamily="50" charset="-128"/>
              </a:rPr>
              <a:t>　　　　　　　　　　　</a:t>
            </a:r>
            <a:r>
              <a:rPr kumimoji="1" lang="ja-JP" altLang="en-US" sz="2000" b="1" dirty="0">
                <a:solidFill>
                  <a:schemeClr val="bg1"/>
                </a:solidFill>
                <a:latin typeface="游ゴシック" panose="020B0400000000000000" pitchFamily="50" charset="-128"/>
                <a:ea typeface="游ゴシック" panose="020B0400000000000000" pitchFamily="50" charset="-128"/>
              </a:rPr>
              <a:t>（註２０３頁）</a:t>
            </a:r>
          </a:p>
        </p:txBody>
      </p:sp>
      <p:sp>
        <p:nvSpPr>
          <p:cNvPr id="4" name="テキスト ボックス 3"/>
          <p:cNvSpPr txBox="1"/>
          <p:nvPr/>
        </p:nvSpPr>
        <p:spPr>
          <a:xfrm>
            <a:off x="1248593" y="207162"/>
            <a:ext cx="2523768" cy="6381328"/>
          </a:xfrm>
          <a:prstGeom prst="rect">
            <a:avLst/>
          </a:prstGeom>
          <a:solidFill>
            <a:srgbClr val="002060"/>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法蔵菩薩の因位のときに、世自在王仏のみもとで、</a:t>
            </a:r>
            <a:endParaRPr lang="en-US" altLang="ja-JP" sz="4400" b="1" dirty="0">
              <a:solidFill>
                <a:schemeClr val="bg1"/>
              </a:solidFill>
              <a:latin typeface="游ゴシック" panose="020B0400000000000000" pitchFamily="50" charset="-128"/>
              <a:ea typeface="游ゴシック" panose="020B0400000000000000" pitchFamily="50" charset="-128"/>
            </a:endParaRPr>
          </a:p>
          <a:p>
            <a:endParaRPr kumimoji="1" lang="en-US" altLang="ja-JP" sz="3200" b="1" dirty="0">
              <a:solidFill>
                <a:schemeClr val="bg1"/>
              </a:solidFill>
              <a:latin typeface="游ゴシック" panose="020B0400000000000000" pitchFamily="50" charset="-128"/>
              <a:ea typeface="游ゴシック" panose="020B0400000000000000" pitchFamily="50" charset="-128"/>
            </a:endParaRPr>
          </a:p>
          <a:p>
            <a:r>
              <a:rPr kumimoji="1" lang="ja-JP" altLang="en-US" sz="3200" b="1" dirty="0">
                <a:solidFill>
                  <a:schemeClr val="bg1"/>
                </a:solidFill>
                <a:latin typeface="游ゴシック" panose="020B0400000000000000" pitchFamily="50" charset="-128"/>
                <a:ea typeface="游ゴシック" panose="020B0400000000000000" pitchFamily="50" charset="-128"/>
              </a:rPr>
              <a:t>　　　　　</a:t>
            </a:r>
            <a:r>
              <a:rPr kumimoji="1" lang="ja-JP" altLang="en-US" sz="2000" b="1" dirty="0">
                <a:solidFill>
                  <a:schemeClr val="bg1"/>
                </a:solidFill>
                <a:latin typeface="游ゴシック" panose="020B0400000000000000" pitchFamily="50" charset="-128"/>
                <a:ea typeface="游ゴシック" panose="020B0400000000000000" pitchFamily="50" charset="-128"/>
              </a:rPr>
              <a:t>（</a:t>
            </a:r>
            <a:r>
              <a:rPr lang="en-US" altLang="ja-JP" sz="2000" b="1" dirty="0">
                <a:solidFill>
                  <a:schemeClr val="bg1"/>
                </a:solidFill>
                <a:latin typeface="游ゴシック" panose="020B0400000000000000" pitchFamily="50" charset="-128"/>
                <a:ea typeface="游ゴシック" panose="020B0400000000000000" pitchFamily="50" charset="-128"/>
              </a:rPr>
              <a:t> 『</a:t>
            </a:r>
            <a:r>
              <a:rPr lang="ja-JP" altLang="en-US" sz="2000" b="1" dirty="0">
                <a:solidFill>
                  <a:schemeClr val="bg1"/>
                </a:solidFill>
                <a:latin typeface="游ゴシック" panose="020B0400000000000000" pitchFamily="50" charset="-128"/>
                <a:ea typeface="游ゴシック" panose="020B0400000000000000" pitchFamily="50" charset="-128"/>
              </a:rPr>
              <a:t>教行信証</a:t>
            </a:r>
            <a:r>
              <a:rPr lang="en-US" altLang="ja-JP" sz="2000" b="1" dirty="0">
                <a:solidFill>
                  <a:schemeClr val="bg1"/>
                </a:solidFill>
                <a:latin typeface="游ゴシック" panose="020B0400000000000000" pitchFamily="50" charset="-128"/>
                <a:ea typeface="游ゴシック" panose="020B0400000000000000" pitchFamily="50" charset="-128"/>
              </a:rPr>
              <a:t>』</a:t>
            </a:r>
            <a:r>
              <a:rPr kumimoji="1" lang="ja-JP" altLang="en-US" sz="2000" b="1" dirty="0">
                <a:solidFill>
                  <a:schemeClr val="bg1"/>
                </a:solidFill>
                <a:latin typeface="游ゴシック" panose="020B0400000000000000" pitchFamily="50" charset="-128"/>
                <a:ea typeface="游ゴシック" panose="020B0400000000000000" pitchFamily="50" charset="-128"/>
              </a:rPr>
              <a:t>現代語訳１４３頁）</a:t>
            </a:r>
          </a:p>
        </p:txBody>
      </p:sp>
      <p:sp>
        <p:nvSpPr>
          <p:cNvPr id="5" name="テキスト ボックス 4"/>
          <p:cNvSpPr txBox="1"/>
          <p:nvPr/>
        </p:nvSpPr>
        <p:spPr>
          <a:xfrm>
            <a:off x="6902682" y="470341"/>
            <a:ext cx="1967205" cy="6146106"/>
          </a:xfrm>
          <a:prstGeom prst="rect">
            <a:avLst/>
          </a:prstGeom>
          <a:noFill/>
        </p:spPr>
        <p:txBody>
          <a:bodyPr vert="eaVert" wrap="square" rtlCol="0">
            <a:spAutoFit/>
          </a:bodyPr>
          <a:lstStyle/>
          <a:p>
            <a:r>
              <a:rPr kumimoji="1" lang="en-US" altLang="ja-JP" sz="5400" b="1" dirty="0">
                <a:latin typeface="游ゴシック" panose="020B0400000000000000" pitchFamily="50" charset="-128"/>
                <a:ea typeface="游ゴシック" panose="020B0400000000000000" pitchFamily="50" charset="-128"/>
              </a:rPr>
              <a:t>3</a:t>
            </a:r>
            <a:r>
              <a:rPr kumimoji="1" lang="ja-JP" altLang="en-US" sz="5400" b="1" dirty="0">
                <a:latin typeface="游ゴシック" panose="020B0400000000000000" pitchFamily="50" charset="-128"/>
                <a:ea typeface="游ゴシック" panose="020B0400000000000000" pitchFamily="50" charset="-128"/>
              </a:rPr>
              <a:t>法蔵菩薩因位時</a:t>
            </a:r>
            <a:endParaRPr kumimoji="1"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4</a:t>
            </a:r>
            <a:r>
              <a:rPr lang="ja-JP" altLang="en-US" sz="5400" b="1" dirty="0">
                <a:latin typeface="游ゴシック" panose="020B0400000000000000" pitchFamily="50" charset="-128"/>
                <a:ea typeface="游ゴシック" panose="020B0400000000000000" pitchFamily="50" charset="-128"/>
              </a:rPr>
              <a:t>在世自在王仏所</a:t>
            </a:r>
            <a:endParaRPr kumimoji="1" lang="ja-JP" altLang="en-US" sz="5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4836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02682" y="470341"/>
            <a:ext cx="1967205" cy="6146106"/>
          </a:xfrm>
          <a:prstGeom prst="rect">
            <a:avLst/>
          </a:prstGeom>
          <a:noFill/>
        </p:spPr>
        <p:txBody>
          <a:bodyPr vert="eaVert" wrap="square" rtlCol="0">
            <a:spAutoFit/>
          </a:bodyPr>
          <a:lstStyle/>
          <a:p>
            <a:r>
              <a:rPr kumimoji="1" lang="en-US" altLang="ja-JP" sz="5400" b="1" dirty="0">
                <a:latin typeface="游ゴシック" panose="020B0400000000000000" pitchFamily="50" charset="-128"/>
                <a:ea typeface="游ゴシック" panose="020B0400000000000000" pitchFamily="50" charset="-128"/>
              </a:rPr>
              <a:t>3</a:t>
            </a:r>
            <a:r>
              <a:rPr kumimoji="1" lang="ja-JP" altLang="en-US" sz="5400" b="1" dirty="0">
                <a:solidFill>
                  <a:srgbClr val="FF0000"/>
                </a:solidFill>
                <a:latin typeface="游ゴシック" panose="020B0400000000000000" pitchFamily="50" charset="-128"/>
                <a:ea typeface="游ゴシック" panose="020B0400000000000000" pitchFamily="50" charset="-128"/>
              </a:rPr>
              <a:t>法蔵菩薩</a:t>
            </a:r>
            <a:r>
              <a:rPr kumimoji="1" lang="ja-JP" altLang="en-US" sz="5400" b="1" dirty="0">
                <a:latin typeface="游ゴシック" panose="020B0400000000000000" pitchFamily="50" charset="-128"/>
                <a:ea typeface="游ゴシック" panose="020B0400000000000000" pitchFamily="50" charset="-128"/>
              </a:rPr>
              <a:t>因位時</a:t>
            </a:r>
            <a:endParaRPr kumimoji="1"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4</a:t>
            </a:r>
            <a:r>
              <a:rPr lang="ja-JP" altLang="en-US" sz="5400" b="1" dirty="0">
                <a:latin typeface="游ゴシック" panose="020B0400000000000000" pitchFamily="50" charset="-128"/>
                <a:ea typeface="游ゴシック" panose="020B0400000000000000" pitchFamily="50" charset="-128"/>
              </a:rPr>
              <a:t>在</a:t>
            </a:r>
            <a:r>
              <a:rPr lang="ja-JP" altLang="en-US" sz="5400" b="1" dirty="0">
                <a:solidFill>
                  <a:srgbClr val="FF0000"/>
                </a:solidFill>
                <a:latin typeface="游ゴシック" panose="020B0400000000000000" pitchFamily="50" charset="-128"/>
                <a:ea typeface="游ゴシック" panose="020B0400000000000000" pitchFamily="50" charset="-128"/>
              </a:rPr>
              <a:t>世</a:t>
            </a:r>
            <a:r>
              <a:rPr lang="ja-JP" altLang="en-US" sz="5400" b="1" dirty="0">
                <a:solidFill>
                  <a:srgbClr val="FF0000"/>
                </a:solidFill>
                <a:ea typeface="游ゴシック" panose="020B0400000000000000" pitchFamily="50" charset="-128"/>
              </a:rPr>
              <a:t>自在王仏</a:t>
            </a:r>
            <a:r>
              <a:rPr lang="ja-JP" altLang="en-US" sz="5400" b="1" dirty="0">
                <a:ea typeface="游ゴシック" panose="020B0400000000000000" pitchFamily="50" charset="-128"/>
              </a:rPr>
              <a:t>所</a:t>
            </a:r>
            <a:endParaRPr kumimoji="1" lang="ja-JP" altLang="en-US" sz="5400" b="1" dirty="0">
              <a:ea typeface="游ゴシック" panose="020B0400000000000000" pitchFamily="50" charset="-128"/>
            </a:endParaRPr>
          </a:p>
        </p:txBody>
      </p:sp>
      <p:grpSp>
        <p:nvGrpSpPr>
          <p:cNvPr id="7" name="グループ化 6"/>
          <p:cNvGrpSpPr/>
          <p:nvPr/>
        </p:nvGrpSpPr>
        <p:grpSpPr>
          <a:xfrm>
            <a:off x="716030" y="260648"/>
            <a:ext cx="3304013" cy="4896544"/>
            <a:chOff x="716030" y="260648"/>
            <a:chExt cx="3304013" cy="4896544"/>
          </a:xfrm>
        </p:grpSpPr>
        <p:sp>
          <p:nvSpPr>
            <p:cNvPr id="5" name="テキスト ボックス 4"/>
            <p:cNvSpPr txBox="1"/>
            <p:nvPr/>
          </p:nvSpPr>
          <p:spPr>
            <a:xfrm>
              <a:off x="919021" y="260648"/>
              <a:ext cx="2898030" cy="707886"/>
            </a:xfrm>
            <a:prstGeom prst="rect">
              <a:avLst/>
            </a:prstGeom>
            <a:solidFill>
              <a:srgbClr val="FFFF00"/>
            </a:solidFill>
          </p:spPr>
          <p:txBody>
            <a:bodyPr wrap="square" rtlCol="0">
              <a:spAutoFit/>
            </a:bodyPr>
            <a:lstStyle/>
            <a:p>
              <a:r>
                <a:rPr kumimoji="1" lang="ja-JP" altLang="en-US" sz="4000" b="1" dirty="0">
                  <a:latin typeface="游ゴシック" panose="020B0400000000000000" pitchFamily="50" charset="-128"/>
                  <a:ea typeface="游ゴシック" panose="020B0400000000000000" pitchFamily="50" charset="-128"/>
                </a:rPr>
                <a:t>世自在王仏</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030" y="968534"/>
              <a:ext cx="3304013" cy="4188658"/>
            </a:xfrm>
            <a:prstGeom prst="rect">
              <a:avLst/>
            </a:prstGeom>
          </p:spPr>
        </p:pic>
      </p:grpSp>
      <p:grpSp>
        <p:nvGrpSpPr>
          <p:cNvPr id="4" name="グループ化 3"/>
          <p:cNvGrpSpPr/>
          <p:nvPr/>
        </p:nvGrpSpPr>
        <p:grpSpPr>
          <a:xfrm>
            <a:off x="4443839" y="2924944"/>
            <a:ext cx="2579389" cy="3660214"/>
            <a:chOff x="4443839" y="2924944"/>
            <a:chExt cx="2579389" cy="3660214"/>
          </a:xfrm>
        </p:grpSpPr>
        <p:sp>
          <p:nvSpPr>
            <p:cNvPr id="6" name="テキスト ボックス 5"/>
            <p:cNvSpPr txBox="1"/>
            <p:nvPr/>
          </p:nvSpPr>
          <p:spPr>
            <a:xfrm>
              <a:off x="4443839" y="5877272"/>
              <a:ext cx="2579389" cy="707886"/>
            </a:xfrm>
            <a:prstGeom prst="rect">
              <a:avLst/>
            </a:prstGeom>
            <a:solidFill>
              <a:schemeClr val="accent5">
                <a:lumMod val="40000"/>
                <a:lumOff val="60000"/>
              </a:schemeClr>
            </a:solidFill>
          </p:spPr>
          <p:txBody>
            <a:bodyPr wrap="square" rtlCol="0">
              <a:spAutoFit/>
            </a:bodyPr>
            <a:lstStyle/>
            <a:p>
              <a:r>
                <a:rPr kumimoji="1" lang="ja-JP" altLang="en-US" sz="4000" b="1" dirty="0">
                  <a:latin typeface="游ゴシック" panose="020B0400000000000000" pitchFamily="50" charset="-128"/>
                  <a:ea typeface="游ゴシック" panose="020B0400000000000000" pitchFamily="50" charset="-128"/>
                </a:rPr>
                <a:t>法蔵菩薩</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444" y="2924944"/>
              <a:ext cx="1506075" cy="2952328"/>
            </a:xfrm>
            <a:prstGeom prst="rect">
              <a:avLst/>
            </a:prstGeom>
          </p:spPr>
        </p:pic>
      </p:grpSp>
      <p:sp>
        <p:nvSpPr>
          <p:cNvPr id="10" name="テキスト ボックス 9"/>
          <p:cNvSpPr txBox="1"/>
          <p:nvPr/>
        </p:nvSpPr>
        <p:spPr>
          <a:xfrm>
            <a:off x="324663" y="1988840"/>
            <a:ext cx="6407577" cy="3613297"/>
          </a:xfrm>
          <a:prstGeom prst="rect">
            <a:avLst/>
          </a:prstGeom>
          <a:noFill/>
        </p:spPr>
        <p:txBody>
          <a:bodyPr vert="horz" wrap="square" rtlCol="0">
            <a:spAutoFit/>
          </a:bodyPr>
          <a:lstStyle/>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阿弥陀仏が仏に</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な</a:t>
            </a: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る前、</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菩薩の位</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であったと</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き、</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世自在王仏のみもとで、</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440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902682" y="470341"/>
            <a:ext cx="1967205" cy="6146106"/>
          </a:xfrm>
          <a:prstGeom prst="rect">
            <a:avLst/>
          </a:prstGeom>
          <a:noFill/>
        </p:spPr>
        <p:txBody>
          <a:bodyPr vert="eaVert" wrap="square" rtlCol="0">
            <a:spAutoFit/>
          </a:bodyPr>
          <a:lstStyle/>
          <a:p>
            <a:r>
              <a:rPr kumimoji="1" lang="en-US" altLang="ja-JP" sz="5400" b="1" dirty="0">
                <a:latin typeface="游ゴシック" panose="020B0400000000000000" pitchFamily="50" charset="-128"/>
                <a:ea typeface="游ゴシック" panose="020B0400000000000000" pitchFamily="50" charset="-128"/>
              </a:rPr>
              <a:t>3</a:t>
            </a:r>
            <a:r>
              <a:rPr kumimoji="1" lang="ja-JP" altLang="en-US" sz="5400" b="1" dirty="0">
                <a:latin typeface="游ゴシック" panose="020B0400000000000000" pitchFamily="50" charset="-128"/>
                <a:ea typeface="游ゴシック" panose="020B0400000000000000" pitchFamily="50" charset="-128"/>
              </a:rPr>
              <a:t>法蔵菩薩</a:t>
            </a:r>
            <a:r>
              <a:rPr kumimoji="1" lang="ja-JP" altLang="en-US" sz="5400" b="1" dirty="0">
                <a:solidFill>
                  <a:srgbClr val="FF0000"/>
                </a:solidFill>
                <a:latin typeface="游ゴシック" panose="020B0400000000000000" pitchFamily="50" charset="-128"/>
                <a:ea typeface="游ゴシック" panose="020B0400000000000000" pitchFamily="50" charset="-128"/>
              </a:rPr>
              <a:t>因位</a:t>
            </a:r>
            <a:r>
              <a:rPr kumimoji="1" lang="ja-JP" altLang="en-US" sz="5400" b="1" dirty="0">
                <a:latin typeface="游ゴシック" panose="020B0400000000000000" pitchFamily="50" charset="-128"/>
                <a:ea typeface="游ゴシック" panose="020B0400000000000000" pitchFamily="50" charset="-128"/>
              </a:rPr>
              <a:t>時</a:t>
            </a:r>
            <a:endParaRPr kumimoji="1"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4</a:t>
            </a:r>
            <a:r>
              <a:rPr lang="ja-JP" altLang="en-US" sz="5400" b="1" dirty="0">
                <a:latin typeface="游ゴシック" panose="020B0400000000000000" pitchFamily="50" charset="-128"/>
                <a:ea typeface="游ゴシック" panose="020B0400000000000000" pitchFamily="50" charset="-128"/>
              </a:rPr>
              <a:t>在世自在王仏所</a:t>
            </a:r>
            <a:endParaRPr kumimoji="1" lang="ja-JP" altLang="en-US" sz="5400" b="1"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919021" y="260648"/>
            <a:ext cx="2898030" cy="707886"/>
          </a:xfrm>
          <a:prstGeom prst="rect">
            <a:avLst/>
          </a:prstGeom>
          <a:solidFill>
            <a:srgbClr val="FFFF00"/>
          </a:solidFill>
        </p:spPr>
        <p:txBody>
          <a:bodyPr wrap="square" rtlCol="0">
            <a:spAutoFit/>
          </a:bodyPr>
          <a:lstStyle/>
          <a:p>
            <a:r>
              <a:rPr kumimoji="1" lang="ja-JP" altLang="en-US" sz="4000" b="1" dirty="0">
                <a:latin typeface="游ゴシック" panose="020B0400000000000000" pitchFamily="50" charset="-128"/>
                <a:ea typeface="游ゴシック" panose="020B0400000000000000" pitchFamily="50" charset="-128"/>
              </a:rPr>
              <a:t>世自在王仏</a:t>
            </a:r>
          </a:p>
        </p:txBody>
      </p:sp>
      <p:sp>
        <p:nvSpPr>
          <p:cNvPr id="6" name="テキスト ボックス 5"/>
          <p:cNvSpPr txBox="1"/>
          <p:nvPr/>
        </p:nvSpPr>
        <p:spPr>
          <a:xfrm>
            <a:off x="4443839" y="5877272"/>
            <a:ext cx="2579389" cy="707886"/>
          </a:xfrm>
          <a:prstGeom prst="rect">
            <a:avLst/>
          </a:prstGeom>
          <a:solidFill>
            <a:schemeClr val="accent5">
              <a:lumMod val="40000"/>
              <a:lumOff val="60000"/>
            </a:schemeClr>
          </a:solidFill>
        </p:spPr>
        <p:txBody>
          <a:bodyPr wrap="square" rtlCol="0">
            <a:spAutoFit/>
          </a:bodyPr>
          <a:lstStyle/>
          <a:p>
            <a:r>
              <a:rPr kumimoji="1" lang="ja-JP" altLang="en-US" sz="4000" b="1" dirty="0">
                <a:latin typeface="游ゴシック" panose="020B0400000000000000" pitchFamily="50" charset="-128"/>
                <a:ea typeface="游ゴシック" panose="020B0400000000000000" pitchFamily="50" charset="-128"/>
              </a:rPr>
              <a:t>法蔵菩薩</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030" y="968534"/>
            <a:ext cx="3304013" cy="4188658"/>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444" y="2924944"/>
            <a:ext cx="1506075" cy="2952328"/>
          </a:xfrm>
          <a:prstGeom prst="rect">
            <a:avLst/>
          </a:prstGeom>
        </p:spPr>
      </p:pic>
      <p:sp>
        <p:nvSpPr>
          <p:cNvPr id="10" name="テキスト ボックス 9"/>
          <p:cNvSpPr txBox="1"/>
          <p:nvPr/>
        </p:nvSpPr>
        <p:spPr>
          <a:xfrm>
            <a:off x="324663" y="1988840"/>
            <a:ext cx="6407577" cy="3613297"/>
          </a:xfrm>
          <a:prstGeom prst="rect">
            <a:avLst/>
          </a:prstGeom>
          <a:noFill/>
        </p:spPr>
        <p:txBody>
          <a:bodyPr vert="horz" wrap="square" rtlCol="0">
            <a:spAutoFit/>
          </a:bodyPr>
          <a:lstStyle/>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阿弥陀仏が仏に</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な</a:t>
            </a: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る前、</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菩薩の位</a:t>
            </a:r>
            <a:endParaRPr kumimoji="1"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であったと</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き、</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世自在王仏のみもとで、</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8634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059832" y="188640"/>
            <a:ext cx="5832648" cy="6278642"/>
          </a:xfrm>
          <a:prstGeom prst="rect">
            <a:avLst/>
          </a:prstGeom>
          <a:noFill/>
        </p:spPr>
        <p:txBody>
          <a:bodyPr wrap="square" rtlCol="0">
            <a:spAutoFit/>
          </a:bodyPr>
          <a:lstStyle/>
          <a:p>
            <a:r>
              <a:rPr kumimoji="1" lang="ja-JP" altLang="en-US" sz="6000" b="1" dirty="0">
                <a:latin typeface="游ゴシック" panose="020B0400000000000000" pitchFamily="50" charset="-128"/>
                <a:ea typeface="游ゴシック" panose="020B0400000000000000" pitchFamily="50" charset="-128"/>
              </a:rPr>
              <a:t>法蔵菩薩</a:t>
            </a:r>
            <a:endParaRPr kumimoji="1" lang="en-US" altLang="ja-JP" sz="6000" b="1" dirty="0">
              <a:latin typeface="游ゴシック" panose="020B0400000000000000" pitchFamily="50" charset="-128"/>
              <a:ea typeface="游ゴシック" panose="020B0400000000000000" pitchFamily="50" charset="-128"/>
            </a:endParaRPr>
          </a:p>
          <a:p>
            <a:endParaRPr lang="en-US" altLang="ja-JP" sz="2400" b="1" dirty="0">
              <a:ea typeface="游ゴシック" panose="020B0400000000000000" pitchFamily="50" charset="-128"/>
            </a:endParaRPr>
          </a:p>
          <a:p>
            <a:r>
              <a:rPr kumimoji="1" lang="ja-JP" altLang="en-US" sz="5400" b="1" dirty="0">
                <a:latin typeface="游ゴシック" panose="020B0400000000000000" pitchFamily="50" charset="-128"/>
                <a:ea typeface="游ゴシック" panose="020B0400000000000000" pitchFamily="50" charset="-128"/>
              </a:rPr>
              <a:t>・もとは国王</a:t>
            </a:r>
            <a:endParaRPr kumimoji="1" lang="en-US" altLang="ja-JP" sz="5400" b="1" dirty="0">
              <a:latin typeface="游ゴシック" panose="020B0400000000000000" pitchFamily="50" charset="-128"/>
              <a:ea typeface="游ゴシック" panose="020B0400000000000000" pitchFamily="50" charset="-128"/>
            </a:endParaRPr>
          </a:p>
          <a:p>
            <a:endParaRPr lang="en-US" altLang="ja-JP" sz="2400" b="1" dirty="0">
              <a:latin typeface="游ゴシック" panose="020B0400000000000000" pitchFamily="50" charset="-128"/>
              <a:ea typeface="游ゴシック" panose="020B0400000000000000" pitchFamily="50" charset="-128"/>
            </a:endParaRPr>
          </a:p>
          <a:p>
            <a:r>
              <a:rPr kumimoji="1" lang="ja-JP" altLang="en-US" sz="5400" b="1" dirty="0">
                <a:latin typeface="游ゴシック" panose="020B0400000000000000" pitchFamily="50" charset="-128"/>
                <a:ea typeface="游ゴシック" panose="020B0400000000000000" pitchFamily="50" charset="-128"/>
              </a:rPr>
              <a:t>・名誉も財産も捨</a:t>
            </a:r>
            <a:endParaRPr kumimoji="1" lang="en-US" altLang="ja-JP" sz="5400" b="1" dirty="0">
              <a:latin typeface="游ゴシック" panose="020B0400000000000000" pitchFamily="50" charset="-128"/>
              <a:ea typeface="游ゴシック" panose="020B0400000000000000" pitchFamily="50" charset="-128"/>
            </a:endParaRPr>
          </a:p>
          <a:p>
            <a:r>
              <a:rPr lang="ja-JP" altLang="en-US" sz="5400" b="1" dirty="0">
                <a:latin typeface="游ゴシック" panose="020B0400000000000000" pitchFamily="50" charset="-128"/>
                <a:ea typeface="游ゴシック" panose="020B0400000000000000" pitchFamily="50" charset="-128"/>
              </a:rPr>
              <a:t>　</a:t>
            </a:r>
            <a:r>
              <a:rPr kumimoji="1" lang="ja-JP" altLang="en-US" sz="5400" b="1" dirty="0">
                <a:latin typeface="游ゴシック" panose="020B0400000000000000" pitchFamily="50" charset="-128"/>
                <a:ea typeface="游ゴシック" panose="020B0400000000000000" pitchFamily="50" charset="-128"/>
              </a:rPr>
              <a:t>て、修行者に</a:t>
            </a:r>
            <a:r>
              <a:rPr kumimoji="1" lang="en-US" altLang="ja-JP" sz="5400" b="1" dirty="0">
                <a:latin typeface="游ゴシック" panose="020B0400000000000000" pitchFamily="50" charset="-128"/>
                <a:ea typeface="游ゴシック" panose="020B0400000000000000" pitchFamily="50" charset="-128"/>
              </a:rPr>
              <a:t>…</a:t>
            </a:r>
          </a:p>
          <a:p>
            <a:endParaRPr lang="en-US" altLang="ja-JP" sz="2400" b="1" dirty="0">
              <a:latin typeface="游ゴシック" panose="020B0400000000000000" pitchFamily="50" charset="-128"/>
              <a:ea typeface="游ゴシック" panose="020B0400000000000000" pitchFamily="50" charset="-128"/>
            </a:endParaRPr>
          </a:p>
          <a:p>
            <a:r>
              <a:rPr kumimoji="1" lang="ja-JP" altLang="en-US" sz="5400" b="1" dirty="0">
                <a:latin typeface="游ゴシック" panose="020B0400000000000000" pitchFamily="50" charset="-128"/>
                <a:ea typeface="游ゴシック" panose="020B0400000000000000" pitchFamily="50" charset="-128"/>
              </a:rPr>
              <a:t>・のちに</a:t>
            </a:r>
            <a:r>
              <a:rPr kumimoji="1" lang="ja-JP" altLang="en-US" sz="5400" b="1" dirty="0">
                <a:solidFill>
                  <a:srgbClr val="FF0000"/>
                </a:solidFill>
                <a:latin typeface="游ゴシック" panose="020B0400000000000000" pitchFamily="50" charset="-128"/>
                <a:ea typeface="游ゴシック" panose="020B0400000000000000" pitchFamily="50" charset="-128"/>
              </a:rPr>
              <a:t>阿弥陀仏</a:t>
            </a:r>
            <a:r>
              <a:rPr lang="ja-JP" altLang="en-US" sz="5400" b="1" dirty="0">
                <a:latin typeface="游ゴシック" panose="020B0400000000000000" pitchFamily="50" charset="-128"/>
                <a:ea typeface="游ゴシック" panose="020B0400000000000000" pitchFamily="50" charset="-128"/>
              </a:rPr>
              <a:t>　　</a:t>
            </a:r>
            <a:endParaRPr lang="en-US" altLang="ja-JP" sz="5400" b="1" dirty="0">
              <a:latin typeface="游ゴシック" panose="020B0400000000000000" pitchFamily="50" charset="-128"/>
              <a:ea typeface="游ゴシック" panose="020B0400000000000000" pitchFamily="50" charset="-128"/>
            </a:endParaRPr>
          </a:p>
          <a:p>
            <a:r>
              <a:rPr kumimoji="1" lang="ja-JP" altLang="en-US" sz="5400" b="1" dirty="0">
                <a:latin typeface="游ゴシック" panose="020B0400000000000000" pitchFamily="50" charset="-128"/>
                <a:ea typeface="游ゴシック" panose="020B0400000000000000" pitchFamily="50" charset="-128"/>
              </a:rPr>
              <a:t>　となる菩薩</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628800"/>
            <a:ext cx="2424413" cy="4752528"/>
          </a:xfrm>
          <a:prstGeom prst="rect">
            <a:avLst/>
          </a:prstGeom>
        </p:spPr>
      </p:pic>
    </p:spTree>
    <p:extLst>
      <p:ext uri="{BB962C8B-B14F-4D97-AF65-F5344CB8AC3E}">
        <p14:creationId xmlns:p14="http://schemas.microsoft.com/office/powerpoint/2010/main" val="39274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987824" y="260648"/>
            <a:ext cx="5832648" cy="5632311"/>
          </a:xfrm>
          <a:prstGeom prst="rect">
            <a:avLst/>
          </a:prstGeom>
          <a:noFill/>
        </p:spPr>
        <p:txBody>
          <a:bodyPr wrap="square" rtlCol="0">
            <a:spAutoFit/>
          </a:bodyPr>
          <a:lstStyle/>
          <a:p>
            <a:r>
              <a:rPr kumimoji="1" lang="ja-JP" altLang="en-US" sz="6000" b="1" dirty="0">
                <a:latin typeface="游ゴシック" panose="020B0400000000000000" pitchFamily="50" charset="-128"/>
                <a:ea typeface="游ゴシック" panose="020B0400000000000000" pitchFamily="50" charset="-128"/>
              </a:rPr>
              <a:t>世自在王仏</a:t>
            </a:r>
            <a:endParaRPr kumimoji="1" lang="en-US" altLang="ja-JP" sz="6000" b="1" dirty="0">
              <a:latin typeface="游ゴシック" panose="020B0400000000000000" pitchFamily="50" charset="-128"/>
              <a:ea typeface="游ゴシック" panose="020B0400000000000000" pitchFamily="50" charset="-128"/>
            </a:endParaRPr>
          </a:p>
          <a:p>
            <a:endParaRPr lang="en-US" altLang="ja-JP" sz="2400" b="1" dirty="0">
              <a:latin typeface="游ゴシック" panose="020B0400000000000000" pitchFamily="50" charset="-128"/>
              <a:ea typeface="游ゴシック" panose="020B0400000000000000" pitchFamily="50" charset="-128"/>
            </a:endParaRPr>
          </a:p>
          <a:p>
            <a:r>
              <a:rPr kumimoji="1" lang="ja-JP" altLang="en-US" sz="5400" b="1" dirty="0">
                <a:latin typeface="游ゴシック" panose="020B0400000000000000" pitchFamily="50" charset="-128"/>
                <a:ea typeface="游ゴシック" panose="020B0400000000000000" pitchFamily="50" charset="-128"/>
              </a:rPr>
              <a:t>・法蔵菩薩の</a:t>
            </a:r>
            <a:r>
              <a:rPr kumimoji="1" lang="ja-JP" altLang="en-US" sz="5400" b="1" dirty="0">
                <a:solidFill>
                  <a:srgbClr val="FF0000"/>
                </a:solidFill>
                <a:latin typeface="游ゴシック" panose="020B0400000000000000" pitchFamily="50" charset="-128"/>
                <a:ea typeface="游ゴシック" panose="020B0400000000000000" pitchFamily="50" charset="-128"/>
              </a:rPr>
              <a:t>師仏</a:t>
            </a:r>
            <a:endParaRPr kumimoji="1" lang="en-US" altLang="ja-JP" sz="5400" b="1" dirty="0">
              <a:solidFill>
                <a:srgbClr val="FF0000"/>
              </a:solidFill>
              <a:latin typeface="游ゴシック" panose="020B0400000000000000" pitchFamily="50" charset="-128"/>
              <a:ea typeface="游ゴシック" panose="020B0400000000000000" pitchFamily="50" charset="-128"/>
            </a:endParaRPr>
          </a:p>
          <a:p>
            <a:endParaRPr lang="en-US" altLang="ja-JP" sz="2400" b="1" dirty="0">
              <a:latin typeface="游ゴシック" panose="020B0400000000000000" pitchFamily="50" charset="-128"/>
              <a:ea typeface="游ゴシック" panose="020B0400000000000000" pitchFamily="50" charset="-128"/>
            </a:endParaRPr>
          </a:p>
          <a:p>
            <a:r>
              <a:rPr kumimoji="1" lang="ja-JP" altLang="en-US" sz="54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王が国を自在に　</a:t>
            </a:r>
            <a:endParaRPr kumimoji="1"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a:t>
            </a:r>
            <a:r>
              <a:rPr kumimoji="1" lang="ja-JP" altLang="en-US" sz="4800" b="1" dirty="0">
                <a:latin typeface="游ゴシック" panose="020B0400000000000000" pitchFamily="50" charset="-128"/>
                <a:ea typeface="游ゴシック" panose="020B0400000000000000" pitchFamily="50" charset="-128"/>
              </a:rPr>
              <a:t>統治するように、</a:t>
            </a:r>
            <a:endParaRPr kumimoji="1"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a:t>
            </a:r>
            <a:r>
              <a:rPr kumimoji="1" lang="ja-JP" altLang="en-US" sz="4800" b="1" dirty="0">
                <a:latin typeface="游ゴシック" panose="020B0400000000000000" pitchFamily="50" charset="-128"/>
                <a:ea typeface="游ゴシック" panose="020B0400000000000000" pitchFamily="50" charset="-128"/>
              </a:rPr>
              <a:t>人々を自在に教化　　　　　</a:t>
            </a:r>
            <a:endParaRPr kumimoji="1" lang="en-US" altLang="ja-JP" sz="4800" b="1" dirty="0">
              <a:latin typeface="游ゴシック" panose="020B0400000000000000" pitchFamily="50" charset="-128"/>
              <a:ea typeface="游ゴシック" panose="020B0400000000000000" pitchFamily="50" charset="-128"/>
            </a:endParaRPr>
          </a:p>
          <a:p>
            <a:r>
              <a:rPr lang="ja-JP" altLang="en-US" sz="4800" b="1" dirty="0">
                <a:latin typeface="游ゴシック" panose="020B0400000000000000" pitchFamily="50" charset="-128"/>
                <a:ea typeface="游ゴシック" panose="020B0400000000000000" pitchFamily="50" charset="-128"/>
              </a:rPr>
              <a:t>　</a:t>
            </a:r>
            <a:r>
              <a:rPr kumimoji="1" lang="ja-JP" altLang="en-US" sz="4800" b="1" dirty="0">
                <a:latin typeface="游ゴシック" panose="020B0400000000000000" pitchFamily="50" charset="-128"/>
                <a:ea typeface="游ゴシック" panose="020B0400000000000000" pitchFamily="50" charset="-128"/>
              </a:rPr>
              <a:t>する仏さま</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556792"/>
            <a:ext cx="3407994" cy="4320480"/>
          </a:xfrm>
          <a:prstGeom prst="rect">
            <a:avLst/>
          </a:prstGeom>
          <a:effectLst>
            <a:glow rad="228600">
              <a:srgbClr val="FFFF00">
                <a:alpha val="40000"/>
              </a:srgbClr>
            </a:glow>
          </a:effectLst>
        </p:spPr>
      </p:pic>
    </p:spTree>
    <p:extLst>
      <p:ext uri="{BB962C8B-B14F-4D97-AF65-F5344CB8AC3E}">
        <p14:creationId xmlns:p14="http://schemas.microsoft.com/office/powerpoint/2010/main" val="358627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fade">
                                      <p:cBhvr>
                                        <p:cTn id="26" dur="500"/>
                                        <p:tgtEl>
                                          <p:spTgt spid="7">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fade">
                                      <p:cBhvr>
                                        <p:cTn id="29"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09113"/>
            <a:ext cx="3672408" cy="4655690"/>
          </a:xfrm>
          <a:prstGeom prst="rect">
            <a:avLst/>
          </a:prstGeom>
          <a:effectLst>
            <a:glow rad="228600">
              <a:srgbClr val="FFFF00">
                <a:alpha val="40000"/>
              </a:srgbClr>
            </a:glow>
          </a:effectLst>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2780928"/>
            <a:ext cx="1946877" cy="3816424"/>
          </a:xfrm>
          <a:prstGeom prst="rect">
            <a:avLst/>
          </a:prstGeom>
        </p:spPr>
      </p:pic>
      <p:sp>
        <p:nvSpPr>
          <p:cNvPr id="7" name="角丸四角形吹き出し 6"/>
          <p:cNvSpPr/>
          <p:nvPr/>
        </p:nvSpPr>
        <p:spPr>
          <a:xfrm>
            <a:off x="1331640" y="3789040"/>
            <a:ext cx="5391414" cy="2304256"/>
          </a:xfrm>
          <a:prstGeom prst="wedgeRoundRectCallout">
            <a:avLst>
              <a:gd name="adj1" fmla="val 58289"/>
              <a:gd name="adj2" fmla="val -406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5000"/>
              </a:lnSpc>
            </a:pPr>
            <a:r>
              <a:rPr lang="ja-JP" altLang="en-US" sz="4800" b="1" dirty="0">
                <a:solidFill>
                  <a:schemeClr val="tx1"/>
                </a:solidFill>
                <a:latin typeface="游ゴシック" panose="020B0400000000000000" pitchFamily="50" charset="-128"/>
                <a:ea typeface="游ゴシック" panose="020B0400000000000000" pitchFamily="50" charset="-128"/>
              </a:rPr>
              <a:t>人々を救うには</a:t>
            </a:r>
            <a:endParaRPr lang="en-US" altLang="ja-JP" sz="4800" b="1" dirty="0">
              <a:solidFill>
                <a:schemeClr val="tx1"/>
              </a:solidFill>
              <a:latin typeface="游ゴシック" panose="020B0400000000000000" pitchFamily="50" charset="-128"/>
              <a:ea typeface="游ゴシック" panose="020B0400000000000000" pitchFamily="50" charset="-128"/>
            </a:endParaRPr>
          </a:p>
          <a:p>
            <a:pPr>
              <a:lnSpc>
                <a:spcPts val="5000"/>
              </a:lnSpc>
            </a:pPr>
            <a:r>
              <a:rPr lang="ja-JP" altLang="en-US" sz="4800" b="1" dirty="0">
                <a:solidFill>
                  <a:schemeClr val="tx1"/>
                </a:solidFill>
                <a:latin typeface="游ゴシック" panose="020B0400000000000000" pitchFamily="50" charset="-128"/>
                <a:ea typeface="游ゴシック" panose="020B0400000000000000" pitchFamily="50" charset="-128"/>
              </a:rPr>
              <a:t>どうすれば</a:t>
            </a:r>
            <a:endParaRPr lang="en-US" altLang="ja-JP" sz="4800" b="1" dirty="0">
              <a:solidFill>
                <a:schemeClr val="tx1"/>
              </a:solidFill>
              <a:latin typeface="游ゴシック" panose="020B0400000000000000" pitchFamily="50" charset="-128"/>
              <a:ea typeface="游ゴシック" panose="020B0400000000000000" pitchFamily="50" charset="-128"/>
            </a:endParaRPr>
          </a:p>
          <a:p>
            <a:pPr>
              <a:lnSpc>
                <a:spcPts val="5000"/>
              </a:lnSpc>
            </a:pPr>
            <a:r>
              <a:rPr lang="ja-JP" altLang="en-US" sz="4800" b="1" dirty="0">
                <a:solidFill>
                  <a:schemeClr val="tx1"/>
                </a:solidFill>
                <a:latin typeface="游ゴシック" panose="020B0400000000000000" pitchFamily="50" charset="-128"/>
                <a:ea typeface="游ゴシック" panose="020B0400000000000000" pitchFamily="50" charset="-128"/>
              </a:rPr>
              <a:t>よいでしょうか？</a:t>
            </a:r>
            <a:endParaRPr kumimoji="1" lang="ja-JP" altLang="en-US" sz="4800" b="1" dirty="0">
              <a:solidFill>
                <a:schemeClr val="tx1"/>
              </a:solidFill>
              <a:latin typeface="游ゴシック" panose="020B0400000000000000" pitchFamily="50" charset="-128"/>
              <a:ea typeface="游ゴシック" panose="020B0400000000000000" pitchFamily="50" charset="-128"/>
            </a:endParaRPr>
          </a:p>
        </p:txBody>
      </p:sp>
      <p:sp>
        <p:nvSpPr>
          <p:cNvPr id="10" name="角丸四角形吹き出し 9"/>
          <p:cNvSpPr/>
          <p:nvPr/>
        </p:nvSpPr>
        <p:spPr>
          <a:xfrm>
            <a:off x="2771800" y="548680"/>
            <a:ext cx="5976664" cy="1508641"/>
          </a:xfrm>
          <a:prstGeom prst="wedgeRoundRectCallout">
            <a:avLst>
              <a:gd name="adj1" fmla="val -54390"/>
              <a:gd name="adj2" fmla="val 11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6000"/>
              </a:lnSpc>
            </a:pPr>
            <a:r>
              <a:rPr lang="ja-JP" altLang="en-US" sz="5400" b="1" dirty="0">
                <a:solidFill>
                  <a:srgbClr val="FF0000"/>
                </a:solidFill>
                <a:latin typeface="游ゴシック" panose="020B0400000000000000" pitchFamily="50" charset="-128"/>
                <a:ea typeface="游ゴシック" panose="020B0400000000000000" pitchFamily="50" charset="-128"/>
              </a:rPr>
              <a:t>自分で考えなさい。</a:t>
            </a:r>
            <a:endParaRPr kumimoji="1" lang="ja-JP" altLang="en-US"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7067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09113"/>
            <a:ext cx="3672408" cy="4655690"/>
          </a:xfrm>
          <a:prstGeom prst="rect">
            <a:avLst/>
          </a:prstGeom>
          <a:effectLst>
            <a:glow rad="228600">
              <a:srgbClr val="FFFF00">
                <a:alpha val="40000"/>
              </a:srgbClr>
            </a:glow>
          </a:effectLst>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2780928"/>
            <a:ext cx="1946877" cy="3816424"/>
          </a:xfrm>
          <a:prstGeom prst="rect">
            <a:avLst/>
          </a:prstGeom>
        </p:spPr>
      </p:pic>
      <p:sp>
        <p:nvSpPr>
          <p:cNvPr id="7" name="角丸四角形吹き出し 6"/>
          <p:cNvSpPr/>
          <p:nvPr/>
        </p:nvSpPr>
        <p:spPr>
          <a:xfrm>
            <a:off x="179512" y="3789040"/>
            <a:ext cx="6543542" cy="2592288"/>
          </a:xfrm>
          <a:prstGeom prst="wedgeRoundRectCallout">
            <a:avLst>
              <a:gd name="adj1" fmla="val 58289"/>
              <a:gd name="adj2" fmla="val -406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6000"/>
              </a:lnSpc>
            </a:pPr>
            <a:r>
              <a:rPr lang="ja-JP" altLang="en-US" sz="4800" b="1" dirty="0">
                <a:solidFill>
                  <a:schemeClr val="tx1"/>
                </a:solidFill>
                <a:latin typeface="游ゴシック" panose="020B0400000000000000" pitchFamily="50" charset="-128"/>
                <a:ea typeface="游ゴシック" panose="020B0400000000000000" pitchFamily="50" charset="-128"/>
              </a:rPr>
              <a:t>それができないので、</a:t>
            </a:r>
            <a:endParaRPr lang="en-US" altLang="ja-JP" sz="4800" b="1" dirty="0">
              <a:solidFill>
                <a:schemeClr val="tx1"/>
              </a:solidFill>
              <a:latin typeface="游ゴシック" panose="020B0400000000000000" pitchFamily="50" charset="-128"/>
              <a:ea typeface="游ゴシック" panose="020B0400000000000000" pitchFamily="50" charset="-128"/>
            </a:endParaRPr>
          </a:p>
          <a:p>
            <a:pPr>
              <a:lnSpc>
                <a:spcPts val="6000"/>
              </a:lnSpc>
            </a:pPr>
            <a:r>
              <a:rPr lang="ja-JP" altLang="en-US" sz="4800" b="1" dirty="0">
                <a:solidFill>
                  <a:schemeClr val="tx1"/>
                </a:solidFill>
                <a:latin typeface="游ゴシック" panose="020B0400000000000000" pitchFamily="50" charset="-128"/>
                <a:ea typeface="游ゴシック" panose="020B0400000000000000" pitchFamily="50" charset="-128"/>
              </a:rPr>
              <a:t>諸仏の浄土のすがたを</a:t>
            </a:r>
            <a:endParaRPr lang="en-US" altLang="ja-JP" sz="4800" b="1" dirty="0">
              <a:solidFill>
                <a:schemeClr val="tx1"/>
              </a:solidFill>
              <a:latin typeface="游ゴシック" panose="020B0400000000000000" pitchFamily="50" charset="-128"/>
              <a:ea typeface="游ゴシック" panose="020B0400000000000000" pitchFamily="50" charset="-128"/>
            </a:endParaRPr>
          </a:p>
          <a:p>
            <a:pPr>
              <a:lnSpc>
                <a:spcPts val="6000"/>
              </a:lnSpc>
            </a:pPr>
            <a:r>
              <a:rPr lang="ja-JP" altLang="en-US" sz="4800" b="1" dirty="0">
                <a:solidFill>
                  <a:schemeClr val="tx1"/>
                </a:solidFill>
                <a:latin typeface="游ゴシック" panose="020B0400000000000000" pitchFamily="50" charset="-128"/>
                <a:ea typeface="游ゴシック" panose="020B0400000000000000" pitchFamily="50" charset="-128"/>
              </a:rPr>
              <a:t>私にお見せください。</a:t>
            </a:r>
            <a:endParaRPr kumimoji="1" lang="ja-JP" altLang="en-US" sz="4800" b="1" dirty="0">
              <a:solidFill>
                <a:schemeClr val="tx1"/>
              </a:solidFill>
              <a:latin typeface="游ゴシック" panose="020B0400000000000000" pitchFamily="50" charset="-128"/>
              <a:ea typeface="游ゴシック" panose="020B0400000000000000" pitchFamily="50" charset="-128"/>
            </a:endParaRPr>
          </a:p>
        </p:txBody>
      </p:sp>
      <p:sp>
        <p:nvSpPr>
          <p:cNvPr id="5" name="角丸四角形吹き出し 4"/>
          <p:cNvSpPr/>
          <p:nvPr/>
        </p:nvSpPr>
        <p:spPr>
          <a:xfrm>
            <a:off x="2771800" y="548680"/>
            <a:ext cx="5976664" cy="1508641"/>
          </a:xfrm>
          <a:prstGeom prst="wedgeRoundRectCallout">
            <a:avLst>
              <a:gd name="adj1" fmla="val -54390"/>
              <a:gd name="adj2" fmla="val 11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ts val="6000"/>
              </a:lnSpc>
            </a:pPr>
            <a:r>
              <a:rPr lang="ja-JP" altLang="en-US" sz="5400" b="1" dirty="0">
                <a:solidFill>
                  <a:srgbClr val="FF0000"/>
                </a:solidFill>
                <a:latin typeface="游ゴシック" panose="020B0400000000000000" pitchFamily="50" charset="-128"/>
                <a:ea typeface="游ゴシック" panose="020B0400000000000000" pitchFamily="50" charset="-128"/>
              </a:rPr>
              <a:t>うむ、よかろう。</a:t>
            </a:r>
            <a:endParaRPr kumimoji="1" lang="ja-JP" altLang="en-US"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0266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34739" y="476672"/>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5</a:t>
            </a:r>
            <a:r>
              <a:rPr lang="ja-JP" altLang="en-US" sz="5400" b="1" dirty="0">
                <a:latin typeface="游ゴシック" panose="020B0400000000000000" pitchFamily="50" charset="-128"/>
                <a:ea typeface="游ゴシック" panose="020B0400000000000000" pitchFamily="50" charset="-128"/>
              </a:rPr>
              <a:t>覩見諸仏浄土因</a:t>
            </a:r>
          </a:p>
          <a:p>
            <a:r>
              <a:rPr lang="en-US" altLang="ja-JP" sz="5400" b="1" dirty="0">
                <a:latin typeface="游ゴシック" panose="020B0400000000000000" pitchFamily="50" charset="-128"/>
                <a:ea typeface="游ゴシック" panose="020B0400000000000000" pitchFamily="50" charset="-128"/>
              </a:rPr>
              <a:t>6</a:t>
            </a:r>
            <a:r>
              <a:rPr lang="ja-JP" altLang="en-US" sz="5400" b="1" dirty="0">
                <a:latin typeface="游ゴシック" panose="020B0400000000000000" pitchFamily="50" charset="-128"/>
                <a:ea typeface="游ゴシック" panose="020B0400000000000000" pitchFamily="50" charset="-128"/>
              </a:rPr>
              <a:t>国土人天之善悪</a:t>
            </a:r>
          </a:p>
        </p:txBody>
      </p:sp>
      <p:sp>
        <p:nvSpPr>
          <p:cNvPr id="6" name="テキスト ボックス 5"/>
          <p:cNvSpPr txBox="1"/>
          <p:nvPr/>
        </p:nvSpPr>
        <p:spPr>
          <a:xfrm>
            <a:off x="5484877" y="207162"/>
            <a:ext cx="1538883" cy="6384548"/>
          </a:xfrm>
          <a:prstGeom prst="rect">
            <a:avLst/>
          </a:prstGeom>
          <a:solidFill>
            <a:srgbClr val="FA608C"/>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諸仏の浄土の因、国土人天の善悪を覩見して、</a:t>
            </a:r>
            <a:r>
              <a:rPr kumimoji="1" lang="ja-JP" altLang="en-US" sz="3200" b="1" dirty="0">
                <a:solidFill>
                  <a:schemeClr val="bg1"/>
                </a:solidFill>
                <a:latin typeface="游ゴシック" panose="020B0400000000000000" pitchFamily="50" charset="-128"/>
                <a:ea typeface="游ゴシック" panose="020B0400000000000000" pitchFamily="50" charset="-128"/>
              </a:rPr>
              <a:t>　　　　　　　　　　</a:t>
            </a:r>
            <a:endParaRPr kumimoji="1" lang="ja-JP" altLang="en-US" sz="2000" b="1" dirty="0">
              <a:solidFill>
                <a:schemeClr val="bg1"/>
              </a:solidFill>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2051720" y="210382"/>
            <a:ext cx="2893100" cy="6381328"/>
          </a:xfrm>
          <a:prstGeom prst="rect">
            <a:avLst/>
          </a:prstGeom>
          <a:solidFill>
            <a:srgbClr val="002060"/>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仏がたの浄土の成り立ちや、その国土や人間や神々の善し悪しをご覧になって、</a:t>
            </a:r>
            <a:endParaRPr kumimoji="1" lang="ja-JP" altLang="en-US" sz="2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001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34739" y="404664"/>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5</a:t>
            </a:r>
            <a:r>
              <a:rPr lang="ja-JP" altLang="en-US" sz="5400" b="1" dirty="0">
                <a:latin typeface="游ゴシック" panose="020B0400000000000000" pitchFamily="50" charset="-128"/>
                <a:ea typeface="游ゴシック" panose="020B0400000000000000" pitchFamily="50" charset="-128"/>
              </a:rPr>
              <a:t>覩見諸仏浄土因</a:t>
            </a:r>
          </a:p>
          <a:p>
            <a:r>
              <a:rPr lang="en-US" altLang="ja-JP" sz="5400" b="1" dirty="0">
                <a:latin typeface="游ゴシック" panose="020B0400000000000000" pitchFamily="50" charset="-128"/>
                <a:ea typeface="游ゴシック" panose="020B0400000000000000" pitchFamily="50" charset="-128"/>
              </a:rPr>
              <a:t>6</a:t>
            </a:r>
            <a:r>
              <a:rPr lang="ja-JP" altLang="en-US" sz="5400" b="1" dirty="0">
                <a:latin typeface="游ゴシック" panose="020B0400000000000000" pitchFamily="50" charset="-128"/>
                <a:ea typeface="游ゴシック" panose="020B0400000000000000" pitchFamily="50" charset="-128"/>
              </a:rPr>
              <a:t>国土人天之善悪</a:t>
            </a:r>
          </a:p>
        </p:txBody>
      </p:sp>
      <p:grpSp>
        <p:nvGrpSpPr>
          <p:cNvPr id="3" name="グループ化 2"/>
          <p:cNvGrpSpPr/>
          <p:nvPr/>
        </p:nvGrpSpPr>
        <p:grpSpPr>
          <a:xfrm>
            <a:off x="467544" y="640709"/>
            <a:ext cx="6984775" cy="5740619"/>
            <a:chOff x="467544" y="640709"/>
            <a:chExt cx="6984775" cy="5740619"/>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10" name="テキスト ボックス 9"/>
            <p:cNvSpPr txBox="1"/>
            <p:nvPr/>
          </p:nvSpPr>
          <p:spPr>
            <a:xfrm>
              <a:off x="467544" y="1586347"/>
              <a:ext cx="6984775" cy="3613297"/>
            </a:xfrm>
            <a:prstGeom prst="rect">
              <a:avLst/>
            </a:prstGeom>
            <a:noFill/>
          </p:spPr>
          <p:txBody>
            <a:bodyPr vert="horz" wrap="square" rtlCol="0">
              <a:spAutoFit/>
            </a:bodyPr>
            <a:lstStyle/>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あらゆる仏さまの</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浄土の成り立ちや、</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その国土や人々や神々の</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善し悪しをご覧になった</a:t>
              </a:r>
            </a:p>
          </p:txBody>
        </p:sp>
      </p:grpSp>
    </p:spTree>
    <p:extLst>
      <p:ext uri="{BB962C8B-B14F-4D97-AF65-F5344CB8AC3E}">
        <p14:creationId xmlns:p14="http://schemas.microsoft.com/office/powerpoint/2010/main" val="57184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75"/>
            <a:ext cx="9637902" cy="7057167"/>
          </a:xfrm>
          <a:prstGeom prst="rect">
            <a:avLst/>
          </a:prstGeom>
          <a:ln>
            <a:solidFill>
              <a:schemeClr val="accent1">
                <a:shade val="50000"/>
              </a:schemeClr>
            </a:solidFill>
          </a:ln>
        </p:spPr>
      </p:pic>
      <p:grpSp>
        <p:nvGrpSpPr>
          <p:cNvPr id="6" name="グループ化 5"/>
          <p:cNvGrpSpPr/>
          <p:nvPr/>
        </p:nvGrpSpPr>
        <p:grpSpPr>
          <a:xfrm>
            <a:off x="-108520" y="5445470"/>
            <a:ext cx="8869372" cy="1706450"/>
            <a:chOff x="-108520" y="5445470"/>
            <a:chExt cx="8869372" cy="1706450"/>
          </a:xfrm>
        </p:grpSpPr>
        <p:sp>
          <p:nvSpPr>
            <p:cNvPr id="4" name="テキスト ボックス 3"/>
            <p:cNvSpPr txBox="1"/>
            <p:nvPr/>
          </p:nvSpPr>
          <p:spPr>
            <a:xfrm>
              <a:off x="-108520" y="6013147"/>
              <a:ext cx="8869372" cy="1138773"/>
            </a:xfrm>
            <a:prstGeom prst="rect">
              <a:avLst/>
            </a:prstGeom>
            <a:noFill/>
          </p:spPr>
          <p:txBody>
            <a:bodyPr wrap="square" rtlCol="0">
              <a:spAutoFit/>
            </a:bodyPr>
            <a:lstStyle/>
            <a:p>
              <a:r>
                <a:rPr lang="en-US" altLang="ja-JP" sz="4000" b="1" dirty="0">
                  <a:effectLst>
                    <a:glow rad="228600">
                      <a:schemeClr val="bg1"/>
                    </a:glow>
                  </a:effectLst>
                  <a:latin typeface="游ゴシック" panose="020B0400000000000000" pitchFamily="50" charset="-128"/>
                  <a:ea typeface="游ゴシック" panose="020B0400000000000000" pitchFamily="50" charset="-128"/>
                </a:rPr>
                <a:t>『</a:t>
              </a: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顕浄土真実教行証文類</a:t>
              </a:r>
              <a:r>
                <a:rPr lang="en-US" altLang="ja-JP" sz="4000" b="1" dirty="0">
                  <a:effectLst>
                    <a:glow rad="228600">
                      <a:schemeClr val="bg1"/>
                    </a:glow>
                  </a:effectLst>
                  <a:latin typeface="游ゴシック" panose="020B0400000000000000" pitchFamily="50" charset="-128"/>
                  <a:ea typeface="游ゴシック" panose="020B0400000000000000" pitchFamily="50" charset="-128"/>
                </a:rPr>
                <a:t>』</a:t>
              </a:r>
              <a:r>
                <a:rPr lang="en-US" altLang="ja-JP" sz="2800" b="1" dirty="0">
                  <a:effectLst>
                    <a:glow rad="228600">
                      <a:schemeClr val="bg1"/>
                    </a:glow>
                  </a:effectLst>
                  <a:latin typeface="游ゴシック" panose="020B0400000000000000" pitchFamily="50" charset="-128"/>
                  <a:ea typeface="游ゴシック" panose="020B0400000000000000" pitchFamily="50" charset="-128"/>
                </a:rPr>
                <a:t>(『</a:t>
              </a:r>
              <a:r>
                <a:rPr lang="ja-JP" altLang="en-US" sz="2800" b="1" dirty="0">
                  <a:effectLst>
                    <a:glow rad="228600">
                      <a:schemeClr val="bg1"/>
                    </a:glow>
                  </a:effectLst>
                  <a:latin typeface="游ゴシック" panose="020B0400000000000000" pitchFamily="50" charset="-128"/>
                  <a:ea typeface="游ゴシック" panose="020B0400000000000000" pitchFamily="50" charset="-128"/>
                </a:rPr>
                <a:t>教行信証</a:t>
              </a:r>
              <a:r>
                <a:rPr lang="en-US" altLang="ja-JP" sz="2800" b="1" dirty="0">
                  <a:effectLst>
                    <a:glow rad="228600">
                      <a:schemeClr val="bg1"/>
                    </a:glow>
                  </a:effectLst>
                  <a:latin typeface="游ゴシック" panose="020B0400000000000000" pitchFamily="50" charset="-128"/>
                  <a:ea typeface="游ゴシック" panose="020B0400000000000000" pitchFamily="50" charset="-128"/>
                </a:rPr>
                <a:t>』)</a:t>
              </a:r>
              <a:endParaRPr lang="ja-JP" altLang="en-US" sz="2800" b="1" dirty="0">
                <a:effectLst>
                  <a:glow rad="228600">
                    <a:schemeClr val="bg1"/>
                  </a:glow>
                </a:effectLst>
                <a:latin typeface="游ゴシック" panose="020B0400000000000000" pitchFamily="50" charset="-128"/>
                <a:ea typeface="游ゴシック" panose="020B0400000000000000" pitchFamily="50" charset="-128"/>
              </a:endParaRPr>
            </a:p>
            <a:p>
              <a:endParaRPr kumimoji="1" lang="ja-JP" altLang="en-US" sz="2800" b="1" dirty="0">
                <a:ea typeface="游ゴシック" panose="020B0400000000000000" pitchFamily="50" charset="-128"/>
              </a:endParaRPr>
            </a:p>
          </p:txBody>
        </p:sp>
        <p:sp>
          <p:nvSpPr>
            <p:cNvPr id="5" name="テキスト ボックス 4"/>
            <p:cNvSpPr txBox="1"/>
            <p:nvPr/>
          </p:nvSpPr>
          <p:spPr>
            <a:xfrm>
              <a:off x="2742135" y="5445470"/>
              <a:ext cx="3168062" cy="584775"/>
            </a:xfrm>
            <a:prstGeom prst="rect">
              <a:avLst/>
            </a:prstGeom>
            <a:noFill/>
          </p:spPr>
          <p:txBody>
            <a:bodyPr wrap="square" rtlCol="0">
              <a:spAutoFit/>
            </a:bodyPr>
            <a:lstStyle/>
            <a:p>
              <a:r>
                <a:rPr kumimoji="1" lang="ja-JP" altLang="en-US" sz="3200" b="1" dirty="0">
                  <a:effectLst>
                    <a:glow rad="228600">
                      <a:schemeClr val="bg1"/>
                    </a:glow>
                  </a:effectLst>
                  <a:latin typeface="游ゴシック" panose="020B0400000000000000" pitchFamily="50" charset="-128"/>
                  <a:ea typeface="游ゴシック" panose="020B0400000000000000" pitchFamily="50" charset="-128"/>
                </a:rPr>
                <a:t>親鸞聖人の主著</a:t>
              </a:r>
              <a:endParaRPr kumimoji="1" lang="en-US" altLang="ja-JP" sz="3200" b="1" dirty="0">
                <a:effectLst>
                  <a:glow rad="228600">
                    <a:schemeClr val="bg1"/>
                  </a:glow>
                </a:effectLst>
                <a:latin typeface="游ゴシック" panose="020B0400000000000000" pitchFamily="50" charset="-128"/>
                <a:ea typeface="游ゴシック" panose="020B0400000000000000" pitchFamily="50" charset="-128"/>
              </a:endParaRPr>
            </a:p>
          </p:txBody>
        </p:sp>
      </p:grpSp>
      <p:sp>
        <p:nvSpPr>
          <p:cNvPr id="2" name="テキスト ボックス 1"/>
          <p:cNvSpPr txBox="1"/>
          <p:nvPr/>
        </p:nvSpPr>
        <p:spPr>
          <a:xfrm>
            <a:off x="3707904" y="3386722"/>
            <a:ext cx="1823984" cy="584775"/>
          </a:xfrm>
          <a:prstGeom prst="rect">
            <a:avLst/>
          </a:prstGeom>
          <a:solidFill>
            <a:srgbClr val="002060"/>
          </a:solidFill>
        </p:spPr>
        <p:txBody>
          <a:bodyPr wrap="square" rtlCol="0">
            <a:spAutoFit/>
          </a:bodyPr>
          <a:lstStyle/>
          <a:p>
            <a:pPr algn="ctr"/>
            <a:r>
              <a:rPr lang="ja-JP" altLang="en-US" sz="3200" b="1" dirty="0">
                <a:solidFill>
                  <a:schemeClr val="bg1"/>
                </a:solidFill>
                <a:latin typeface="游ゴシック" panose="020B0400000000000000" pitchFamily="50" charset="-128"/>
                <a:ea typeface="游ゴシック" panose="020B0400000000000000" pitchFamily="50" charset="-128"/>
              </a:rPr>
              <a:t>①教文類</a:t>
            </a:r>
            <a:endParaRPr lang="en-US" altLang="ja-JP" sz="3200" b="1" dirty="0">
              <a:solidFill>
                <a:schemeClr val="bg1"/>
              </a:solidFill>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6297960" y="1869497"/>
            <a:ext cx="1842725" cy="584775"/>
          </a:xfrm>
          <a:prstGeom prst="rect">
            <a:avLst/>
          </a:prstGeom>
          <a:solidFill>
            <a:srgbClr val="002060"/>
          </a:solidFill>
        </p:spPr>
        <p:txBody>
          <a:bodyPr wrap="square" rtlCol="0">
            <a:spAutoFit/>
          </a:bodyPr>
          <a:lstStyle/>
          <a:p>
            <a:pPr algn="ctr"/>
            <a:r>
              <a:rPr lang="ja-JP" altLang="en-US" sz="3200" b="1" dirty="0">
                <a:solidFill>
                  <a:schemeClr val="bg1"/>
                </a:solidFill>
                <a:latin typeface="游ゴシック" panose="020B0400000000000000" pitchFamily="50" charset="-128"/>
                <a:ea typeface="游ゴシック" panose="020B0400000000000000" pitchFamily="50" charset="-128"/>
              </a:rPr>
              <a:t>②行文類</a:t>
            </a:r>
            <a:endParaRPr lang="en-US" altLang="ja-JP" sz="3200" b="1" dirty="0">
              <a:solidFill>
                <a:schemeClr val="bg1"/>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5118083" y="819954"/>
            <a:ext cx="1815668" cy="584775"/>
          </a:xfrm>
          <a:prstGeom prst="rect">
            <a:avLst/>
          </a:prstGeom>
          <a:solidFill>
            <a:srgbClr val="002060"/>
          </a:solidFill>
        </p:spPr>
        <p:txBody>
          <a:bodyPr wrap="square" rtlCol="0">
            <a:spAutoFit/>
          </a:bodyPr>
          <a:lstStyle/>
          <a:p>
            <a:pPr algn="ctr"/>
            <a:r>
              <a:rPr lang="ja-JP" altLang="en-US" sz="3200" b="1" dirty="0">
                <a:solidFill>
                  <a:schemeClr val="bg1"/>
                </a:solidFill>
                <a:latin typeface="游ゴシック" panose="020B0400000000000000" pitchFamily="50" charset="-128"/>
                <a:ea typeface="游ゴシック" panose="020B0400000000000000" pitchFamily="50" charset="-128"/>
              </a:rPr>
              <a:t>③信文類</a:t>
            </a:r>
            <a:endParaRPr lang="en-US" altLang="ja-JP" sz="3200" b="1" dirty="0">
              <a:solidFill>
                <a:schemeClr val="bg1"/>
              </a:solidFill>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612112" y="95230"/>
            <a:ext cx="1823984" cy="584775"/>
          </a:xfrm>
          <a:prstGeom prst="rect">
            <a:avLst/>
          </a:prstGeom>
          <a:solidFill>
            <a:srgbClr val="002060"/>
          </a:solidFill>
        </p:spPr>
        <p:txBody>
          <a:bodyPr wrap="square" rtlCol="0">
            <a:spAutoFit/>
          </a:bodyPr>
          <a:lstStyle/>
          <a:p>
            <a:pPr algn="ctr"/>
            <a:r>
              <a:rPr lang="ja-JP" altLang="en-US" sz="3200" b="1" dirty="0">
                <a:solidFill>
                  <a:schemeClr val="bg1"/>
                </a:solidFill>
                <a:latin typeface="游ゴシック" panose="020B0400000000000000" pitchFamily="50" charset="-128"/>
                <a:ea typeface="游ゴシック" panose="020B0400000000000000" pitchFamily="50" charset="-128"/>
              </a:rPr>
              <a:t>④証文類</a:t>
            </a:r>
            <a:endParaRPr lang="en-US" altLang="ja-JP" sz="3200" b="1" dirty="0">
              <a:solidFill>
                <a:schemeClr val="bg1"/>
              </a:solidFill>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1755699" y="908675"/>
            <a:ext cx="2628267" cy="584775"/>
          </a:xfrm>
          <a:prstGeom prst="rect">
            <a:avLst/>
          </a:prstGeom>
          <a:solidFill>
            <a:srgbClr val="002060"/>
          </a:solidFill>
        </p:spPr>
        <p:txBody>
          <a:bodyPr wrap="square" rtlCol="0">
            <a:spAutoFit/>
          </a:bodyPr>
          <a:lstStyle/>
          <a:p>
            <a:pPr algn="ctr"/>
            <a:r>
              <a:rPr lang="ja-JP" altLang="en-US" sz="3200" b="1" dirty="0">
                <a:solidFill>
                  <a:schemeClr val="bg1"/>
                </a:solidFill>
                <a:latin typeface="游ゴシック" panose="020B0400000000000000" pitchFamily="50" charset="-128"/>
                <a:ea typeface="游ゴシック" panose="020B0400000000000000" pitchFamily="50" charset="-128"/>
              </a:rPr>
              <a:t>⑤真仏土文類</a:t>
            </a:r>
            <a:endParaRPr lang="en-US" altLang="ja-JP" sz="3200" b="1" dirty="0">
              <a:solidFill>
                <a:schemeClr val="bg1"/>
              </a:solidFill>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334214" y="1938049"/>
            <a:ext cx="2664296" cy="584775"/>
          </a:xfrm>
          <a:prstGeom prst="rect">
            <a:avLst/>
          </a:prstGeom>
          <a:solidFill>
            <a:srgbClr val="002060"/>
          </a:solidFill>
        </p:spPr>
        <p:txBody>
          <a:bodyPr wrap="square" rtlCol="0">
            <a:spAutoFit/>
          </a:bodyPr>
          <a:lstStyle/>
          <a:p>
            <a:pPr algn="ctr"/>
            <a:r>
              <a:rPr lang="ja-JP" altLang="en-US" sz="3200" b="1" dirty="0">
                <a:solidFill>
                  <a:schemeClr val="bg1"/>
                </a:solidFill>
                <a:latin typeface="游ゴシック" panose="020B0400000000000000" pitchFamily="50" charset="-128"/>
                <a:ea typeface="游ゴシック" panose="020B0400000000000000" pitchFamily="50" charset="-128"/>
              </a:rPr>
              <a:t>⑥化身土文類</a:t>
            </a:r>
            <a:endParaRPr lang="en-US" altLang="ja-JP" sz="3200" b="1" dirty="0">
              <a:solidFill>
                <a:schemeClr val="bg1"/>
              </a:solidFill>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8528447" y="0"/>
            <a:ext cx="615553" cy="6858000"/>
          </a:xfrm>
          <a:prstGeom prst="rect">
            <a:avLst/>
          </a:prstGeom>
          <a:solidFill>
            <a:srgbClr val="002060"/>
          </a:solidFill>
        </p:spPr>
        <p:txBody>
          <a:bodyPr vert="eaVert" wrap="square" rtlCol="0">
            <a:spAutoFit/>
          </a:bodyPr>
          <a:lstStyle/>
          <a:p>
            <a:pPr algn="ctr"/>
            <a:r>
              <a:rPr lang="ja-JP" altLang="en-US" sz="2800" b="1" dirty="0">
                <a:solidFill>
                  <a:schemeClr val="bg1"/>
                </a:solidFill>
                <a:latin typeface="游ゴシック" panose="020B0400000000000000" pitchFamily="50" charset="-128"/>
                <a:ea typeface="游ゴシック" panose="020B0400000000000000" pitchFamily="50" charset="-128"/>
              </a:rPr>
              <a:t>行文類末尾に「正信偈」が収録されている</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427839" y="3941322"/>
            <a:ext cx="1440160" cy="584775"/>
          </a:xfrm>
          <a:prstGeom prst="rect">
            <a:avLst/>
          </a:prstGeom>
          <a:noFill/>
          <a:ln w="38100">
            <a:solidFill>
              <a:srgbClr val="0070C0"/>
            </a:solidFill>
          </a:ln>
        </p:spPr>
        <p:txBody>
          <a:bodyPr wrap="square" rtlCol="0">
            <a:spAutoFit/>
          </a:bodyPr>
          <a:lstStyle/>
          <a:p>
            <a:r>
              <a:rPr kumimoji="1" lang="ja-JP" altLang="en-US" sz="3200" b="1" dirty="0">
                <a:latin typeface="游ゴシック" panose="020B0400000000000000" pitchFamily="50" charset="-128"/>
                <a:ea typeface="游ゴシック" panose="020B0400000000000000" pitchFamily="50" charset="-128"/>
              </a:rPr>
              <a:t>全六巻</a:t>
            </a:r>
          </a:p>
        </p:txBody>
      </p:sp>
      <p:sp>
        <p:nvSpPr>
          <p:cNvPr id="9" name="テキスト ボックス 8"/>
          <p:cNvSpPr txBox="1"/>
          <p:nvPr/>
        </p:nvSpPr>
        <p:spPr>
          <a:xfrm>
            <a:off x="6381964" y="5544923"/>
            <a:ext cx="2056389" cy="523220"/>
          </a:xfrm>
          <a:prstGeom prst="rect">
            <a:avLst/>
          </a:prstGeom>
          <a:noFill/>
          <a:effectLst>
            <a:glow rad="190500">
              <a:schemeClr val="bg1"/>
            </a:glow>
          </a:effectLst>
        </p:spPr>
        <p:txBody>
          <a:bodyPr wrap="square" rtlCol="0">
            <a:spAutoFit/>
          </a:bodyPr>
          <a:lstStyle/>
          <a:p>
            <a:r>
              <a:rPr kumimoji="1" lang="ja-JP" altLang="en-US" sz="2800" b="1" dirty="0">
                <a:effectLst>
                  <a:glow rad="241300">
                    <a:schemeClr val="bg1"/>
                  </a:glow>
                </a:effectLst>
                <a:latin typeface="游ゴシック" panose="020B0400000000000000" pitchFamily="50" charset="-128"/>
                <a:ea typeface="游ゴシック" panose="020B0400000000000000" pitchFamily="50" charset="-128"/>
              </a:rPr>
              <a:t>西本願寺本</a:t>
            </a:r>
          </a:p>
        </p:txBody>
      </p:sp>
      <p:sp>
        <p:nvSpPr>
          <p:cNvPr id="3" name="円/楕円 2"/>
          <p:cNvSpPr/>
          <p:nvPr/>
        </p:nvSpPr>
        <p:spPr>
          <a:xfrm>
            <a:off x="6116011" y="1147864"/>
            <a:ext cx="2232248" cy="2028288"/>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spTree>
    <p:extLst>
      <p:ext uri="{BB962C8B-B14F-4D97-AF65-F5344CB8AC3E}">
        <p14:creationId xmlns:p14="http://schemas.microsoft.com/office/powerpoint/2010/main" val="289159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2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26" presetClass="emph" presetSubtype="0" repeatCount="5000" fill="hold" grpId="1" nodeType="withEffect">
                                  <p:stCondLst>
                                    <p:cond delay="500"/>
                                  </p:stCondLst>
                                  <p:childTnLst>
                                    <p:animEffect transition="out" filter="fade">
                                      <p:cBhvr>
                                        <p:cTn id="42" dur="440" tmFilter="0, 0; .2, .5; .8, .5; 1, 0"/>
                                        <p:tgtEl>
                                          <p:spTgt spid="3"/>
                                        </p:tgtEl>
                                      </p:cBhvr>
                                    </p:animEffect>
                                    <p:animScale>
                                      <p:cBhvr>
                                        <p:cTn id="43" dur="220" autoRev="1" fill="hold"/>
                                        <p:tgtEl>
                                          <p:spTgt spid="3"/>
                                        </p:tgtEl>
                                      </p:cBhvr>
                                      <p:by x="105000" y="105000"/>
                                    </p:animScale>
                                  </p:childTnLst>
                                </p:cTn>
                              </p:par>
                              <p:par>
                                <p:cTn id="44" presetID="10" presetClass="entr" presetSubtype="0" fill="hold" grpId="0" nodeType="withEffect">
                                  <p:stCondLst>
                                    <p:cond delay="50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18" grpId="0" animBg="1"/>
      <p:bldP spid="19" grpId="0" animBg="1"/>
      <p:bldP spid="20" grpId="0" animBg="1"/>
      <p:bldP spid="8" grpId="0" animBg="1"/>
      <p:bldP spid="9" grpId="0"/>
      <p:bldP spid="3" grpId="0" animBg="1"/>
      <p:bldP spid="3"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2" name="テキスト ボックス 1"/>
          <p:cNvSpPr txBox="1"/>
          <p:nvPr/>
        </p:nvSpPr>
        <p:spPr>
          <a:xfrm>
            <a:off x="7034739" y="404664"/>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5</a:t>
            </a:r>
            <a:r>
              <a:rPr lang="ja-JP" altLang="en-US" sz="5400" b="1" dirty="0">
                <a:latin typeface="游ゴシック" panose="020B0400000000000000" pitchFamily="50" charset="-128"/>
                <a:ea typeface="游ゴシック" panose="020B0400000000000000" pitchFamily="50" charset="-128"/>
              </a:rPr>
              <a:t>覩見</a:t>
            </a:r>
            <a:r>
              <a:rPr lang="ja-JP" altLang="en-US" sz="5400" b="1" dirty="0">
                <a:solidFill>
                  <a:srgbClr val="FF0000"/>
                </a:solidFill>
                <a:latin typeface="游ゴシック" panose="020B0400000000000000" pitchFamily="50" charset="-128"/>
                <a:ea typeface="游ゴシック" panose="020B0400000000000000" pitchFamily="50" charset="-128"/>
              </a:rPr>
              <a:t>諸仏浄土因</a:t>
            </a:r>
          </a:p>
          <a:p>
            <a:r>
              <a:rPr lang="en-US" altLang="ja-JP" sz="5400" b="1" dirty="0">
                <a:latin typeface="游ゴシック" panose="020B0400000000000000" pitchFamily="50" charset="-128"/>
                <a:ea typeface="游ゴシック" panose="020B0400000000000000" pitchFamily="50" charset="-128"/>
              </a:rPr>
              <a:t>6</a:t>
            </a:r>
            <a:r>
              <a:rPr lang="ja-JP" altLang="en-US" sz="5400" b="1" dirty="0">
                <a:latin typeface="游ゴシック" panose="020B0400000000000000" pitchFamily="50" charset="-128"/>
                <a:ea typeface="游ゴシック" panose="020B0400000000000000" pitchFamily="50" charset="-128"/>
              </a:rPr>
              <a:t>国土人天之善悪</a:t>
            </a:r>
          </a:p>
        </p:txBody>
      </p:sp>
      <p:sp>
        <p:nvSpPr>
          <p:cNvPr id="10" name="テキスト ボックス 9"/>
          <p:cNvSpPr txBox="1"/>
          <p:nvPr/>
        </p:nvSpPr>
        <p:spPr>
          <a:xfrm>
            <a:off x="467544" y="1586347"/>
            <a:ext cx="6984775" cy="3613297"/>
          </a:xfrm>
          <a:prstGeom prst="rect">
            <a:avLst/>
          </a:prstGeom>
          <a:noFill/>
        </p:spPr>
        <p:txBody>
          <a:bodyPr vert="horz" wrap="square" rtlCol="0">
            <a:spAutoFit/>
          </a:bodyPr>
          <a:lstStyle/>
          <a:p>
            <a:pPr>
              <a:lnSpc>
                <a:spcPct val="130000"/>
              </a:lnSpc>
            </a:pP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あらゆる仏さまの</a:t>
            </a:r>
            <a:endParaRPr kumimoji="1"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浄土の成り立ち</a:t>
            </a: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や、</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その国土や人々や神々の</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善し悪しをご覧になった</a:t>
            </a:r>
          </a:p>
        </p:txBody>
      </p:sp>
    </p:spTree>
    <p:extLst>
      <p:ext uri="{BB962C8B-B14F-4D97-AF65-F5344CB8AC3E}">
        <p14:creationId xmlns:p14="http://schemas.microsoft.com/office/powerpoint/2010/main" val="225366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2" name="テキスト ボックス 1"/>
          <p:cNvSpPr txBox="1"/>
          <p:nvPr/>
        </p:nvSpPr>
        <p:spPr>
          <a:xfrm>
            <a:off x="7034739" y="404664"/>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5</a:t>
            </a:r>
            <a:r>
              <a:rPr lang="ja-JP" altLang="en-US" sz="5400" b="1" dirty="0">
                <a:latin typeface="游ゴシック" panose="020B0400000000000000" pitchFamily="50" charset="-128"/>
                <a:ea typeface="游ゴシック" panose="020B0400000000000000" pitchFamily="50" charset="-128"/>
              </a:rPr>
              <a:t>覩見諸仏浄土因</a:t>
            </a:r>
          </a:p>
          <a:p>
            <a:r>
              <a:rPr lang="en-US" altLang="ja-JP" sz="5400" b="1" dirty="0">
                <a:latin typeface="游ゴシック" panose="020B0400000000000000" pitchFamily="50" charset="-128"/>
                <a:ea typeface="游ゴシック" panose="020B0400000000000000" pitchFamily="50" charset="-128"/>
              </a:rPr>
              <a:t>6</a:t>
            </a:r>
            <a:r>
              <a:rPr lang="ja-JP" altLang="en-US" sz="5400" b="1" dirty="0">
                <a:solidFill>
                  <a:srgbClr val="FF0000"/>
                </a:solidFill>
                <a:latin typeface="游ゴシック" panose="020B0400000000000000" pitchFamily="50" charset="-128"/>
                <a:ea typeface="游ゴシック" panose="020B0400000000000000" pitchFamily="50" charset="-128"/>
              </a:rPr>
              <a:t>国土人天之善悪</a:t>
            </a:r>
          </a:p>
        </p:txBody>
      </p:sp>
      <p:sp>
        <p:nvSpPr>
          <p:cNvPr id="10" name="テキスト ボックス 9"/>
          <p:cNvSpPr txBox="1"/>
          <p:nvPr/>
        </p:nvSpPr>
        <p:spPr>
          <a:xfrm>
            <a:off x="467544" y="1586347"/>
            <a:ext cx="6984775" cy="3613297"/>
          </a:xfrm>
          <a:prstGeom prst="rect">
            <a:avLst/>
          </a:prstGeom>
          <a:noFill/>
        </p:spPr>
        <p:txBody>
          <a:bodyPr vert="horz" wrap="square" rtlCol="0">
            <a:spAutoFit/>
          </a:bodyPr>
          <a:lstStyle/>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あらゆる仏さまの</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浄土の成り立ちや、</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その国土や人々や神々の</a:t>
            </a:r>
            <a:endParaRPr kumimoji="1"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善し悪し</a:t>
            </a: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をご覧になった</a:t>
            </a:r>
          </a:p>
        </p:txBody>
      </p:sp>
    </p:spTree>
    <p:extLst>
      <p:ext uri="{BB962C8B-B14F-4D97-AF65-F5344CB8AC3E}">
        <p14:creationId xmlns:p14="http://schemas.microsoft.com/office/powerpoint/2010/main" val="44903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2" name="テキスト ボックス 1"/>
          <p:cNvSpPr txBox="1"/>
          <p:nvPr/>
        </p:nvSpPr>
        <p:spPr>
          <a:xfrm>
            <a:off x="7034739" y="404664"/>
            <a:ext cx="1967205" cy="5951245"/>
          </a:xfrm>
          <a:prstGeom prst="rect">
            <a:avLst/>
          </a:prstGeom>
          <a:noFill/>
        </p:spPr>
        <p:txBody>
          <a:bodyPr vert="eaVert" wrap="none" rtlCol="0">
            <a:spAutoFit/>
          </a:bodyPr>
          <a:lstStyle/>
          <a:p>
            <a:r>
              <a:rPr lang="en-US" altLang="ja-JP" sz="5400" b="1" dirty="0">
                <a:latin typeface="游ゴシック" panose="020B0400000000000000" pitchFamily="50" charset="-128"/>
                <a:ea typeface="游ゴシック" panose="020B0400000000000000" pitchFamily="50" charset="-128"/>
              </a:rPr>
              <a:t>5</a:t>
            </a:r>
            <a:r>
              <a:rPr lang="ja-JP" altLang="en-US" sz="5400" b="1" dirty="0">
                <a:solidFill>
                  <a:srgbClr val="FF0000"/>
                </a:solidFill>
                <a:latin typeface="游ゴシック" panose="020B0400000000000000" pitchFamily="50" charset="-128"/>
                <a:ea typeface="游ゴシック" panose="020B0400000000000000" pitchFamily="50" charset="-128"/>
              </a:rPr>
              <a:t>覩見</a:t>
            </a:r>
            <a:r>
              <a:rPr lang="ja-JP" altLang="en-US" sz="5400" b="1" dirty="0">
                <a:latin typeface="游ゴシック" panose="020B0400000000000000" pitchFamily="50" charset="-128"/>
                <a:ea typeface="游ゴシック" panose="020B0400000000000000" pitchFamily="50" charset="-128"/>
              </a:rPr>
              <a:t>諸仏浄土因</a:t>
            </a:r>
          </a:p>
          <a:p>
            <a:r>
              <a:rPr lang="en-US" altLang="ja-JP" sz="5400" b="1" dirty="0">
                <a:latin typeface="游ゴシック" panose="020B0400000000000000" pitchFamily="50" charset="-128"/>
                <a:ea typeface="游ゴシック" panose="020B0400000000000000" pitchFamily="50" charset="-128"/>
              </a:rPr>
              <a:t>6</a:t>
            </a:r>
            <a:r>
              <a:rPr lang="ja-JP" altLang="en-US" sz="5400" b="1" dirty="0">
                <a:latin typeface="游ゴシック" panose="020B0400000000000000" pitchFamily="50" charset="-128"/>
                <a:ea typeface="游ゴシック" panose="020B0400000000000000" pitchFamily="50" charset="-128"/>
              </a:rPr>
              <a:t>国土人天之善悪</a:t>
            </a:r>
          </a:p>
        </p:txBody>
      </p:sp>
      <p:sp>
        <p:nvSpPr>
          <p:cNvPr id="10" name="テキスト ボックス 9"/>
          <p:cNvSpPr txBox="1"/>
          <p:nvPr/>
        </p:nvSpPr>
        <p:spPr>
          <a:xfrm>
            <a:off x="467544" y="1586347"/>
            <a:ext cx="6984775" cy="3613297"/>
          </a:xfrm>
          <a:prstGeom prst="rect">
            <a:avLst/>
          </a:prstGeom>
          <a:noFill/>
        </p:spPr>
        <p:txBody>
          <a:bodyPr vert="horz" wrap="square" rtlCol="0">
            <a:spAutoFit/>
          </a:bodyPr>
          <a:lstStyle/>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あらゆる仏さまの</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浄土の成り立ちや、</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その国土や人々や神々の</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善し悪しを</a:t>
            </a: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ご覧になった</a:t>
            </a:r>
          </a:p>
        </p:txBody>
      </p:sp>
    </p:spTree>
    <p:extLst>
      <p:ext uri="{BB962C8B-B14F-4D97-AF65-F5344CB8AC3E}">
        <p14:creationId xmlns:p14="http://schemas.microsoft.com/office/powerpoint/2010/main" val="358279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034739" y="404664"/>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7</a:t>
            </a:r>
            <a:r>
              <a:rPr lang="ja-JP" altLang="en-US" sz="5400" b="1" dirty="0">
                <a:latin typeface="游ゴシック" panose="020B0400000000000000" pitchFamily="50" charset="-128"/>
                <a:ea typeface="游ゴシック" panose="020B0400000000000000" pitchFamily="50" charset="-128"/>
              </a:rPr>
              <a:t>建立無上殊勝願</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8</a:t>
            </a:r>
            <a:r>
              <a:rPr lang="ja-JP" altLang="en-US" sz="5400" b="1" dirty="0">
                <a:latin typeface="游ゴシック" panose="020B0400000000000000" pitchFamily="50" charset="-128"/>
                <a:ea typeface="游ゴシック" panose="020B0400000000000000" pitchFamily="50" charset="-128"/>
              </a:rPr>
              <a:t>超発希有大弘誓</a:t>
            </a:r>
            <a:endParaRPr kumimoji="1" lang="en-US" altLang="ja-JP" sz="4400" b="1"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5280466" y="210382"/>
            <a:ext cx="1538883" cy="6384548"/>
          </a:xfrm>
          <a:prstGeom prst="rect">
            <a:avLst/>
          </a:prstGeom>
          <a:solidFill>
            <a:srgbClr val="FA608C"/>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無上殊勝の願を建立し、希有の大弘誓を超発せり</a:t>
            </a:r>
            <a:r>
              <a:rPr kumimoji="1" lang="ja-JP" altLang="en-US" sz="3200" b="1" dirty="0">
                <a:solidFill>
                  <a:schemeClr val="bg1"/>
                </a:solidFill>
                <a:latin typeface="游ゴシック" panose="020B0400000000000000" pitchFamily="50" charset="-128"/>
                <a:ea typeface="游ゴシック" panose="020B0400000000000000" pitchFamily="50" charset="-128"/>
              </a:rPr>
              <a:t>　　　　　　　　　　　</a:t>
            </a:r>
            <a:endParaRPr kumimoji="1" lang="ja-JP" altLang="en-US" sz="2000" b="1" dirty="0">
              <a:solidFill>
                <a:schemeClr val="bg1"/>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1968098" y="210382"/>
            <a:ext cx="2893100" cy="6381328"/>
          </a:xfrm>
          <a:prstGeom prst="rect">
            <a:avLst/>
          </a:prstGeom>
          <a:solidFill>
            <a:srgbClr val="002060"/>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この上なくすぐれた願をおたてになり、世にもまれな大いなる誓いをおこされた。</a:t>
            </a:r>
            <a:r>
              <a:rPr kumimoji="1" lang="ja-JP" altLang="en-US" sz="3200" b="1" dirty="0">
                <a:solidFill>
                  <a:schemeClr val="bg1"/>
                </a:solidFill>
                <a:latin typeface="游ゴシック" panose="020B0400000000000000" pitchFamily="50" charset="-128"/>
                <a:ea typeface="游ゴシック" panose="020B0400000000000000" pitchFamily="50" charset="-128"/>
              </a:rPr>
              <a:t>　　　　　</a:t>
            </a:r>
            <a:endParaRPr kumimoji="1" lang="ja-JP" altLang="en-US" sz="2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7828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5" name="テキスト ボックス 4"/>
          <p:cNvSpPr txBox="1"/>
          <p:nvPr/>
        </p:nvSpPr>
        <p:spPr>
          <a:xfrm>
            <a:off x="467544" y="1586347"/>
            <a:ext cx="6984775" cy="3613297"/>
          </a:xfrm>
          <a:prstGeom prst="rect">
            <a:avLst/>
          </a:prstGeom>
          <a:noFill/>
        </p:spPr>
        <p:txBody>
          <a:bodyPr vert="horz" wrap="square" rtlCol="0">
            <a:spAutoFit/>
          </a:bodyPr>
          <a:lstStyle/>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この上なくすぐれた願い</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を</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おたてになり、</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世にもまれな大いなる</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誓い</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をおこされた</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7034739" y="404664"/>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7</a:t>
            </a:r>
            <a:r>
              <a:rPr lang="ja-JP" altLang="en-US" sz="5400" b="1" dirty="0">
                <a:latin typeface="游ゴシック" panose="020B0400000000000000" pitchFamily="50" charset="-128"/>
                <a:ea typeface="游ゴシック" panose="020B0400000000000000" pitchFamily="50" charset="-128"/>
              </a:rPr>
              <a:t>建立無上殊勝願</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8</a:t>
            </a:r>
            <a:r>
              <a:rPr lang="ja-JP" altLang="en-US" sz="5400" b="1" dirty="0">
                <a:latin typeface="游ゴシック" panose="020B0400000000000000" pitchFamily="50" charset="-128"/>
                <a:ea typeface="游ゴシック" panose="020B0400000000000000" pitchFamily="50" charset="-128"/>
              </a:rPr>
              <a:t>超発希有大弘誓</a:t>
            </a:r>
            <a:endParaRPr kumimoji="1" lang="en-US" altLang="ja-JP" sz="4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280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5" name="テキスト ボックス 4"/>
          <p:cNvSpPr txBox="1"/>
          <p:nvPr/>
        </p:nvSpPr>
        <p:spPr>
          <a:xfrm>
            <a:off x="467544" y="1586347"/>
            <a:ext cx="6984775" cy="3613297"/>
          </a:xfrm>
          <a:prstGeom prst="rect">
            <a:avLst/>
          </a:prstGeom>
          <a:noFill/>
        </p:spPr>
        <p:txBody>
          <a:bodyPr vert="horz" wrap="square" rtlCol="0">
            <a:spAutoFit/>
          </a:bodyPr>
          <a:lstStyle/>
          <a:p>
            <a:pPr>
              <a:lnSpc>
                <a:spcPct val="130000"/>
              </a:lnSpc>
            </a:pP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この上なくすぐれた願い</a:t>
            </a:r>
            <a:endParaRPr kumimoji="1"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を</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おたてになり、</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世にもまれな大いなる</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誓い</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をおこされた</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7034739" y="404664"/>
            <a:ext cx="1967205" cy="5951245"/>
          </a:xfrm>
          <a:prstGeom prst="rect">
            <a:avLst/>
          </a:prstGeom>
          <a:noFill/>
        </p:spPr>
        <p:txBody>
          <a:bodyPr vert="eaVert" wrap="none" rtlCol="0">
            <a:spAutoFit/>
          </a:bodyPr>
          <a:lstStyle/>
          <a:p>
            <a:r>
              <a:rPr lang="en-US" altLang="ja-JP" sz="5400" b="1" dirty="0">
                <a:latin typeface="游ゴシック" panose="020B0400000000000000" pitchFamily="50" charset="-128"/>
                <a:ea typeface="游ゴシック" panose="020B0400000000000000" pitchFamily="50" charset="-128"/>
              </a:rPr>
              <a:t>7</a:t>
            </a:r>
            <a:r>
              <a:rPr lang="ja-JP" altLang="en-US" sz="5400" b="1" dirty="0">
                <a:ea typeface="游ゴシック" panose="020B0400000000000000" pitchFamily="50" charset="-128"/>
              </a:rPr>
              <a:t>建立</a:t>
            </a:r>
            <a:r>
              <a:rPr lang="ja-JP" altLang="en-US" sz="5400" b="1" dirty="0">
                <a:solidFill>
                  <a:srgbClr val="FF0000"/>
                </a:solidFill>
                <a:ea typeface="游ゴシック" panose="020B0400000000000000" pitchFamily="50" charset="-128"/>
              </a:rPr>
              <a:t>無上殊勝願</a:t>
            </a:r>
            <a:endParaRPr lang="en-US" altLang="ja-JP" sz="5400" b="1" dirty="0">
              <a:solidFill>
                <a:srgbClr val="FF0000"/>
              </a:solidFill>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8</a:t>
            </a:r>
            <a:r>
              <a:rPr lang="ja-JP" altLang="en-US" sz="5400" b="1" dirty="0">
                <a:ea typeface="游ゴシック" panose="020B0400000000000000" pitchFamily="50" charset="-128"/>
              </a:rPr>
              <a:t>超発希有大弘誓</a:t>
            </a:r>
            <a:endParaRPr kumimoji="1" lang="en-US" altLang="ja-JP" sz="4400" b="1" dirty="0">
              <a:ea typeface="游ゴシック" panose="020B0400000000000000" pitchFamily="50" charset="-128"/>
            </a:endParaRPr>
          </a:p>
        </p:txBody>
      </p:sp>
    </p:spTree>
    <p:extLst>
      <p:ext uri="{BB962C8B-B14F-4D97-AF65-F5344CB8AC3E}">
        <p14:creationId xmlns:p14="http://schemas.microsoft.com/office/powerpoint/2010/main" val="119706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5" name="テキスト ボックス 4"/>
          <p:cNvSpPr txBox="1"/>
          <p:nvPr/>
        </p:nvSpPr>
        <p:spPr>
          <a:xfrm>
            <a:off x="467544" y="1586347"/>
            <a:ext cx="6984775" cy="3613297"/>
          </a:xfrm>
          <a:prstGeom prst="rect">
            <a:avLst/>
          </a:prstGeom>
          <a:noFill/>
        </p:spPr>
        <p:txBody>
          <a:bodyPr vert="horz" wrap="square" rtlCol="0">
            <a:spAutoFit/>
          </a:bodyPr>
          <a:lstStyle/>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この上なくすぐれた願い</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を</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おたてになり、</a:t>
            </a:r>
            <a:endParaRPr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世にもまれな大いなる</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誓い</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をおこされた</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7034739" y="404664"/>
            <a:ext cx="1967205" cy="5951245"/>
          </a:xfrm>
          <a:prstGeom prst="rect">
            <a:avLst/>
          </a:prstGeom>
          <a:noFill/>
        </p:spPr>
        <p:txBody>
          <a:bodyPr vert="eaVert" wrap="none" rtlCol="0">
            <a:spAutoFit/>
          </a:bodyPr>
          <a:lstStyle/>
          <a:p>
            <a:r>
              <a:rPr lang="en-US" altLang="ja-JP" sz="5400" b="1" dirty="0">
                <a:latin typeface="游ゴシック" panose="020B0400000000000000" pitchFamily="50" charset="-128"/>
                <a:ea typeface="游ゴシック" panose="020B0400000000000000" pitchFamily="50" charset="-128"/>
              </a:rPr>
              <a:t>7</a:t>
            </a:r>
            <a:r>
              <a:rPr lang="ja-JP" altLang="en-US" sz="5400" b="1" dirty="0">
                <a:solidFill>
                  <a:srgbClr val="FF0000"/>
                </a:solidFill>
                <a:ea typeface="游ゴシック" panose="020B0400000000000000" pitchFamily="50" charset="-128"/>
              </a:rPr>
              <a:t>建立</a:t>
            </a:r>
            <a:r>
              <a:rPr lang="ja-JP" altLang="en-US" sz="5400" b="1" dirty="0">
                <a:ea typeface="游ゴシック" panose="020B0400000000000000" pitchFamily="50" charset="-128"/>
              </a:rPr>
              <a:t>無上殊勝願</a:t>
            </a:r>
            <a:endParaRPr lang="en-US" altLang="ja-JP" sz="5400" b="1" dirty="0">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8</a:t>
            </a:r>
            <a:r>
              <a:rPr lang="ja-JP" altLang="en-US" sz="5400" b="1" dirty="0">
                <a:ea typeface="游ゴシック" panose="020B0400000000000000" pitchFamily="50" charset="-128"/>
              </a:rPr>
              <a:t>超発希有大弘誓</a:t>
            </a:r>
            <a:endParaRPr kumimoji="1" lang="en-US" altLang="ja-JP" sz="4400" b="1" dirty="0">
              <a:ea typeface="游ゴシック" panose="020B0400000000000000" pitchFamily="50" charset="-128"/>
            </a:endParaRPr>
          </a:p>
        </p:txBody>
      </p:sp>
    </p:spTree>
    <p:extLst>
      <p:ext uri="{BB962C8B-B14F-4D97-AF65-F5344CB8AC3E}">
        <p14:creationId xmlns:p14="http://schemas.microsoft.com/office/powerpoint/2010/main" val="105186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5" name="テキスト ボックス 4"/>
          <p:cNvSpPr txBox="1"/>
          <p:nvPr/>
        </p:nvSpPr>
        <p:spPr>
          <a:xfrm>
            <a:off x="467544" y="1586347"/>
            <a:ext cx="6984775" cy="3613297"/>
          </a:xfrm>
          <a:prstGeom prst="rect">
            <a:avLst/>
          </a:prstGeom>
          <a:noFill/>
        </p:spPr>
        <p:txBody>
          <a:bodyPr vert="horz" wrap="square" rtlCol="0">
            <a:spAutoFit/>
          </a:bodyPr>
          <a:lstStyle/>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この上なくすぐれた願い</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を</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おたてになり、</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世にもまれな大いなる</a:t>
            </a:r>
            <a:endParaRPr kumimoji="1"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誓い</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をおこされた</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7034739" y="404664"/>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7</a:t>
            </a:r>
            <a:r>
              <a:rPr lang="ja-JP" altLang="en-US" sz="5400" b="1" dirty="0">
                <a:latin typeface="游ゴシック" panose="020B0400000000000000" pitchFamily="50" charset="-128"/>
                <a:ea typeface="游ゴシック" panose="020B0400000000000000" pitchFamily="50" charset="-128"/>
              </a:rPr>
              <a:t>建立無上殊勝願</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8</a:t>
            </a:r>
            <a:r>
              <a:rPr lang="ja-JP" altLang="en-US" sz="5400" b="1" dirty="0">
                <a:latin typeface="游ゴシック" panose="020B0400000000000000" pitchFamily="50" charset="-128"/>
                <a:ea typeface="游ゴシック" panose="020B0400000000000000" pitchFamily="50" charset="-128"/>
              </a:rPr>
              <a:t>超</a:t>
            </a:r>
            <a:r>
              <a:rPr lang="ja-JP" altLang="en-US" sz="5400" b="1" dirty="0">
                <a:ea typeface="游ゴシック" panose="020B0400000000000000" pitchFamily="50" charset="-128"/>
              </a:rPr>
              <a:t>発</a:t>
            </a:r>
            <a:r>
              <a:rPr lang="ja-JP" altLang="en-US" sz="5400" b="1" dirty="0">
                <a:solidFill>
                  <a:srgbClr val="FF0000"/>
                </a:solidFill>
                <a:ea typeface="游ゴシック" panose="020B0400000000000000" pitchFamily="50" charset="-128"/>
              </a:rPr>
              <a:t>希有大弘誓</a:t>
            </a:r>
            <a:endParaRPr kumimoji="1" lang="en-US" altLang="ja-JP" sz="44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401178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5" name="テキスト ボックス 4"/>
          <p:cNvSpPr txBox="1"/>
          <p:nvPr/>
        </p:nvSpPr>
        <p:spPr>
          <a:xfrm>
            <a:off x="467544" y="1586347"/>
            <a:ext cx="6984775" cy="3613297"/>
          </a:xfrm>
          <a:prstGeom prst="rect">
            <a:avLst/>
          </a:prstGeom>
          <a:noFill/>
        </p:spPr>
        <p:txBody>
          <a:bodyPr vert="horz" wrap="square" rtlCol="0">
            <a:spAutoFit/>
          </a:bodyPr>
          <a:lstStyle/>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この上なくすぐれた願い</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を</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おたてになり、</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世にもまれな大いなる</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誓い</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を</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おこされた</a:t>
            </a:r>
            <a:endPar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7034739" y="404664"/>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7</a:t>
            </a:r>
            <a:r>
              <a:rPr lang="ja-JP" altLang="en-US" sz="5400" b="1" dirty="0">
                <a:latin typeface="游ゴシック" panose="020B0400000000000000" pitchFamily="50" charset="-128"/>
                <a:ea typeface="游ゴシック" panose="020B0400000000000000" pitchFamily="50" charset="-128"/>
              </a:rPr>
              <a:t>建立無上殊勝願</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8</a:t>
            </a:r>
            <a:r>
              <a:rPr lang="ja-JP" altLang="en-US" sz="5400" b="1" dirty="0">
                <a:solidFill>
                  <a:srgbClr val="FF0000"/>
                </a:solidFill>
                <a:latin typeface="游ゴシック" panose="020B0400000000000000" pitchFamily="50" charset="-128"/>
                <a:ea typeface="游ゴシック" panose="020B0400000000000000" pitchFamily="50" charset="-128"/>
              </a:rPr>
              <a:t>超発</a:t>
            </a:r>
            <a:r>
              <a:rPr lang="ja-JP" altLang="en-US" sz="5400" b="1" dirty="0">
                <a:ea typeface="游ゴシック" panose="020B0400000000000000" pitchFamily="50" charset="-128"/>
              </a:rPr>
              <a:t>希有大弘誓</a:t>
            </a:r>
            <a:endParaRPr kumimoji="1" lang="en-US" altLang="ja-JP" sz="4400" b="1" dirty="0">
              <a:ea typeface="游ゴシック" panose="020B0400000000000000" pitchFamily="50" charset="-128"/>
            </a:endParaRPr>
          </a:p>
        </p:txBody>
      </p:sp>
    </p:spTree>
    <p:extLst>
      <p:ext uri="{BB962C8B-B14F-4D97-AF65-F5344CB8AC3E}">
        <p14:creationId xmlns:p14="http://schemas.microsoft.com/office/powerpoint/2010/main" val="243426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10" name="テキスト ボックス 9"/>
          <p:cNvSpPr txBox="1"/>
          <p:nvPr/>
        </p:nvSpPr>
        <p:spPr>
          <a:xfrm>
            <a:off x="467544" y="1586347"/>
            <a:ext cx="6984775" cy="3613297"/>
          </a:xfrm>
          <a:prstGeom prst="rect">
            <a:avLst/>
          </a:prstGeom>
          <a:noFill/>
        </p:spPr>
        <p:txBody>
          <a:bodyPr vert="horz" wrap="square" rtlCol="0">
            <a:spAutoFit/>
          </a:bodyPr>
          <a:lstStyle/>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生きとし生けるものを</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平等に救うための</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四十八の誓願をおこされた</a:t>
            </a:r>
          </a:p>
          <a:p>
            <a:pPr>
              <a:lnSpc>
                <a:spcPct val="130000"/>
              </a:lnSpc>
            </a:pP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4860032" y="548680"/>
            <a:ext cx="3432310" cy="707886"/>
          </a:xfrm>
          <a:prstGeom prst="rect">
            <a:avLst/>
          </a:prstGeom>
          <a:solidFill>
            <a:schemeClr val="accent6">
              <a:lumMod val="40000"/>
              <a:lumOff val="60000"/>
            </a:schemeClr>
          </a:solidFill>
        </p:spPr>
        <p:txBody>
          <a:bodyPr wrap="square" rtlCol="0">
            <a:spAutoFit/>
          </a:bodyPr>
          <a:lstStyle/>
          <a:p>
            <a:r>
              <a:rPr kumimoji="1" lang="ja-JP" altLang="en-US" sz="4000" b="1" dirty="0">
                <a:latin typeface="游ゴシック" panose="020B0400000000000000" pitchFamily="50" charset="-128"/>
                <a:ea typeface="游ゴシック" panose="020B0400000000000000" pitchFamily="50" charset="-128"/>
              </a:rPr>
              <a:t>法蔵菩薩は</a:t>
            </a:r>
            <a:r>
              <a:rPr kumimoji="1" lang="en-US" altLang="ja-JP" sz="4000" b="1" dirty="0">
                <a:latin typeface="游ゴシック" panose="020B0400000000000000" pitchFamily="50" charset="-128"/>
                <a:ea typeface="游ゴシック" panose="020B0400000000000000" pitchFamily="50" charset="-128"/>
              </a:rPr>
              <a:t>…</a:t>
            </a:r>
            <a:endParaRPr kumimoji="1" lang="ja-JP" altLang="en-US"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641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285" y="260648"/>
            <a:ext cx="9183285" cy="6597352"/>
          </a:xfrm>
          <a:prstGeom prst="rect">
            <a:avLst/>
          </a:prstGeom>
        </p:spPr>
      </p:pic>
      <p:sp>
        <p:nvSpPr>
          <p:cNvPr id="3" name="テキスト ボックス 2"/>
          <p:cNvSpPr txBox="1"/>
          <p:nvPr/>
        </p:nvSpPr>
        <p:spPr>
          <a:xfrm>
            <a:off x="8431129" y="0"/>
            <a:ext cx="677108" cy="4437112"/>
          </a:xfrm>
          <a:prstGeom prst="rect">
            <a:avLst/>
          </a:prstGeom>
          <a:solidFill>
            <a:schemeClr val="accent5">
              <a:lumMod val="60000"/>
              <a:lumOff val="40000"/>
            </a:schemeClr>
          </a:solidFill>
        </p:spPr>
        <p:txBody>
          <a:bodyPr vert="eaVert" wrap="square" rtlCol="0">
            <a:spAutoFit/>
          </a:bodyPr>
          <a:lstStyle/>
          <a:p>
            <a:pPr algn="ctr"/>
            <a:r>
              <a:rPr kumimoji="1" lang="ja-JP" altLang="en-US" sz="3200" b="1" dirty="0">
                <a:latin typeface="游ゴシック" panose="020B0400000000000000" pitchFamily="50" charset="-128"/>
                <a:ea typeface="游ゴシック" panose="020B0400000000000000" pitchFamily="50" charset="-128"/>
              </a:rPr>
              <a:t>「行文類」</a:t>
            </a:r>
            <a:r>
              <a:rPr kumimoji="1" lang="ja-JP" altLang="en-US" sz="2400" b="1" dirty="0">
                <a:latin typeface="游ゴシック" panose="020B0400000000000000" pitchFamily="50" charset="-128"/>
                <a:ea typeface="游ゴシック" panose="020B0400000000000000" pitchFamily="50" charset="-128"/>
              </a:rPr>
              <a:t>（西本願寺本）</a:t>
            </a:r>
          </a:p>
        </p:txBody>
      </p:sp>
      <p:sp>
        <p:nvSpPr>
          <p:cNvPr id="4" name="正方形/長方形 3">
            <a:extLst>
              <a:ext uri="{FF2B5EF4-FFF2-40B4-BE49-F238E27FC236}">
                <a16:creationId xmlns:a16="http://schemas.microsoft.com/office/drawing/2014/main" id="{32E1292B-D8E2-0954-5F7B-93591842A71C}"/>
              </a:ext>
            </a:extLst>
          </p:cNvPr>
          <p:cNvSpPr/>
          <p:nvPr/>
        </p:nvSpPr>
        <p:spPr>
          <a:xfrm>
            <a:off x="104731" y="548680"/>
            <a:ext cx="2379037" cy="60486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85422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10" name="テキスト ボックス 9"/>
          <p:cNvSpPr txBox="1"/>
          <p:nvPr/>
        </p:nvSpPr>
        <p:spPr>
          <a:xfrm>
            <a:off x="467544" y="1586347"/>
            <a:ext cx="6984775" cy="3613297"/>
          </a:xfrm>
          <a:prstGeom prst="rect">
            <a:avLst/>
          </a:prstGeom>
          <a:noFill/>
        </p:spPr>
        <p:txBody>
          <a:bodyPr vert="horz" wrap="square" rtlCol="0">
            <a:spAutoFit/>
          </a:bodyPr>
          <a:lstStyle/>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生きとし生けるものを</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平等に救うための</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四十八の誓願</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をおこされた</a:t>
            </a:r>
          </a:p>
          <a:p>
            <a:pPr>
              <a:lnSpc>
                <a:spcPct val="130000"/>
              </a:lnSpc>
            </a:pP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4860032" y="548680"/>
            <a:ext cx="3432310" cy="707886"/>
          </a:xfrm>
          <a:prstGeom prst="rect">
            <a:avLst/>
          </a:prstGeom>
          <a:solidFill>
            <a:schemeClr val="accent6">
              <a:lumMod val="40000"/>
              <a:lumOff val="60000"/>
            </a:schemeClr>
          </a:solidFill>
        </p:spPr>
        <p:txBody>
          <a:bodyPr wrap="square" rtlCol="0">
            <a:spAutoFit/>
          </a:bodyPr>
          <a:lstStyle/>
          <a:p>
            <a:r>
              <a:rPr kumimoji="1" lang="ja-JP" altLang="en-US" sz="4000" b="1" dirty="0">
                <a:latin typeface="游ゴシック" panose="020B0400000000000000" pitchFamily="50" charset="-128"/>
                <a:ea typeface="游ゴシック" panose="020B0400000000000000" pitchFamily="50" charset="-128"/>
              </a:rPr>
              <a:t>法蔵菩薩は</a:t>
            </a:r>
            <a:r>
              <a:rPr kumimoji="1" lang="en-US" altLang="ja-JP" sz="4000" b="1" dirty="0">
                <a:latin typeface="游ゴシック" panose="020B0400000000000000" pitchFamily="50" charset="-128"/>
                <a:ea typeface="游ゴシック" panose="020B0400000000000000" pitchFamily="50" charset="-128"/>
              </a:rPr>
              <a:t>…</a:t>
            </a:r>
            <a:endParaRPr kumimoji="1" lang="ja-JP" altLang="en-US" sz="4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0234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34739" y="404664"/>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7</a:t>
            </a:r>
            <a:r>
              <a:rPr lang="ja-JP" altLang="en-US" sz="5400" b="1" dirty="0">
                <a:latin typeface="游ゴシック" panose="020B0400000000000000" pitchFamily="50" charset="-128"/>
                <a:ea typeface="游ゴシック" panose="020B0400000000000000" pitchFamily="50" charset="-128"/>
              </a:rPr>
              <a:t>建立無上殊勝願</a:t>
            </a:r>
            <a:endParaRPr lang="en-US" altLang="ja-JP" sz="54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8</a:t>
            </a:r>
            <a:r>
              <a:rPr lang="ja-JP" altLang="en-US" sz="5400" b="1" dirty="0">
                <a:latin typeface="游ゴシック" panose="020B0400000000000000" pitchFamily="50" charset="-128"/>
                <a:ea typeface="游ゴシック" panose="020B0400000000000000" pitchFamily="50" charset="-128"/>
              </a:rPr>
              <a:t>超発</a:t>
            </a:r>
            <a:r>
              <a:rPr lang="ja-JP" altLang="en-US" sz="5400" b="1" dirty="0">
                <a:ea typeface="游ゴシック" panose="020B0400000000000000" pitchFamily="50" charset="-128"/>
              </a:rPr>
              <a:t>希有大弘誓</a:t>
            </a:r>
            <a:endParaRPr kumimoji="1" lang="en-US" altLang="ja-JP" sz="4400" b="1" dirty="0">
              <a:ea typeface="游ゴシック" panose="020B0400000000000000" pitchFamily="50" charset="-128"/>
            </a:endParaRPr>
          </a:p>
        </p:txBody>
      </p:sp>
    </p:spTree>
    <p:extLst>
      <p:ext uri="{BB962C8B-B14F-4D97-AF65-F5344CB8AC3E}">
        <p14:creationId xmlns:p14="http://schemas.microsoft.com/office/powerpoint/2010/main" val="157807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34739" y="404664"/>
            <a:ext cx="1967205"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7</a:t>
            </a:r>
            <a:r>
              <a:rPr lang="ja-JP" altLang="en-US" sz="5400" b="1" dirty="0">
                <a:latin typeface="游ゴシック" panose="020B0400000000000000" pitchFamily="50" charset="-128"/>
                <a:ea typeface="游ゴシック" panose="020B0400000000000000" pitchFamily="50" charset="-128"/>
              </a:rPr>
              <a:t>建立</a:t>
            </a:r>
            <a:r>
              <a:rPr lang="ja-JP" altLang="en-US" sz="5400" b="1" dirty="0">
                <a:solidFill>
                  <a:srgbClr val="FF0000"/>
                </a:solidFill>
                <a:latin typeface="游ゴシック" panose="020B0400000000000000" pitchFamily="50" charset="-128"/>
                <a:ea typeface="游ゴシック" panose="020B0400000000000000" pitchFamily="50" charset="-128"/>
              </a:rPr>
              <a:t>無上殊勝願</a:t>
            </a:r>
            <a:endParaRPr lang="en-US" altLang="ja-JP" sz="5400" b="1" dirty="0">
              <a:solidFill>
                <a:srgbClr val="FF0000"/>
              </a:solidFill>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8</a:t>
            </a:r>
            <a:r>
              <a:rPr lang="ja-JP" altLang="en-US" sz="5400" b="1" dirty="0">
                <a:latin typeface="游ゴシック" panose="020B0400000000000000" pitchFamily="50" charset="-128"/>
                <a:ea typeface="游ゴシック" panose="020B0400000000000000" pitchFamily="50" charset="-128"/>
              </a:rPr>
              <a:t>超発</a:t>
            </a:r>
            <a:r>
              <a:rPr lang="ja-JP" altLang="en-US" sz="5400" b="1" dirty="0">
                <a:solidFill>
                  <a:srgbClr val="FF0000"/>
                </a:solidFill>
                <a:ea typeface="游ゴシック" panose="020B0400000000000000" pitchFamily="50" charset="-128"/>
              </a:rPr>
              <a:t>希有大弘誓</a:t>
            </a:r>
            <a:endParaRPr kumimoji="1" lang="en-US" altLang="ja-JP" sz="4400" b="1" dirty="0">
              <a:solidFill>
                <a:srgbClr val="FF0000"/>
              </a:solidFill>
              <a:ea typeface="游ゴシック" panose="020B0400000000000000" pitchFamily="50" charset="-128"/>
            </a:endParaRPr>
          </a:p>
        </p:txBody>
      </p:sp>
      <p:sp>
        <p:nvSpPr>
          <p:cNvPr id="5" name="テキスト ボックス 4"/>
          <p:cNvSpPr txBox="1"/>
          <p:nvPr/>
        </p:nvSpPr>
        <p:spPr>
          <a:xfrm>
            <a:off x="1547664" y="260648"/>
            <a:ext cx="4536505" cy="2492990"/>
          </a:xfrm>
          <a:prstGeom prst="rect">
            <a:avLst/>
          </a:prstGeom>
          <a:noFill/>
          <a:ln w="38100">
            <a:solidFill>
              <a:srgbClr val="00B0F0"/>
            </a:solidFill>
          </a:ln>
        </p:spPr>
        <p:txBody>
          <a:bodyPr vert="horz" wrap="square" rtlCol="0">
            <a:spAutoFit/>
          </a:bodyPr>
          <a:lstStyle/>
          <a:p>
            <a:pPr algn="ctr">
              <a:lnSpc>
                <a:spcPct val="130000"/>
              </a:lnSpc>
            </a:pPr>
            <a:r>
              <a:rPr kumimoji="1" lang="ja-JP" altLang="en-US" sz="6000" b="1" dirty="0">
                <a:solidFill>
                  <a:srgbClr val="FF0000"/>
                </a:solidFill>
                <a:ea typeface="游ゴシック" panose="020B0400000000000000" pitchFamily="50" charset="-128"/>
              </a:rPr>
              <a:t>無上殊勝願</a:t>
            </a:r>
            <a:endParaRPr kumimoji="1" lang="en-US" altLang="ja-JP" sz="6000" b="1" dirty="0">
              <a:solidFill>
                <a:srgbClr val="FF0000"/>
              </a:solidFill>
              <a:ea typeface="游ゴシック" panose="020B0400000000000000" pitchFamily="50" charset="-128"/>
            </a:endParaRPr>
          </a:p>
          <a:p>
            <a:pPr algn="ctr">
              <a:lnSpc>
                <a:spcPct val="130000"/>
              </a:lnSpc>
            </a:pPr>
            <a:r>
              <a:rPr kumimoji="1" lang="ja-JP" altLang="en-US" sz="6000" b="1" dirty="0">
                <a:solidFill>
                  <a:srgbClr val="FF0000"/>
                </a:solidFill>
                <a:ea typeface="游ゴシック" panose="020B0400000000000000" pitchFamily="50" charset="-128"/>
              </a:rPr>
              <a:t>希有大弘誓</a:t>
            </a:r>
          </a:p>
        </p:txBody>
      </p:sp>
      <p:sp>
        <p:nvSpPr>
          <p:cNvPr id="8" name="テキスト ボックス 7"/>
          <p:cNvSpPr txBox="1"/>
          <p:nvPr/>
        </p:nvSpPr>
        <p:spPr>
          <a:xfrm>
            <a:off x="818531" y="3369041"/>
            <a:ext cx="5778742" cy="832087"/>
          </a:xfrm>
          <a:prstGeom prst="rect">
            <a:avLst/>
          </a:prstGeom>
          <a:solidFill>
            <a:schemeClr val="accent6">
              <a:lumMod val="40000"/>
              <a:lumOff val="60000"/>
            </a:schemeClr>
          </a:solidFill>
        </p:spPr>
        <p:txBody>
          <a:bodyPr vert="horz" wrap="square" rtlCol="0">
            <a:spAutoFit/>
          </a:bodyPr>
          <a:lstStyle/>
          <a:p>
            <a:pPr algn="ctr">
              <a:lnSpc>
                <a:spcPct val="130000"/>
              </a:lnSpc>
            </a:pPr>
            <a:r>
              <a:rPr kumimoji="1" lang="ja-JP" altLang="en-US" sz="4000" b="1" dirty="0">
                <a:latin typeface="游ゴシック" panose="020B0400000000000000" pitchFamily="50" charset="-128"/>
                <a:ea typeface="游ゴシック" panose="020B0400000000000000" pitchFamily="50" charset="-128"/>
              </a:rPr>
              <a:t>法蔵菩薩の四十八の願い</a:t>
            </a:r>
          </a:p>
        </p:txBody>
      </p:sp>
      <p:sp>
        <p:nvSpPr>
          <p:cNvPr id="4" name="下矢印 3"/>
          <p:cNvSpPr/>
          <p:nvPr/>
        </p:nvSpPr>
        <p:spPr>
          <a:xfrm>
            <a:off x="3347864" y="2852936"/>
            <a:ext cx="720080" cy="432048"/>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9" name="テキスト ボックス 8"/>
          <p:cNvSpPr txBox="1"/>
          <p:nvPr/>
        </p:nvSpPr>
        <p:spPr>
          <a:xfrm>
            <a:off x="449442" y="5108160"/>
            <a:ext cx="6516920" cy="985976"/>
          </a:xfrm>
          <a:prstGeom prst="rect">
            <a:avLst/>
          </a:prstGeom>
          <a:solidFill>
            <a:srgbClr val="FFFF00"/>
          </a:solidFill>
        </p:spPr>
        <p:txBody>
          <a:bodyPr vert="horz" wrap="square" rtlCol="0">
            <a:spAutoFit/>
          </a:bodyPr>
          <a:lstStyle/>
          <a:p>
            <a:pPr algn="ctr">
              <a:lnSpc>
                <a:spcPct val="130000"/>
              </a:lnSpc>
            </a:pPr>
            <a:r>
              <a:rPr lang="ja-JP" altLang="en-US" sz="4800" b="1" dirty="0">
                <a:latin typeface="游ゴシック" panose="020B0400000000000000" pitchFamily="50" charset="-128"/>
                <a:ea typeface="游ゴシック" panose="020B0400000000000000" pitchFamily="50" charset="-128"/>
              </a:rPr>
              <a:t>とくに</a:t>
            </a:r>
            <a:r>
              <a:rPr lang="ja-JP" altLang="en-US" sz="4800" b="1" dirty="0">
                <a:solidFill>
                  <a:srgbClr val="FF0000"/>
                </a:solidFill>
                <a:latin typeface="游ゴシック" panose="020B0400000000000000" pitchFamily="50" charset="-128"/>
                <a:ea typeface="游ゴシック" panose="020B0400000000000000" pitchFamily="50" charset="-128"/>
              </a:rPr>
              <a:t>第十八願</a:t>
            </a:r>
            <a:r>
              <a:rPr lang="ja-JP" altLang="en-US" sz="4800" b="1" dirty="0">
                <a:latin typeface="游ゴシック" panose="020B0400000000000000" pitchFamily="50" charset="-128"/>
                <a:ea typeface="游ゴシック" panose="020B0400000000000000" pitchFamily="50" charset="-128"/>
              </a:rPr>
              <a:t>を指す</a:t>
            </a:r>
            <a:endParaRPr kumimoji="1" lang="ja-JP" altLang="en-US" sz="4800" b="1" dirty="0">
              <a:latin typeface="游ゴシック" panose="020B0400000000000000" pitchFamily="50" charset="-128"/>
              <a:ea typeface="游ゴシック" panose="020B0400000000000000" pitchFamily="50" charset="-128"/>
            </a:endParaRPr>
          </a:p>
        </p:txBody>
      </p:sp>
      <p:sp>
        <p:nvSpPr>
          <p:cNvPr id="10" name="下矢印 9"/>
          <p:cNvSpPr/>
          <p:nvPr/>
        </p:nvSpPr>
        <p:spPr>
          <a:xfrm>
            <a:off x="3376350" y="4489142"/>
            <a:ext cx="663105" cy="473844"/>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252376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4" grpId="0" animBg="1"/>
      <p:bldP spid="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51720" y="332656"/>
            <a:ext cx="4985980" cy="5760640"/>
          </a:xfrm>
          <a:prstGeom prst="rect">
            <a:avLst/>
          </a:prstGeom>
          <a:solidFill>
            <a:srgbClr val="FFFF99"/>
          </a:solidFill>
        </p:spPr>
        <p:txBody>
          <a:bodyPr vert="eaVert" wrap="square" rtlCol="0">
            <a:spAutoFit/>
          </a:bodyPr>
          <a:lstStyle/>
          <a:p>
            <a:pPr>
              <a:lnSpc>
                <a:spcPct val="130000"/>
              </a:lnSpc>
            </a:pPr>
            <a:r>
              <a:rPr kumimoji="1" lang="ja-JP" altLang="en-US" sz="4800" b="1" dirty="0">
                <a:ea typeface="游ゴシック" panose="020B0400000000000000" pitchFamily="50" charset="-128"/>
              </a:rPr>
              <a:t>設我得仏　十方衆生　至心信楽　欲生我国　乃至十念　若不生者　不取正覚　唯除五逆　誹謗正法</a:t>
            </a:r>
          </a:p>
        </p:txBody>
      </p:sp>
      <p:sp>
        <p:nvSpPr>
          <p:cNvPr id="3" name="テキスト ボックス 2"/>
          <p:cNvSpPr txBox="1"/>
          <p:nvPr/>
        </p:nvSpPr>
        <p:spPr>
          <a:xfrm>
            <a:off x="7880982" y="243178"/>
            <a:ext cx="1015663" cy="3113814"/>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algn="ctr"/>
            <a:r>
              <a:rPr kumimoji="1" lang="ja-JP" altLang="en-US" sz="5400" b="1" dirty="0">
                <a:latin typeface="游ゴシック" panose="020B0400000000000000" pitchFamily="50" charset="-128"/>
                <a:ea typeface="游ゴシック" panose="020B0400000000000000" pitchFamily="50" charset="-128"/>
              </a:rPr>
              <a:t>第十八願</a:t>
            </a:r>
          </a:p>
        </p:txBody>
      </p:sp>
    </p:spTree>
    <p:extLst>
      <p:ext uri="{BB962C8B-B14F-4D97-AF65-F5344CB8AC3E}">
        <p14:creationId xmlns:p14="http://schemas.microsoft.com/office/powerpoint/2010/main" val="85957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71600" y="235147"/>
            <a:ext cx="6426375" cy="6408712"/>
          </a:xfrm>
          <a:prstGeom prst="rect">
            <a:avLst/>
          </a:prstGeom>
          <a:solidFill>
            <a:srgbClr val="FFFF99"/>
          </a:solidFill>
        </p:spPr>
        <p:txBody>
          <a:bodyPr vert="eaVert" wrap="square" rtlCol="0">
            <a:spAutoFit/>
          </a:bodyPr>
          <a:lstStyle/>
          <a:p>
            <a:pPr>
              <a:lnSpc>
                <a:spcPct val="130000"/>
              </a:lnSpc>
            </a:pPr>
            <a:r>
              <a:rPr lang="ja-JP" altLang="en-US" sz="4000" b="1" dirty="0" err="1">
                <a:ea typeface="游ゴシック" panose="020B0400000000000000" pitchFamily="50" charset="-128"/>
              </a:rPr>
              <a:t>たと</a:t>
            </a:r>
            <a:r>
              <a:rPr lang="ja-JP" altLang="en-US" sz="4000" b="1" dirty="0">
                <a:ea typeface="游ゴシック" panose="020B0400000000000000" pitchFamily="50" charset="-128"/>
              </a:rPr>
              <a:t>ひわれ仏を得たらんに、十方の衆生、至心信楽して、わが国に生ぜんと欲ひて、乃至十念せん。もし生ぜずは、正覚を取らじ。</a:t>
            </a:r>
            <a:endParaRPr lang="en-US" altLang="ja-JP" sz="4000" b="1" dirty="0">
              <a:ea typeface="游ゴシック" panose="020B0400000000000000" pitchFamily="50" charset="-128"/>
            </a:endParaRPr>
          </a:p>
          <a:p>
            <a:pPr>
              <a:lnSpc>
                <a:spcPct val="130000"/>
              </a:lnSpc>
            </a:pPr>
            <a:r>
              <a:rPr lang="ja-JP" altLang="en-US" sz="4000" b="1" dirty="0">
                <a:ea typeface="游ゴシック" panose="020B0400000000000000" pitchFamily="50" charset="-128"/>
              </a:rPr>
              <a:t>ただ五逆と誹謗正法とをば除く。</a:t>
            </a:r>
            <a:endParaRPr lang="en-US" altLang="ja-JP" sz="4000" b="1" dirty="0">
              <a:ea typeface="游ゴシック" panose="020B0400000000000000" pitchFamily="50" charset="-128"/>
            </a:endParaRPr>
          </a:p>
          <a:p>
            <a:pPr>
              <a:lnSpc>
                <a:spcPct val="130000"/>
              </a:lnSpc>
            </a:pPr>
            <a:r>
              <a:rPr kumimoji="1" lang="ja-JP" altLang="en-US" sz="3200" b="1" dirty="0">
                <a:ea typeface="游ゴシック" panose="020B0400000000000000" pitchFamily="50" charset="-128"/>
              </a:rPr>
              <a:t>                           </a:t>
            </a:r>
            <a:r>
              <a:rPr kumimoji="1" lang="ja-JP" altLang="en-US" sz="2000" b="1" dirty="0">
                <a:ea typeface="游ゴシック" panose="020B0400000000000000" pitchFamily="50" charset="-128"/>
              </a:rPr>
              <a:t> 　　　　　　　　（註１８頁）</a:t>
            </a:r>
          </a:p>
        </p:txBody>
      </p:sp>
      <p:sp>
        <p:nvSpPr>
          <p:cNvPr id="3" name="テキスト ボックス 2"/>
          <p:cNvSpPr txBox="1"/>
          <p:nvPr/>
        </p:nvSpPr>
        <p:spPr>
          <a:xfrm>
            <a:off x="7880982" y="243178"/>
            <a:ext cx="1015663" cy="3113814"/>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algn="ctr"/>
            <a:r>
              <a:rPr kumimoji="1" lang="ja-JP" altLang="en-US" sz="5400" b="1" dirty="0">
                <a:latin typeface="游ゴシック" panose="020B0400000000000000" pitchFamily="50" charset="-128"/>
                <a:ea typeface="游ゴシック" panose="020B0400000000000000" pitchFamily="50" charset="-128"/>
              </a:rPr>
              <a:t>第十八願</a:t>
            </a:r>
          </a:p>
        </p:txBody>
      </p:sp>
    </p:spTree>
    <p:extLst>
      <p:ext uri="{BB962C8B-B14F-4D97-AF65-F5344CB8AC3E}">
        <p14:creationId xmlns:p14="http://schemas.microsoft.com/office/powerpoint/2010/main" val="395355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a:spLocks noChangeAspect="1"/>
          </p:cNvSpPr>
          <p:nvPr/>
        </p:nvSpPr>
        <p:spPr>
          <a:xfrm>
            <a:off x="0" y="-1899592"/>
            <a:ext cx="9613908" cy="9612000"/>
          </a:xfrm>
          <a:prstGeom prst="ellipse">
            <a:avLst/>
          </a:prstGeom>
          <a:gradFill flip="none" rotWithShape="1">
            <a:gsLst>
              <a:gs pos="0">
                <a:srgbClr val="FFFF00"/>
              </a:gs>
              <a:gs pos="95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ffectLst>
                <a:glow rad="12700">
                  <a:schemeClr val="accent1">
                    <a:alpha val="40000"/>
                  </a:schemeClr>
                </a:glow>
              </a:effectLst>
              <a:ea typeface="游ゴシック" panose="020B0400000000000000" pitchFamily="50" charset="-128"/>
            </a:endParaRPr>
          </a:p>
        </p:txBody>
      </p:sp>
      <p:sp>
        <p:nvSpPr>
          <p:cNvPr id="7" name="テキスト ボックス 6"/>
          <p:cNvSpPr txBox="1"/>
          <p:nvPr/>
        </p:nvSpPr>
        <p:spPr>
          <a:xfrm>
            <a:off x="7880982" y="243178"/>
            <a:ext cx="1015663" cy="3113814"/>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algn="ctr"/>
            <a:r>
              <a:rPr kumimoji="1" lang="ja-JP" altLang="en-US" sz="5400" b="1" dirty="0">
                <a:latin typeface="游ゴシック" panose="020B0400000000000000" pitchFamily="50" charset="-128"/>
                <a:ea typeface="游ゴシック" panose="020B0400000000000000" pitchFamily="50" charset="-128"/>
              </a:rPr>
              <a:t>第十八願</a:t>
            </a:r>
          </a:p>
        </p:txBody>
      </p:sp>
      <p:sp>
        <p:nvSpPr>
          <p:cNvPr id="10" name="テキスト ボックス 9"/>
          <p:cNvSpPr txBox="1"/>
          <p:nvPr/>
        </p:nvSpPr>
        <p:spPr>
          <a:xfrm>
            <a:off x="-705984" y="243178"/>
            <a:ext cx="8586966" cy="6552728"/>
          </a:xfrm>
          <a:prstGeom prst="rect">
            <a:avLst/>
          </a:prstGeom>
          <a:gradFill>
            <a:gsLst>
              <a:gs pos="0">
                <a:srgbClr val="FFFF00"/>
              </a:gs>
              <a:gs pos="95000">
                <a:schemeClr val="bg1">
                  <a:lumMod val="0"/>
                  <a:lumOff val="100000"/>
                  <a:alpha val="0"/>
                </a:schemeClr>
              </a:gs>
            </a:gsLst>
            <a:path path="circle">
              <a:fillToRect l="50000" t="50000" r="50000" b="50000"/>
            </a:path>
          </a:gradFill>
        </p:spPr>
        <p:txBody>
          <a:bodyPr vert="eaVert" wrap="square" rtlCol="0">
            <a:spAutoFit/>
          </a:bodyPr>
          <a:lstStyle/>
          <a:p>
            <a:pPr>
              <a:lnSpc>
                <a:spcPct val="130000"/>
              </a:lnSpc>
            </a:pPr>
            <a:r>
              <a:rPr lang="ja-JP" altLang="en-US" sz="3600" b="1" dirty="0">
                <a:effectLst>
                  <a:glow rad="228600">
                    <a:schemeClr val="bg1">
                      <a:alpha val="95000"/>
                    </a:schemeClr>
                  </a:glow>
                </a:effectLst>
                <a:ea typeface="游ゴシック" panose="020B0400000000000000" pitchFamily="50" charset="-128"/>
              </a:rPr>
              <a:t>わたしが仏になるとき、</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すべての人々が心から信じて、わたしの国に生れたいと願い、</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わずか十回でも念仏して、</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もし生れることができないよ</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うなら、</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わたしは決してさとりを開き</a:t>
            </a:r>
            <a:endParaRPr lang="en-US" altLang="ja-JP" sz="3600" b="1" dirty="0">
              <a:effectLst>
                <a:glow rad="228600">
                  <a:schemeClr val="bg1">
                    <a:alpha val="95000"/>
                  </a:schemeClr>
                </a:glow>
              </a:effectLst>
              <a:ea typeface="游ゴシック" panose="020B0400000000000000" pitchFamily="50" charset="-128"/>
            </a:endParaRPr>
          </a:p>
          <a:p>
            <a:pPr>
              <a:lnSpc>
                <a:spcPct val="130000"/>
              </a:lnSpc>
            </a:pPr>
            <a:r>
              <a:rPr lang="ja-JP" altLang="en-US" sz="3600" b="1" dirty="0">
                <a:effectLst>
                  <a:glow rad="228600">
                    <a:schemeClr val="bg1">
                      <a:alpha val="95000"/>
                    </a:schemeClr>
                  </a:glow>
                </a:effectLst>
                <a:ea typeface="游ゴシック" panose="020B0400000000000000" pitchFamily="50" charset="-128"/>
              </a:rPr>
              <a:t>ません。ただし、五逆の罪を犯したり、仏の教えを謗るものだけは除かれます。</a:t>
            </a:r>
            <a:endParaRPr lang="ja-JP" altLang="en-US" sz="3600" b="1" dirty="0">
              <a:ea typeface="游ゴシック" panose="020B0400000000000000" pitchFamily="50" charset="-128"/>
            </a:endParaRPr>
          </a:p>
          <a:p>
            <a:pPr>
              <a:lnSpc>
                <a:spcPct val="130000"/>
              </a:lnSpc>
            </a:pPr>
            <a:r>
              <a:rPr lang="ja-JP" altLang="en-US" sz="2400" b="1" dirty="0">
                <a:ea typeface="游ゴシック" panose="020B0400000000000000" pitchFamily="50" charset="-128"/>
              </a:rPr>
              <a:t>　　　　　　　</a:t>
            </a:r>
            <a:r>
              <a:rPr lang="ja-JP" altLang="en-US" sz="2000" b="1" dirty="0">
                <a:ea typeface="游ゴシック" panose="020B0400000000000000" pitchFamily="50" charset="-128"/>
              </a:rPr>
              <a:t>（</a:t>
            </a:r>
            <a:r>
              <a:rPr lang="en-US" altLang="ja-JP" sz="2000" b="1" dirty="0">
                <a:ea typeface="游ゴシック" panose="020B0400000000000000" pitchFamily="50" charset="-128"/>
              </a:rPr>
              <a:t>『</a:t>
            </a:r>
            <a:r>
              <a:rPr lang="ja-JP" altLang="en-US" sz="2000" b="1" dirty="0">
                <a:ea typeface="游ゴシック" panose="020B0400000000000000" pitchFamily="50" charset="-128"/>
              </a:rPr>
              <a:t>浄土三部経</a:t>
            </a:r>
            <a:r>
              <a:rPr lang="en-US" altLang="ja-JP" sz="2000" b="1" dirty="0">
                <a:ea typeface="游ゴシック" panose="020B0400000000000000" pitchFamily="50" charset="-128"/>
              </a:rPr>
              <a:t>』</a:t>
            </a:r>
            <a:r>
              <a:rPr lang="ja-JP" altLang="en-US" sz="2000" b="1" dirty="0">
                <a:ea typeface="游ゴシック" panose="020B0400000000000000" pitchFamily="50" charset="-128"/>
              </a:rPr>
              <a:t>現代語訳２９頁）</a:t>
            </a:r>
          </a:p>
          <a:p>
            <a:pPr>
              <a:lnSpc>
                <a:spcPct val="130000"/>
              </a:lnSpc>
            </a:pPr>
            <a:endParaRPr kumimoji="1" lang="ja-JP" altLang="en-US" sz="3600" b="1" dirty="0">
              <a:effectLst>
                <a:glow rad="228600">
                  <a:schemeClr val="bg1">
                    <a:alpha val="95000"/>
                  </a:schemeClr>
                </a:glow>
              </a:effectLst>
              <a:ea typeface="游ゴシック" panose="020B0400000000000000" pitchFamily="50" charset="-128"/>
            </a:endParaRPr>
          </a:p>
        </p:txBody>
      </p:sp>
    </p:spTree>
    <p:extLst>
      <p:ext uri="{BB962C8B-B14F-4D97-AF65-F5344CB8AC3E}">
        <p14:creationId xmlns:p14="http://schemas.microsoft.com/office/powerpoint/2010/main" val="64497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94363" y="308002"/>
            <a:ext cx="7386638" cy="6552728"/>
          </a:xfrm>
          <a:prstGeom prst="rect">
            <a:avLst/>
          </a:prstGeom>
          <a:noFill/>
        </p:spPr>
        <p:txBody>
          <a:bodyPr vert="eaVert"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わたしが仏になるとき、すべての人々が</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心から信じて、わたしの国に生れたいと願い、</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わずか十回でも念仏して、</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もし生れることができないようなら、</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わたしは決してさとりを開きません。</a:t>
            </a:r>
            <a:endParaRPr kumimoji="1" lang="ja-JP" altLang="en-US" sz="4000" b="1" dirty="0">
              <a:ea typeface="游ゴシック" panose="020B0400000000000000" pitchFamily="50" charset="-128"/>
            </a:endParaRPr>
          </a:p>
        </p:txBody>
      </p:sp>
      <p:sp>
        <p:nvSpPr>
          <p:cNvPr id="3" name="テキスト ボックス 2"/>
          <p:cNvSpPr txBox="1"/>
          <p:nvPr/>
        </p:nvSpPr>
        <p:spPr>
          <a:xfrm>
            <a:off x="7880982" y="243178"/>
            <a:ext cx="1015663" cy="3113814"/>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algn="ctr"/>
            <a:r>
              <a:rPr kumimoji="1" lang="ja-JP" altLang="en-US" sz="5400" b="1" dirty="0">
                <a:latin typeface="游ゴシック" panose="020B0400000000000000" pitchFamily="50" charset="-128"/>
                <a:ea typeface="游ゴシック" panose="020B0400000000000000" pitchFamily="50" charset="-128"/>
              </a:rPr>
              <a:t>第十八願</a:t>
            </a:r>
          </a:p>
        </p:txBody>
      </p:sp>
    </p:spTree>
    <p:extLst>
      <p:ext uri="{BB962C8B-B14F-4D97-AF65-F5344CB8AC3E}">
        <p14:creationId xmlns:p14="http://schemas.microsoft.com/office/powerpoint/2010/main" val="341568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94394" y="308002"/>
            <a:ext cx="7386638" cy="6552728"/>
          </a:xfrm>
          <a:prstGeom prst="rect">
            <a:avLst/>
          </a:prstGeom>
          <a:noFill/>
        </p:spPr>
        <p:txBody>
          <a:bodyPr vert="eaVert" wrap="square" rtlCol="0">
            <a:spAutoFit/>
          </a:bodyPr>
          <a:lstStyle/>
          <a:p>
            <a:pPr>
              <a:lnSpc>
                <a:spcPct val="130000"/>
              </a:lnSpc>
            </a:pPr>
            <a:r>
              <a:rPr lang="ja-JP" altLang="en-US" sz="4000" b="1" dirty="0">
                <a:latin typeface="游ゴシック" panose="020B0400000000000000" pitchFamily="50" charset="-128"/>
                <a:ea typeface="游ゴシック" panose="020B0400000000000000" pitchFamily="50" charset="-128"/>
              </a:rPr>
              <a:t>わたしが仏になるとき、すべての人々が</a:t>
            </a:r>
            <a:endParaRPr lang="en-US" altLang="ja-JP" sz="4000" b="1" dirty="0">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0070C0"/>
                </a:solidFill>
                <a:effectLst>
                  <a:outerShdw blurRad="50800" dist="50800" dir="5400000" algn="ctr" rotWithShape="0">
                    <a:schemeClr val="tx1">
                      <a:lumMod val="50000"/>
                      <a:lumOff val="50000"/>
                    </a:schemeClr>
                  </a:outerShdw>
                </a:effectLst>
                <a:latin typeface="游ゴシック" panose="020B0400000000000000" pitchFamily="50" charset="-128"/>
                <a:ea typeface="游ゴシック" panose="020B0400000000000000" pitchFamily="50" charset="-128"/>
              </a:rPr>
              <a:t>心から信じて、わたしの国に生れたいと願い、</a:t>
            </a:r>
            <a:endParaRPr lang="en-US" altLang="ja-JP" sz="4000" b="1" dirty="0">
              <a:solidFill>
                <a:srgbClr val="0070C0"/>
              </a:solidFill>
              <a:effectLst>
                <a:outerShdw blurRad="50800" dist="50800" dir="5400000" algn="ctr" rotWithShape="0">
                  <a:schemeClr val="tx1">
                    <a:lumMod val="50000"/>
                    <a:lumOff val="50000"/>
                  </a:schemeClr>
                </a:outerShdw>
              </a:effectLst>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FF0000"/>
                </a:solidFill>
                <a:effectLst>
                  <a:outerShdw blurRad="50800" dist="50800" dir="5400000" algn="ctr" rotWithShape="0">
                    <a:schemeClr val="tx1">
                      <a:lumMod val="50000"/>
                      <a:lumOff val="50000"/>
                    </a:schemeClr>
                  </a:outerShdw>
                </a:effectLst>
                <a:latin typeface="游ゴシック" panose="020B0400000000000000" pitchFamily="50" charset="-128"/>
                <a:ea typeface="游ゴシック" panose="020B0400000000000000" pitchFamily="50" charset="-128"/>
              </a:rPr>
              <a:t>わずか十回でも念仏して、</a:t>
            </a:r>
            <a:endParaRPr lang="en-US" altLang="ja-JP" sz="4000" b="1" dirty="0">
              <a:solidFill>
                <a:srgbClr val="FF0000"/>
              </a:solidFill>
              <a:effectLst>
                <a:outerShdw blurRad="50800" dist="50800" dir="5400000" algn="ctr" rotWithShape="0">
                  <a:schemeClr val="tx1">
                    <a:lumMod val="50000"/>
                    <a:lumOff val="50000"/>
                  </a:schemeClr>
                </a:outerShdw>
              </a:effectLst>
              <a:latin typeface="游ゴシック" panose="020B0400000000000000" pitchFamily="50" charset="-128"/>
              <a:ea typeface="游ゴシック" panose="020B0400000000000000" pitchFamily="50" charset="-128"/>
            </a:endParaRPr>
          </a:p>
          <a:p>
            <a:pPr>
              <a:lnSpc>
                <a:spcPct val="130000"/>
              </a:lnSpc>
            </a:pPr>
            <a:r>
              <a:rPr lang="ja-JP" altLang="en-US" sz="4000" b="1" dirty="0">
                <a:solidFill>
                  <a:srgbClr val="00B050"/>
                </a:solidFill>
                <a:effectLst>
                  <a:outerShdw blurRad="50800" dist="50800" dir="5400000" algn="ctr" rotWithShape="0">
                    <a:schemeClr val="tx1">
                      <a:lumMod val="50000"/>
                      <a:lumOff val="50000"/>
                    </a:schemeClr>
                  </a:outerShdw>
                </a:effectLst>
                <a:latin typeface="游ゴシック" panose="020B0400000000000000" pitchFamily="50" charset="-128"/>
                <a:ea typeface="游ゴシック" panose="020B0400000000000000" pitchFamily="50" charset="-128"/>
              </a:rPr>
              <a:t>もし生れることができないようなら、</a:t>
            </a:r>
            <a:endParaRPr lang="en-US" altLang="ja-JP" sz="4000" b="1" dirty="0">
              <a:solidFill>
                <a:srgbClr val="00B050"/>
              </a:solidFill>
              <a:effectLst>
                <a:outerShdw blurRad="50800" dist="50800" dir="5400000" algn="ctr" rotWithShape="0">
                  <a:schemeClr val="tx1">
                    <a:lumMod val="50000"/>
                    <a:lumOff val="50000"/>
                  </a:schemeClr>
                </a:outerShdw>
              </a:effectLst>
              <a:latin typeface="游ゴシック" panose="020B0400000000000000" pitchFamily="50" charset="-128"/>
              <a:ea typeface="游ゴシック" panose="020B0400000000000000" pitchFamily="50" charset="-128"/>
            </a:endParaRPr>
          </a:p>
          <a:p>
            <a:pPr>
              <a:lnSpc>
                <a:spcPct val="130000"/>
              </a:lnSpc>
            </a:pPr>
            <a:r>
              <a:rPr lang="ja-JP" altLang="en-US" sz="4000" b="1" dirty="0">
                <a:latin typeface="游ゴシック" panose="020B0400000000000000" pitchFamily="50" charset="-128"/>
                <a:ea typeface="游ゴシック" panose="020B0400000000000000" pitchFamily="50" charset="-128"/>
              </a:rPr>
              <a:t>わたしは決してさとりを開きません。</a:t>
            </a:r>
            <a:endParaRPr kumimoji="1" lang="ja-JP" altLang="en-US" sz="4000" b="1" dirty="0">
              <a:ea typeface="游ゴシック" panose="020B0400000000000000" pitchFamily="50" charset="-128"/>
            </a:endParaRPr>
          </a:p>
        </p:txBody>
      </p:sp>
      <p:sp>
        <p:nvSpPr>
          <p:cNvPr id="3" name="テキスト ボックス 2"/>
          <p:cNvSpPr txBox="1"/>
          <p:nvPr/>
        </p:nvSpPr>
        <p:spPr>
          <a:xfrm>
            <a:off x="7880982" y="243178"/>
            <a:ext cx="1015663" cy="3113814"/>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algn="ctr"/>
            <a:r>
              <a:rPr kumimoji="1" lang="ja-JP" altLang="en-US" sz="5400" b="1" dirty="0">
                <a:latin typeface="游ゴシック" panose="020B0400000000000000" pitchFamily="50" charset="-128"/>
                <a:ea typeface="游ゴシック" panose="020B0400000000000000" pitchFamily="50" charset="-128"/>
              </a:rPr>
              <a:t>第十八願</a:t>
            </a:r>
          </a:p>
        </p:txBody>
      </p:sp>
    </p:spTree>
    <p:extLst>
      <p:ext uri="{BB962C8B-B14F-4D97-AF65-F5344CB8AC3E}">
        <p14:creationId xmlns:p14="http://schemas.microsoft.com/office/powerpoint/2010/main" val="34246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608" y="194954"/>
            <a:ext cx="6346353" cy="6834446"/>
          </a:xfrm>
          <a:prstGeom prst="rect">
            <a:avLst/>
          </a:prstGeom>
          <a:noFill/>
        </p:spPr>
        <p:txBody>
          <a:bodyPr vert="eaVert" wrap="square" rtlCol="0">
            <a:spAutoFit/>
          </a:bodyPr>
          <a:lstStyle/>
          <a:p>
            <a:pPr>
              <a:lnSpc>
                <a:spcPct val="130000"/>
              </a:lnSpc>
            </a:pPr>
            <a:endParaRPr kumimoji="1" lang="en-US" altLang="ja-JP" sz="2000" b="1" dirty="0">
              <a:ea typeface="游ゴシック" panose="020B0400000000000000" pitchFamily="50" charset="-128"/>
            </a:endParaRPr>
          </a:p>
          <a:p>
            <a:pPr>
              <a:lnSpc>
                <a:spcPct val="130000"/>
              </a:lnSpc>
            </a:pPr>
            <a:r>
              <a:rPr lang="ja-JP" altLang="en-US" sz="4800" b="1" dirty="0">
                <a:ea typeface="游ゴシック" panose="020B0400000000000000" pitchFamily="50" charset="-128"/>
              </a:rPr>
              <a:t>あらゆる人々を</a:t>
            </a:r>
            <a:endParaRPr lang="en-US" altLang="ja-JP" sz="4800" b="1" dirty="0">
              <a:ea typeface="游ゴシック" panose="020B0400000000000000" pitchFamily="50" charset="-128"/>
            </a:endParaRPr>
          </a:p>
          <a:p>
            <a:pPr>
              <a:lnSpc>
                <a:spcPct val="130000"/>
              </a:lnSpc>
            </a:pPr>
            <a:r>
              <a:rPr lang="ja-JP" altLang="en-US" sz="4800" b="1" dirty="0">
                <a:solidFill>
                  <a:srgbClr val="0070C0"/>
                </a:solidFill>
                <a:effectLst>
                  <a:outerShdw blurRad="38100" dist="38100" dir="2700000" algn="tl">
                    <a:srgbClr val="000000">
                      <a:alpha val="43137"/>
                    </a:srgbClr>
                  </a:outerShdw>
                </a:effectLst>
                <a:ea typeface="游ゴシック" panose="020B0400000000000000" pitchFamily="50" charset="-128"/>
              </a:rPr>
              <a:t>信じさせ</a:t>
            </a:r>
            <a:endParaRPr lang="en-US" altLang="ja-JP" sz="4800" b="1" dirty="0">
              <a:solidFill>
                <a:srgbClr val="0070C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solidFill>
                  <a:srgbClr val="FF0000"/>
                </a:solidFill>
                <a:effectLst>
                  <a:outerShdw blurRad="38100" dist="38100" dir="2700000" algn="tl">
                    <a:srgbClr val="000000">
                      <a:alpha val="43137"/>
                    </a:srgbClr>
                  </a:outerShdw>
                </a:effectLst>
                <a:ea typeface="游ゴシック" panose="020B0400000000000000" pitchFamily="50" charset="-128"/>
              </a:rPr>
              <a:t>念仏させて</a:t>
            </a:r>
            <a:endParaRPr lang="en-US" altLang="ja-JP" sz="4800" b="1" dirty="0">
              <a:solidFill>
                <a:srgbClr val="FF000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solidFill>
                  <a:srgbClr val="00B050"/>
                </a:solidFill>
                <a:effectLst>
                  <a:outerShdw blurRad="38100" dist="38100" dir="2700000" algn="tl">
                    <a:srgbClr val="000000">
                      <a:alpha val="43137"/>
                    </a:srgbClr>
                  </a:outerShdw>
                </a:effectLst>
                <a:ea typeface="游ゴシック" panose="020B0400000000000000" pitchFamily="50" charset="-128"/>
              </a:rPr>
              <a:t>必ず浄土に往生させる</a:t>
            </a:r>
            <a:endParaRPr lang="en-US" altLang="ja-JP" sz="4800" b="1" dirty="0">
              <a:solidFill>
                <a:srgbClr val="00B05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endParaRPr lang="en-US" altLang="ja-JP" sz="4800" b="1" dirty="0">
              <a:solidFill>
                <a:srgbClr val="00B05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ea typeface="游ゴシック" panose="020B0400000000000000" pitchFamily="50" charset="-128"/>
              </a:rPr>
              <a:t>という願い</a:t>
            </a:r>
          </a:p>
        </p:txBody>
      </p:sp>
      <p:sp>
        <p:nvSpPr>
          <p:cNvPr id="3" name="テキスト ボックス 2"/>
          <p:cNvSpPr txBox="1"/>
          <p:nvPr/>
        </p:nvSpPr>
        <p:spPr>
          <a:xfrm>
            <a:off x="7880982" y="243178"/>
            <a:ext cx="1015663" cy="3113814"/>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algn="ctr"/>
            <a:r>
              <a:rPr kumimoji="1" lang="ja-JP" altLang="en-US" sz="5400" b="1" dirty="0">
                <a:latin typeface="游ゴシック" panose="020B0400000000000000" pitchFamily="50" charset="-128"/>
                <a:ea typeface="游ゴシック" panose="020B0400000000000000" pitchFamily="50" charset="-128"/>
              </a:rPr>
              <a:t>第十八願</a:t>
            </a:r>
          </a:p>
        </p:txBody>
      </p:sp>
    </p:spTree>
    <p:extLst>
      <p:ext uri="{BB962C8B-B14F-4D97-AF65-F5344CB8AC3E}">
        <p14:creationId xmlns:p14="http://schemas.microsoft.com/office/powerpoint/2010/main" val="36013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43608" y="194954"/>
            <a:ext cx="6346353" cy="6834446"/>
          </a:xfrm>
          <a:prstGeom prst="rect">
            <a:avLst/>
          </a:prstGeom>
          <a:noFill/>
        </p:spPr>
        <p:txBody>
          <a:bodyPr vert="eaVert" wrap="square" rtlCol="0">
            <a:spAutoFit/>
          </a:bodyPr>
          <a:lstStyle/>
          <a:p>
            <a:pPr>
              <a:lnSpc>
                <a:spcPct val="130000"/>
              </a:lnSpc>
            </a:pPr>
            <a:endParaRPr kumimoji="1" lang="en-US" altLang="ja-JP" sz="2000" b="1" dirty="0">
              <a:ea typeface="游ゴシック" panose="020B0400000000000000" pitchFamily="50" charset="-128"/>
            </a:endParaRPr>
          </a:p>
          <a:p>
            <a:pPr>
              <a:lnSpc>
                <a:spcPct val="130000"/>
              </a:lnSpc>
            </a:pPr>
            <a:r>
              <a:rPr lang="ja-JP" altLang="en-US" sz="4800" b="1" dirty="0">
                <a:ea typeface="游ゴシック" panose="020B0400000000000000" pitchFamily="50" charset="-128"/>
              </a:rPr>
              <a:t>あらゆる人々を</a:t>
            </a:r>
            <a:endParaRPr lang="en-US" altLang="ja-JP" sz="4800" b="1" dirty="0">
              <a:ea typeface="游ゴシック" panose="020B0400000000000000" pitchFamily="50" charset="-128"/>
            </a:endParaRPr>
          </a:p>
          <a:p>
            <a:pPr>
              <a:lnSpc>
                <a:spcPct val="130000"/>
              </a:lnSpc>
            </a:pPr>
            <a:r>
              <a:rPr lang="ja-JP" altLang="en-US" sz="4800" b="1" dirty="0">
                <a:solidFill>
                  <a:srgbClr val="0070C0"/>
                </a:solidFill>
                <a:effectLst>
                  <a:outerShdw blurRad="38100" dist="38100" dir="2700000" algn="tl">
                    <a:srgbClr val="000000">
                      <a:alpha val="43137"/>
                    </a:srgbClr>
                  </a:outerShdw>
                </a:effectLst>
                <a:ea typeface="游ゴシック" panose="020B0400000000000000" pitchFamily="50" charset="-128"/>
              </a:rPr>
              <a:t>信じさせ（信心獲得）</a:t>
            </a:r>
            <a:endParaRPr lang="en-US" altLang="ja-JP" sz="4800" b="1" dirty="0">
              <a:solidFill>
                <a:srgbClr val="0070C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solidFill>
                  <a:srgbClr val="FF0000"/>
                </a:solidFill>
                <a:effectLst>
                  <a:outerShdw blurRad="38100" dist="38100" dir="2700000" algn="tl">
                    <a:srgbClr val="000000">
                      <a:alpha val="43137"/>
                    </a:srgbClr>
                  </a:outerShdw>
                </a:effectLst>
                <a:ea typeface="游ゴシック" panose="020B0400000000000000" pitchFamily="50" charset="-128"/>
              </a:rPr>
              <a:t>念仏させて（称名念仏）</a:t>
            </a:r>
            <a:endParaRPr lang="en-US" altLang="ja-JP" sz="4800" b="1" dirty="0">
              <a:solidFill>
                <a:srgbClr val="FF000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solidFill>
                  <a:srgbClr val="00B050"/>
                </a:solidFill>
                <a:effectLst>
                  <a:outerShdw blurRad="38100" dist="38100" dir="2700000" algn="tl">
                    <a:srgbClr val="000000">
                      <a:alpha val="43137"/>
                    </a:srgbClr>
                  </a:outerShdw>
                </a:effectLst>
                <a:ea typeface="游ゴシック" panose="020B0400000000000000" pitchFamily="50" charset="-128"/>
              </a:rPr>
              <a:t>必ず浄土に往生させる（浄土往生）</a:t>
            </a:r>
            <a:endParaRPr lang="en-US" altLang="ja-JP" sz="4800" b="1" dirty="0">
              <a:solidFill>
                <a:srgbClr val="00B050"/>
              </a:solidFill>
              <a:effectLst>
                <a:outerShdw blurRad="38100" dist="38100" dir="2700000" algn="tl">
                  <a:srgbClr val="000000">
                    <a:alpha val="43137"/>
                  </a:srgbClr>
                </a:outerShdw>
              </a:effectLst>
              <a:ea typeface="游ゴシック" panose="020B0400000000000000" pitchFamily="50" charset="-128"/>
            </a:endParaRPr>
          </a:p>
          <a:p>
            <a:pPr>
              <a:lnSpc>
                <a:spcPct val="130000"/>
              </a:lnSpc>
            </a:pPr>
            <a:r>
              <a:rPr lang="ja-JP" altLang="en-US" sz="4800" b="1" dirty="0">
                <a:ea typeface="游ゴシック" panose="020B0400000000000000" pitchFamily="50" charset="-128"/>
              </a:rPr>
              <a:t>という願い</a:t>
            </a:r>
          </a:p>
        </p:txBody>
      </p:sp>
      <p:sp>
        <p:nvSpPr>
          <p:cNvPr id="3" name="テキスト ボックス 2"/>
          <p:cNvSpPr txBox="1"/>
          <p:nvPr/>
        </p:nvSpPr>
        <p:spPr>
          <a:xfrm>
            <a:off x="7880982" y="243178"/>
            <a:ext cx="1015663" cy="3113814"/>
          </a:xfrm>
          <a:prstGeom prst="rect">
            <a:avLst/>
          </a:prstGeom>
          <a:solidFill>
            <a:srgbClr val="FFFF00"/>
          </a:solidFill>
          <a:effectLst>
            <a:glow rad="228600">
              <a:schemeClr val="accent4">
                <a:satMod val="175000"/>
                <a:alpha val="40000"/>
              </a:schemeClr>
            </a:glow>
          </a:effectLst>
        </p:spPr>
        <p:txBody>
          <a:bodyPr vert="eaVert" wrap="square" rtlCol="0">
            <a:spAutoFit/>
          </a:bodyPr>
          <a:lstStyle/>
          <a:p>
            <a:pPr algn="ctr"/>
            <a:r>
              <a:rPr kumimoji="1" lang="ja-JP" altLang="en-US" sz="5400" b="1" dirty="0">
                <a:latin typeface="游ゴシック" panose="020B0400000000000000" pitchFamily="50" charset="-128"/>
                <a:ea typeface="游ゴシック" panose="020B0400000000000000" pitchFamily="50" charset="-128"/>
              </a:rPr>
              <a:t>第十八願</a:t>
            </a:r>
          </a:p>
        </p:txBody>
      </p:sp>
    </p:spTree>
    <p:extLst>
      <p:ext uri="{BB962C8B-B14F-4D97-AF65-F5344CB8AC3E}">
        <p14:creationId xmlns:p14="http://schemas.microsoft.com/office/powerpoint/2010/main" val="386876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27684" y="486226"/>
            <a:ext cx="5688632" cy="923330"/>
          </a:xfrm>
          <a:prstGeom prst="rect">
            <a:avLst/>
          </a:prstGeom>
          <a:solidFill>
            <a:srgbClr val="FFFF99"/>
          </a:solidFill>
        </p:spPr>
        <p:txBody>
          <a:bodyPr wrap="square" rtlCol="0">
            <a:spAutoFit/>
          </a:bodyPr>
          <a:lstStyle/>
          <a:p>
            <a:r>
              <a:rPr kumimoji="1" lang="en-US" altLang="ja-JP" sz="5400" b="1" dirty="0">
                <a:ea typeface="游ゴシック" panose="020B0400000000000000" pitchFamily="50" charset="-128"/>
              </a:rPr>
              <a:t>『</a:t>
            </a:r>
            <a:r>
              <a:rPr kumimoji="1" lang="ja-JP" altLang="en-US" sz="5400" b="1" dirty="0">
                <a:ea typeface="游ゴシック" panose="020B0400000000000000" pitchFamily="50" charset="-128"/>
              </a:rPr>
              <a:t>教行信証</a:t>
            </a:r>
            <a:r>
              <a:rPr kumimoji="1" lang="en-US" altLang="ja-JP" sz="5400" b="1" dirty="0">
                <a:ea typeface="游ゴシック" panose="020B0400000000000000" pitchFamily="50" charset="-128"/>
              </a:rPr>
              <a:t>』</a:t>
            </a:r>
            <a:r>
              <a:rPr kumimoji="1" lang="ja-JP" altLang="en-US" sz="5400" b="1" dirty="0">
                <a:ea typeface="游ゴシック" panose="020B0400000000000000" pitchFamily="50" charset="-128"/>
              </a:rPr>
              <a:t>とは</a:t>
            </a:r>
            <a:endParaRPr kumimoji="1" lang="ja-JP" altLang="en-US" b="1" dirty="0">
              <a:ea typeface="游ゴシック" panose="020B0400000000000000" pitchFamily="50" charset="-128"/>
            </a:endParaRPr>
          </a:p>
        </p:txBody>
      </p:sp>
      <p:sp>
        <p:nvSpPr>
          <p:cNvPr id="8" name="テキスト ボックス 7"/>
          <p:cNvSpPr txBox="1"/>
          <p:nvPr/>
        </p:nvSpPr>
        <p:spPr>
          <a:xfrm>
            <a:off x="611560" y="2430455"/>
            <a:ext cx="8075240" cy="1323439"/>
          </a:xfrm>
          <a:prstGeom prst="rect">
            <a:avLst/>
          </a:prstGeom>
          <a:noFill/>
        </p:spPr>
        <p:txBody>
          <a:bodyPr wrap="square" rtlCol="0">
            <a:spAutoFit/>
          </a:bodyPr>
          <a:lstStyle/>
          <a:p>
            <a:pPr algn="ctr"/>
            <a:r>
              <a:rPr kumimoji="1" lang="ja-JP" altLang="en-US" sz="4000" b="1" dirty="0">
                <a:ea typeface="游ゴシック" panose="020B0400000000000000" pitchFamily="50" charset="-128"/>
              </a:rPr>
              <a:t>親鸞聖人の教えが</a:t>
            </a:r>
            <a:endParaRPr kumimoji="1" lang="en-US" altLang="ja-JP" sz="4000" b="1" dirty="0">
              <a:ea typeface="游ゴシック" panose="020B0400000000000000" pitchFamily="50" charset="-128"/>
            </a:endParaRPr>
          </a:p>
          <a:p>
            <a:pPr algn="r"/>
            <a:r>
              <a:rPr kumimoji="1" lang="ja-JP" altLang="en-US" sz="4000" b="1" dirty="0">
                <a:ea typeface="游ゴシック" panose="020B0400000000000000" pitchFamily="50" charset="-128"/>
              </a:rPr>
              <a:t>　組織的・体系的に示された書物</a:t>
            </a:r>
          </a:p>
        </p:txBody>
      </p:sp>
      <p:sp>
        <p:nvSpPr>
          <p:cNvPr id="11" name="テキスト ボックス 10"/>
          <p:cNvSpPr txBox="1"/>
          <p:nvPr/>
        </p:nvSpPr>
        <p:spPr>
          <a:xfrm>
            <a:off x="765920" y="4554465"/>
            <a:ext cx="7920880" cy="1015663"/>
          </a:xfrm>
          <a:prstGeom prst="rect">
            <a:avLst/>
          </a:prstGeom>
          <a:solidFill>
            <a:srgbClr val="FFFF99"/>
          </a:solidFill>
        </p:spPr>
        <p:txBody>
          <a:bodyPr wrap="square" rtlCol="0">
            <a:spAutoFit/>
          </a:bodyPr>
          <a:lstStyle/>
          <a:p>
            <a:pPr algn="ctr"/>
            <a:r>
              <a:rPr kumimoji="1" lang="ja-JP" altLang="en-US" sz="4000" b="1" dirty="0">
                <a:ea typeface="游ゴシック" panose="020B0400000000000000" pitchFamily="50" charset="-128"/>
              </a:rPr>
              <a:t>浄土真宗の</a:t>
            </a:r>
            <a:r>
              <a:rPr kumimoji="1" lang="ja-JP" altLang="en-US" sz="6000" b="1" dirty="0">
                <a:ln w="3175">
                  <a:noFill/>
                </a:ln>
                <a:solidFill>
                  <a:srgbClr val="FF0000"/>
                </a:solidFill>
                <a:ea typeface="游ゴシック" panose="020B0400000000000000" pitchFamily="50" charset="-128"/>
              </a:rPr>
              <a:t>根本聖典</a:t>
            </a:r>
          </a:p>
        </p:txBody>
      </p:sp>
      <p:sp>
        <p:nvSpPr>
          <p:cNvPr id="7" name="下矢印 6"/>
          <p:cNvSpPr/>
          <p:nvPr/>
        </p:nvSpPr>
        <p:spPr>
          <a:xfrm>
            <a:off x="3874469" y="1669866"/>
            <a:ext cx="1152128" cy="63296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9" name="下矢印 8"/>
          <p:cNvSpPr/>
          <p:nvPr/>
        </p:nvSpPr>
        <p:spPr>
          <a:xfrm>
            <a:off x="3873590" y="3760772"/>
            <a:ext cx="1152128" cy="63296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
        <p:nvSpPr>
          <p:cNvPr id="10" name="テキスト ボックス 9"/>
          <p:cNvSpPr txBox="1"/>
          <p:nvPr/>
        </p:nvSpPr>
        <p:spPr>
          <a:xfrm>
            <a:off x="688740" y="5622686"/>
            <a:ext cx="7920880" cy="769441"/>
          </a:xfrm>
          <a:prstGeom prst="rect">
            <a:avLst/>
          </a:prstGeom>
          <a:noFill/>
        </p:spPr>
        <p:txBody>
          <a:bodyPr wrap="square" rtlCol="0">
            <a:spAutoFit/>
          </a:bodyPr>
          <a:lstStyle/>
          <a:p>
            <a:pPr algn="ctr"/>
            <a:r>
              <a:rPr kumimoji="1" lang="en-US" altLang="ja-JP" sz="4400" b="1" dirty="0">
                <a:ea typeface="游ゴシック" panose="020B0400000000000000" pitchFamily="50" charset="-128"/>
              </a:rPr>
              <a:t>『</a:t>
            </a:r>
            <a:r>
              <a:rPr kumimoji="1" lang="ja-JP" altLang="en-US" sz="4400" b="1" dirty="0">
                <a:ea typeface="游ゴシック" panose="020B0400000000000000" pitchFamily="50" charset="-128"/>
              </a:rPr>
              <a:t>御本典</a:t>
            </a:r>
            <a:r>
              <a:rPr kumimoji="1" lang="en-US" altLang="ja-JP" sz="4400" b="1" dirty="0">
                <a:ea typeface="游ゴシック" panose="020B0400000000000000" pitchFamily="50" charset="-128"/>
              </a:rPr>
              <a:t>』『</a:t>
            </a:r>
            <a:r>
              <a:rPr kumimoji="1" lang="ja-JP" altLang="en-US" sz="4400" b="1" dirty="0">
                <a:ea typeface="游ゴシック" panose="020B0400000000000000" pitchFamily="50" charset="-128"/>
              </a:rPr>
              <a:t>御本書</a:t>
            </a:r>
            <a:r>
              <a:rPr kumimoji="1" lang="en-US" altLang="ja-JP" sz="4400" b="1" dirty="0">
                <a:ea typeface="游ゴシック" panose="020B0400000000000000" pitchFamily="50" charset="-128"/>
              </a:rPr>
              <a:t>』</a:t>
            </a:r>
            <a:endParaRPr kumimoji="1" lang="ja-JP" altLang="en-US" sz="4400" b="1" dirty="0">
              <a:ln w="3175">
                <a:noFill/>
              </a:ln>
              <a:solidFill>
                <a:srgbClr val="FF0000"/>
              </a:solidFill>
              <a:ea typeface="游ゴシック" panose="020B0400000000000000" pitchFamily="50" charset="-128"/>
            </a:endParaRPr>
          </a:p>
        </p:txBody>
      </p:sp>
    </p:spTree>
    <p:extLst>
      <p:ext uri="{BB962C8B-B14F-4D97-AF65-F5344CB8AC3E}">
        <p14:creationId xmlns:p14="http://schemas.microsoft.com/office/powerpoint/2010/main" val="393736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7" grpId="0" animBg="1"/>
      <p:bldP spid="9" grpId="0" animBg="1"/>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22874" y="620688"/>
            <a:ext cx="5314275" cy="1631216"/>
          </a:xfrm>
          <a:prstGeom prst="rect">
            <a:avLst/>
          </a:prstGeom>
          <a:solidFill>
            <a:srgbClr val="FFFF00"/>
          </a:solidFill>
        </p:spPr>
        <p:txBody>
          <a:bodyPr wrap="none" rtlCol="0">
            <a:spAutoFit/>
          </a:bodyPr>
          <a:lstStyle/>
          <a:p>
            <a:r>
              <a:rPr kumimoji="1" lang="ja-JP" altLang="en-US" sz="10000" b="1" dirty="0">
                <a:latin typeface="游ゴシック" panose="020B0400000000000000" pitchFamily="50" charset="-128"/>
                <a:ea typeface="游ゴシック" panose="020B0400000000000000" pitchFamily="50" charset="-128"/>
              </a:rPr>
              <a:t>第</a:t>
            </a:r>
            <a:r>
              <a:rPr kumimoji="1" lang="ja-JP" altLang="en-US" sz="10000" b="1" dirty="0">
                <a:solidFill>
                  <a:srgbClr val="FF0000"/>
                </a:solidFill>
                <a:latin typeface="游ゴシック" panose="020B0400000000000000" pitchFamily="50" charset="-128"/>
                <a:ea typeface="游ゴシック" panose="020B0400000000000000" pitchFamily="50" charset="-128"/>
              </a:rPr>
              <a:t>十八</a:t>
            </a:r>
            <a:r>
              <a:rPr kumimoji="1" lang="ja-JP" altLang="en-US" sz="10000" b="1" dirty="0">
                <a:latin typeface="游ゴシック" panose="020B0400000000000000" pitchFamily="50" charset="-128"/>
                <a:ea typeface="游ゴシック" panose="020B0400000000000000" pitchFamily="50" charset="-128"/>
              </a:rPr>
              <a:t>願</a:t>
            </a:r>
          </a:p>
        </p:txBody>
      </p:sp>
      <p:grpSp>
        <p:nvGrpSpPr>
          <p:cNvPr id="2" name="グループ化 1"/>
          <p:cNvGrpSpPr/>
          <p:nvPr/>
        </p:nvGrpSpPr>
        <p:grpSpPr>
          <a:xfrm>
            <a:off x="373572" y="2796003"/>
            <a:ext cx="8648521" cy="2927026"/>
            <a:chOff x="373572" y="2796003"/>
            <a:chExt cx="8648521" cy="2927026"/>
          </a:xfrm>
        </p:grpSpPr>
        <p:sp>
          <p:nvSpPr>
            <p:cNvPr id="6" name="テキスト ボックス 5"/>
            <p:cNvSpPr txBox="1"/>
            <p:nvPr/>
          </p:nvSpPr>
          <p:spPr>
            <a:xfrm>
              <a:off x="373572" y="4615033"/>
              <a:ext cx="8648521" cy="1107996"/>
            </a:xfrm>
            <a:prstGeom prst="rect">
              <a:avLst/>
            </a:prstGeom>
            <a:noFill/>
          </p:spPr>
          <p:txBody>
            <a:bodyPr wrap="none" rtlCol="0">
              <a:spAutoFit/>
            </a:bodyPr>
            <a:lstStyle/>
            <a:p>
              <a:r>
                <a:rPr kumimoji="1" lang="ja-JP" altLang="en-US" sz="6600" b="1" dirty="0">
                  <a:latin typeface="游ゴシック" panose="020B0400000000000000" pitchFamily="50" charset="-128"/>
                  <a:ea typeface="游ゴシック" panose="020B0400000000000000" pitchFamily="50" charset="-128"/>
                </a:rPr>
                <a:t>救いの根本となる願い</a:t>
              </a:r>
            </a:p>
          </p:txBody>
        </p:sp>
        <p:sp>
          <p:nvSpPr>
            <p:cNvPr id="7" name="右矢印 6">
              <a:extLst>
                <a:ext uri="{FF2B5EF4-FFF2-40B4-BE49-F238E27FC236}">
                  <a16:creationId xmlns:a16="http://schemas.microsoft.com/office/drawing/2014/main" id="{3F606F9C-7BA0-4D81-807D-0EC861646649}"/>
                </a:ext>
              </a:extLst>
            </p:cNvPr>
            <p:cNvSpPr/>
            <p:nvPr/>
          </p:nvSpPr>
          <p:spPr>
            <a:xfrm rot="5400000">
              <a:off x="3942544" y="2750453"/>
              <a:ext cx="1274932" cy="136603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ea typeface="游ゴシック" panose="020B0400000000000000" pitchFamily="50" charset="-128"/>
              </a:endParaRPr>
            </a:p>
          </p:txBody>
        </p:sp>
      </p:grpSp>
    </p:spTree>
    <p:extLst>
      <p:ext uri="{BB962C8B-B14F-4D97-AF65-F5344CB8AC3E}">
        <p14:creationId xmlns:p14="http://schemas.microsoft.com/office/powerpoint/2010/main" val="44681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22874" y="620688"/>
            <a:ext cx="5314275" cy="1631216"/>
          </a:xfrm>
          <a:prstGeom prst="rect">
            <a:avLst/>
          </a:prstGeom>
          <a:solidFill>
            <a:srgbClr val="FFFF00"/>
          </a:solidFill>
        </p:spPr>
        <p:txBody>
          <a:bodyPr wrap="none" rtlCol="0">
            <a:spAutoFit/>
          </a:bodyPr>
          <a:lstStyle/>
          <a:p>
            <a:r>
              <a:rPr kumimoji="1" lang="ja-JP" altLang="en-US" sz="10000" b="1" dirty="0">
                <a:latin typeface="游ゴシック" panose="020B0400000000000000" pitchFamily="50" charset="-128"/>
                <a:ea typeface="游ゴシック" panose="020B0400000000000000" pitchFamily="50" charset="-128"/>
              </a:rPr>
              <a:t>第</a:t>
            </a:r>
            <a:r>
              <a:rPr kumimoji="1" lang="ja-JP" altLang="en-US" sz="10000" b="1" dirty="0">
                <a:solidFill>
                  <a:srgbClr val="FF0000"/>
                </a:solidFill>
                <a:latin typeface="游ゴシック" panose="020B0400000000000000" pitchFamily="50" charset="-128"/>
                <a:ea typeface="游ゴシック" panose="020B0400000000000000" pitchFamily="50" charset="-128"/>
              </a:rPr>
              <a:t>十八</a:t>
            </a:r>
            <a:r>
              <a:rPr kumimoji="1" lang="ja-JP" altLang="en-US" sz="10000" b="1" dirty="0">
                <a:latin typeface="游ゴシック" panose="020B0400000000000000" pitchFamily="50" charset="-128"/>
                <a:ea typeface="游ゴシック" panose="020B0400000000000000" pitchFamily="50" charset="-128"/>
              </a:rPr>
              <a:t>願</a:t>
            </a:r>
          </a:p>
        </p:txBody>
      </p:sp>
      <p:sp>
        <p:nvSpPr>
          <p:cNvPr id="6" name="テキスト ボックス 5"/>
          <p:cNvSpPr txBox="1"/>
          <p:nvPr/>
        </p:nvSpPr>
        <p:spPr>
          <a:xfrm>
            <a:off x="373572" y="4615033"/>
            <a:ext cx="8648521" cy="1107996"/>
          </a:xfrm>
          <a:prstGeom prst="rect">
            <a:avLst/>
          </a:prstGeom>
          <a:noFill/>
        </p:spPr>
        <p:txBody>
          <a:bodyPr wrap="none" rtlCol="0">
            <a:spAutoFit/>
          </a:bodyPr>
          <a:lstStyle/>
          <a:p>
            <a:r>
              <a:rPr kumimoji="1" lang="ja-JP" altLang="en-US" sz="6600" b="1" dirty="0">
                <a:latin typeface="游ゴシック" panose="020B0400000000000000" pitchFamily="50" charset="-128"/>
                <a:ea typeface="游ゴシック" panose="020B0400000000000000" pitchFamily="50" charset="-128"/>
              </a:rPr>
              <a:t>救いの根</a:t>
            </a:r>
            <a:r>
              <a:rPr kumimoji="1" lang="ja-JP" altLang="en-US" sz="6600" b="1" dirty="0">
                <a:solidFill>
                  <a:srgbClr val="FF0000"/>
                </a:solidFill>
                <a:latin typeface="游ゴシック" panose="020B0400000000000000" pitchFamily="50" charset="-128"/>
                <a:ea typeface="游ゴシック" panose="020B0400000000000000" pitchFamily="50" charset="-128"/>
              </a:rPr>
              <a:t>本</a:t>
            </a:r>
            <a:r>
              <a:rPr kumimoji="1" lang="ja-JP" altLang="en-US" sz="6600" b="1" dirty="0">
                <a:latin typeface="游ゴシック" panose="020B0400000000000000" pitchFamily="50" charset="-128"/>
                <a:ea typeface="游ゴシック" panose="020B0400000000000000" pitchFamily="50" charset="-128"/>
              </a:rPr>
              <a:t>となる</a:t>
            </a:r>
            <a:r>
              <a:rPr kumimoji="1" lang="ja-JP" altLang="en-US" sz="6600" b="1" dirty="0">
                <a:solidFill>
                  <a:srgbClr val="FF0000"/>
                </a:solidFill>
                <a:latin typeface="游ゴシック" panose="020B0400000000000000" pitchFamily="50" charset="-128"/>
                <a:ea typeface="游ゴシック" panose="020B0400000000000000" pitchFamily="50" charset="-128"/>
              </a:rPr>
              <a:t>願</a:t>
            </a:r>
            <a:r>
              <a:rPr kumimoji="1" lang="ja-JP" altLang="en-US" sz="6600" b="1" dirty="0">
                <a:latin typeface="游ゴシック" panose="020B0400000000000000" pitchFamily="50" charset="-128"/>
                <a:ea typeface="游ゴシック" panose="020B0400000000000000" pitchFamily="50" charset="-128"/>
              </a:rPr>
              <a:t>い</a:t>
            </a:r>
          </a:p>
        </p:txBody>
      </p:sp>
      <p:sp>
        <p:nvSpPr>
          <p:cNvPr id="7" name="右矢印 6">
            <a:extLst>
              <a:ext uri="{FF2B5EF4-FFF2-40B4-BE49-F238E27FC236}">
                <a16:creationId xmlns:a16="http://schemas.microsoft.com/office/drawing/2014/main" id="{3F606F9C-7BA0-4D81-807D-0EC861646649}"/>
              </a:ext>
            </a:extLst>
          </p:cNvPr>
          <p:cNvSpPr/>
          <p:nvPr/>
        </p:nvSpPr>
        <p:spPr>
          <a:xfrm rot="5400000">
            <a:off x="3942544" y="2750453"/>
            <a:ext cx="1274932" cy="136603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ea typeface="游ゴシック" panose="020B0400000000000000" pitchFamily="50" charset="-128"/>
            </a:endParaRPr>
          </a:p>
        </p:txBody>
      </p:sp>
    </p:spTree>
    <p:extLst>
      <p:ext uri="{BB962C8B-B14F-4D97-AF65-F5344CB8AC3E}">
        <p14:creationId xmlns:p14="http://schemas.microsoft.com/office/powerpoint/2010/main" val="189273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22874" y="620688"/>
            <a:ext cx="5314275" cy="1631216"/>
          </a:xfrm>
          <a:prstGeom prst="rect">
            <a:avLst/>
          </a:prstGeom>
          <a:solidFill>
            <a:srgbClr val="FFFF00"/>
          </a:solidFill>
        </p:spPr>
        <p:txBody>
          <a:bodyPr wrap="none" rtlCol="0">
            <a:spAutoFit/>
          </a:bodyPr>
          <a:lstStyle/>
          <a:p>
            <a:r>
              <a:rPr kumimoji="1" lang="ja-JP" altLang="en-US" sz="10000" b="1" dirty="0">
                <a:latin typeface="游ゴシック" panose="020B0400000000000000" pitchFamily="50" charset="-128"/>
                <a:ea typeface="游ゴシック" panose="020B0400000000000000" pitchFamily="50" charset="-128"/>
              </a:rPr>
              <a:t>第</a:t>
            </a:r>
            <a:r>
              <a:rPr kumimoji="1" lang="ja-JP" altLang="en-US" sz="10000" b="1" dirty="0">
                <a:solidFill>
                  <a:srgbClr val="FF0000"/>
                </a:solidFill>
                <a:latin typeface="游ゴシック" panose="020B0400000000000000" pitchFamily="50" charset="-128"/>
                <a:ea typeface="游ゴシック" panose="020B0400000000000000" pitchFamily="50" charset="-128"/>
              </a:rPr>
              <a:t>十八</a:t>
            </a:r>
            <a:r>
              <a:rPr kumimoji="1" lang="ja-JP" altLang="en-US" sz="10000" b="1" dirty="0">
                <a:latin typeface="游ゴシック" panose="020B0400000000000000" pitchFamily="50" charset="-128"/>
                <a:ea typeface="游ゴシック" panose="020B0400000000000000" pitchFamily="50" charset="-128"/>
              </a:rPr>
              <a:t>願</a:t>
            </a:r>
          </a:p>
        </p:txBody>
      </p:sp>
      <p:sp>
        <p:nvSpPr>
          <p:cNvPr id="7" name="右矢印 6">
            <a:extLst>
              <a:ext uri="{FF2B5EF4-FFF2-40B4-BE49-F238E27FC236}">
                <a16:creationId xmlns:a16="http://schemas.microsoft.com/office/drawing/2014/main" id="{3F606F9C-7BA0-4D81-807D-0EC861646649}"/>
              </a:ext>
            </a:extLst>
          </p:cNvPr>
          <p:cNvSpPr/>
          <p:nvPr/>
        </p:nvSpPr>
        <p:spPr>
          <a:xfrm rot="5400000">
            <a:off x="3942544" y="2750453"/>
            <a:ext cx="1274932" cy="136603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ea typeface="游ゴシック" panose="020B0400000000000000" pitchFamily="50" charset="-128"/>
            </a:endParaRPr>
          </a:p>
        </p:txBody>
      </p:sp>
      <p:sp>
        <p:nvSpPr>
          <p:cNvPr id="5" name="テキスト ボックス 4"/>
          <p:cNvSpPr txBox="1"/>
          <p:nvPr/>
        </p:nvSpPr>
        <p:spPr>
          <a:xfrm>
            <a:off x="2556057" y="4559330"/>
            <a:ext cx="4176183" cy="1631216"/>
          </a:xfrm>
          <a:prstGeom prst="rect">
            <a:avLst/>
          </a:prstGeom>
          <a:solidFill>
            <a:srgbClr val="FFFF00"/>
          </a:solidFill>
          <a:effectLst>
            <a:glow rad="228600">
              <a:srgbClr val="FFFF00">
                <a:alpha val="40000"/>
              </a:srgbClr>
            </a:glow>
          </a:effectLst>
        </p:spPr>
        <p:txBody>
          <a:bodyPr wrap="square" rtlCol="0">
            <a:spAutoFit/>
          </a:bodyPr>
          <a:lstStyle/>
          <a:p>
            <a:pPr algn="ctr"/>
            <a:r>
              <a:rPr kumimoji="1" lang="ja-JP" altLang="en-US" sz="10000" b="1" dirty="0">
                <a:solidFill>
                  <a:srgbClr val="00153E"/>
                </a:solidFill>
                <a:latin typeface="游ゴシック" panose="020B0400000000000000" pitchFamily="50" charset="-128"/>
                <a:ea typeface="游ゴシック" panose="020B0400000000000000" pitchFamily="50" charset="-128"/>
              </a:rPr>
              <a:t>本　願</a:t>
            </a:r>
          </a:p>
        </p:txBody>
      </p:sp>
    </p:spTree>
    <p:extLst>
      <p:ext uri="{BB962C8B-B14F-4D97-AF65-F5344CB8AC3E}">
        <p14:creationId xmlns:p14="http://schemas.microsoft.com/office/powerpoint/2010/main" val="404533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809019" y="434150"/>
            <a:ext cx="1075936"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9</a:t>
            </a:r>
            <a:r>
              <a:rPr lang="ja-JP" altLang="en-US" sz="5400" b="1" dirty="0">
                <a:latin typeface="游ゴシック" panose="020B0400000000000000" pitchFamily="50" charset="-128"/>
                <a:ea typeface="游ゴシック" panose="020B0400000000000000" pitchFamily="50" charset="-128"/>
              </a:rPr>
              <a:t>五</a:t>
            </a:r>
            <a:r>
              <a:rPr lang="ja-JP" altLang="en-US" sz="5400" b="1" dirty="0">
                <a:ea typeface="游ゴシック" panose="020B0400000000000000" pitchFamily="50" charset="-128"/>
              </a:rPr>
              <a:t>劫思惟之摂受</a:t>
            </a:r>
            <a:endParaRPr kumimoji="1" lang="en-US" altLang="ja-JP" sz="4400" b="1" dirty="0">
              <a:solidFill>
                <a:srgbClr val="FF0000"/>
              </a:solidFill>
              <a:ea typeface="游ゴシック" panose="020B0400000000000000" pitchFamily="50" charset="-128"/>
            </a:endParaRPr>
          </a:p>
        </p:txBody>
      </p:sp>
      <p:sp>
        <p:nvSpPr>
          <p:cNvPr id="6" name="テキスト ボックス 5"/>
          <p:cNvSpPr txBox="1"/>
          <p:nvPr/>
        </p:nvSpPr>
        <p:spPr>
          <a:xfrm>
            <a:off x="6542055" y="97063"/>
            <a:ext cx="830997" cy="6650838"/>
          </a:xfrm>
          <a:prstGeom prst="rect">
            <a:avLst/>
          </a:prstGeom>
          <a:solidFill>
            <a:srgbClr val="FA608C"/>
          </a:solidFill>
        </p:spPr>
        <p:txBody>
          <a:bodyPr vert="eaVert" wrap="square" rtlCol="0">
            <a:spAutoFit/>
          </a:bodyPr>
          <a:lstStyle/>
          <a:p>
            <a:r>
              <a:rPr lang="ja-JP" altLang="en-US" sz="4200" b="1" dirty="0">
                <a:solidFill>
                  <a:schemeClr val="bg1"/>
                </a:solidFill>
                <a:latin typeface="游ゴシック" panose="020B0400000000000000" pitchFamily="50" charset="-128"/>
                <a:ea typeface="游ゴシック" panose="020B0400000000000000" pitchFamily="50" charset="-128"/>
              </a:rPr>
              <a:t>五劫これを思惟して</a:t>
            </a:r>
            <a:r>
              <a:rPr lang="ja-JP" altLang="en-US" sz="4200" b="1" dirty="0" err="1">
                <a:solidFill>
                  <a:schemeClr val="bg1"/>
                </a:solidFill>
                <a:latin typeface="游ゴシック" panose="020B0400000000000000" pitchFamily="50" charset="-128"/>
                <a:ea typeface="游ゴシック" panose="020B0400000000000000" pitchFamily="50" charset="-128"/>
              </a:rPr>
              <a:t>摂受す</a:t>
            </a:r>
            <a:r>
              <a:rPr kumimoji="1" lang="ja-JP" altLang="en-US" sz="3200" b="1" dirty="0" err="1">
                <a:solidFill>
                  <a:schemeClr val="bg1"/>
                </a:solidFill>
                <a:latin typeface="游ゴシック" panose="020B0400000000000000" pitchFamily="50" charset="-128"/>
                <a:ea typeface="游ゴシック" panose="020B0400000000000000" pitchFamily="50" charset="-128"/>
              </a:rPr>
              <a:t>　　</a:t>
            </a:r>
            <a:r>
              <a:rPr kumimoji="1" lang="ja-JP" altLang="en-US" sz="3200" b="1" dirty="0">
                <a:solidFill>
                  <a:schemeClr val="bg1"/>
                </a:solidFill>
                <a:latin typeface="游ゴシック" panose="020B0400000000000000" pitchFamily="50" charset="-128"/>
                <a:ea typeface="游ゴシック" panose="020B0400000000000000" pitchFamily="50" charset="-128"/>
              </a:rPr>
              <a:t>　　　　　　　　</a:t>
            </a:r>
            <a:endParaRPr kumimoji="1" lang="ja-JP" altLang="en-US" sz="2000" b="1" dirty="0">
              <a:solidFill>
                <a:schemeClr val="bg1"/>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4568450" y="97063"/>
            <a:ext cx="1538883" cy="6650838"/>
          </a:xfrm>
          <a:prstGeom prst="rect">
            <a:avLst/>
          </a:prstGeom>
          <a:solidFill>
            <a:srgbClr val="002060"/>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五劫もの長い間思惟してこの誓願を選び取り、</a:t>
            </a:r>
            <a:endParaRPr kumimoji="1" lang="ja-JP" altLang="en-US" sz="2000" b="1" dirty="0">
              <a:solidFill>
                <a:schemeClr val="bg1"/>
              </a:solidFill>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2555776" y="455626"/>
            <a:ext cx="1292662" cy="6177785"/>
          </a:xfrm>
          <a:prstGeom prst="rect">
            <a:avLst/>
          </a:prstGeom>
          <a:noFill/>
        </p:spPr>
        <p:txBody>
          <a:bodyPr vert="eaVert" wrap="square" rtlCol="0">
            <a:spAutoFit/>
          </a:bodyPr>
          <a:lstStyle/>
          <a:p>
            <a:r>
              <a:rPr kumimoji="1" lang="en-US" altLang="ja-JP" sz="3600" b="1" dirty="0">
                <a:latin typeface="游ゴシック" panose="020B0400000000000000" pitchFamily="50" charset="-128"/>
                <a:ea typeface="游ゴシック" panose="020B0400000000000000" pitchFamily="50" charset="-128"/>
              </a:rPr>
              <a:t>※</a:t>
            </a:r>
            <a:r>
              <a:rPr kumimoji="1" lang="ja-JP" altLang="en-US" sz="3600" b="1" dirty="0">
                <a:latin typeface="游ゴシック" panose="020B0400000000000000" pitchFamily="50" charset="-128"/>
                <a:ea typeface="游ゴシック" panose="020B0400000000000000" pitchFamily="50" charset="-128"/>
              </a:rPr>
              <a:t>思惟</a:t>
            </a:r>
            <a:r>
              <a:rPr kumimoji="1" lang="en-US" altLang="ja-JP" sz="3600" b="1" dirty="0">
                <a:latin typeface="游ゴシック" panose="020B0400000000000000" pitchFamily="50" charset="-128"/>
                <a:ea typeface="游ゴシック" panose="020B0400000000000000" pitchFamily="50" charset="-128"/>
              </a:rPr>
              <a:t>…</a:t>
            </a:r>
            <a:r>
              <a:rPr kumimoji="1" lang="ja-JP" altLang="en-US" sz="3600" b="1" dirty="0">
                <a:latin typeface="游ゴシック" panose="020B0400000000000000" pitchFamily="50" charset="-128"/>
                <a:ea typeface="游ゴシック" panose="020B0400000000000000" pitchFamily="50" charset="-128"/>
              </a:rPr>
              <a:t>考えをめぐらすこと</a:t>
            </a:r>
            <a:endParaRPr kumimoji="1" lang="en-US" altLang="ja-JP" sz="3600" b="1" dirty="0">
              <a:latin typeface="游ゴシック" panose="020B0400000000000000" pitchFamily="50" charset="-128"/>
              <a:ea typeface="游ゴシック" panose="020B0400000000000000" pitchFamily="50" charset="-128"/>
            </a:endParaRPr>
          </a:p>
          <a:p>
            <a:r>
              <a:rPr kumimoji="1" lang="ja-JP" altLang="en-US" sz="3600" b="1" dirty="0">
                <a:latin typeface="游ゴシック" panose="020B0400000000000000" pitchFamily="50" charset="-128"/>
                <a:ea typeface="游ゴシック" panose="020B0400000000000000" pitchFamily="50" charset="-128"/>
              </a:rPr>
              <a:t>　　　　思案すること</a:t>
            </a:r>
          </a:p>
        </p:txBody>
      </p:sp>
      <p:sp>
        <p:nvSpPr>
          <p:cNvPr id="9" name="テキスト ボックス 8"/>
          <p:cNvSpPr txBox="1"/>
          <p:nvPr/>
        </p:nvSpPr>
        <p:spPr>
          <a:xfrm>
            <a:off x="1381145" y="434150"/>
            <a:ext cx="738664" cy="6177785"/>
          </a:xfrm>
          <a:prstGeom prst="rect">
            <a:avLst/>
          </a:prstGeom>
          <a:noFill/>
        </p:spPr>
        <p:txBody>
          <a:bodyPr vert="eaVert" wrap="square" rtlCol="0">
            <a:spAutoFit/>
          </a:bodyPr>
          <a:lstStyle/>
          <a:p>
            <a:r>
              <a:rPr kumimoji="1" lang="en-US" altLang="ja-JP" sz="3600" b="1" dirty="0">
                <a:latin typeface="游ゴシック" panose="020B0400000000000000" pitchFamily="50" charset="-128"/>
                <a:ea typeface="游ゴシック" panose="020B0400000000000000" pitchFamily="50" charset="-128"/>
              </a:rPr>
              <a:t>※</a:t>
            </a:r>
            <a:r>
              <a:rPr kumimoji="1" lang="ja-JP" altLang="en-US" sz="3600" b="1" dirty="0">
                <a:latin typeface="游ゴシック" panose="020B0400000000000000" pitchFamily="50" charset="-128"/>
                <a:ea typeface="游ゴシック" panose="020B0400000000000000" pitchFamily="50" charset="-128"/>
              </a:rPr>
              <a:t>摂受</a:t>
            </a:r>
            <a:r>
              <a:rPr kumimoji="1" lang="en-US" altLang="ja-JP" sz="3600" b="1" dirty="0">
                <a:latin typeface="游ゴシック" panose="020B0400000000000000" pitchFamily="50" charset="-128"/>
                <a:ea typeface="游ゴシック" panose="020B0400000000000000" pitchFamily="50" charset="-128"/>
              </a:rPr>
              <a:t>…</a:t>
            </a:r>
            <a:r>
              <a:rPr kumimoji="1" lang="ja-JP" altLang="en-US" sz="3600" b="1" dirty="0">
                <a:latin typeface="游ゴシック" panose="020B0400000000000000" pitchFamily="50" charset="-128"/>
                <a:ea typeface="游ゴシック" panose="020B0400000000000000" pitchFamily="50" charset="-128"/>
              </a:rPr>
              <a:t>選び取ること</a:t>
            </a:r>
          </a:p>
        </p:txBody>
      </p:sp>
    </p:spTree>
    <p:extLst>
      <p:ext uri="{BB962C8B-B14F-4D97-AF65-F5344CB8AC3E}">
        <p14:creationId xmlns:p14="http://schemas.microsoft.com/office/powerpoint/2010/main" val="122751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67544" y="640709"/>
            <a:ext cx="6984775" cy="5740619"/>
            <a:chOff x="467544" y="640709"/>
            <a:chExt cx="6984775" cy="5740619"/>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5" name="テキスト ボックス 4"/>
            <p:cNvSpPr txBox="1"/>
            <p:nvPr/>
          </p:nvSpPr>
          <p:spPr>
            <a:xfrm>
              <a:off x="467544" y="2496074"/>
              <a:ext cx="6984775" cy="1852815"/>
            </a:xfrm>
            <a:prstGeom prst="rect">
              <a:avLst/>
            </a:prstGeom>
            <a:noFill/>
          </p:spPr>
          <p:txBody>
            <a:bodyPr vert="horz" wrap="square" rtlCol="0">
              <a:spAutoFit/>
            </a:bodyPr>
            <a:lstStyle/>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五劫もの長い間思惟して</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この誓願を選び取り、</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p:txBody>
        </p:sp>
      </p:grpSp>
      <p:sp>
        <p:nvSpPr>
          <p:cNvPr id="7" name="テキスト ボックス 6"/>
          <p:cNvSpPr txBox="1"/>
          <p:nvPr/>
        </p:nvSpPr>
        <p:spPr>
          <a:xfrm>
            <a:off x="7809019" y="434150"/>
            <a:ext cx="1075936"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9</a:t>
            </a:r>
            <a:r>
              <a:rPr lang="ja-JP" altLang="en-US" sz="5400" b="1" dirty="0">
                <a:latin typeface="游ゴシック" panose="020B0400000000000000" pitchFamily="50" charset="-128"/>
                <a:ea typeface="游ゴシック" panose="020B0400000000000000" pitchFamily="50" charset="-128"/>
              </a:rPr>
              <a:t>五劫思</a:t>
            </a:r>
            <a:r>
              <a:rPr lang="ja-JP" altLang="en-US" sz="5400" b="1" dirty="0">
                <a:ea typeface="游ゴシック" panose="020B0400000000000000" pitchFamily="50" charset="-128"/>
              </a:rPr>
              <a:t>惟之摂受</a:t>
            </a:r>
            <a:endParaRPr kumimoji="1" lang="en-US" altLang="ja-JP" sz="44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38688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67544" y="640709"/>
            <a:ext cx="6984775" cy="5740619"/>
            <a:chOff x="467544" y="640709"/>
            <a:chExt cx="6984775" cy="5740619"/>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5" name="テキスト ボックス 4"/>
            <p:cNvSpPr txBox="1"/>
            <p:nvPr/>
          </p:nvSpPr>
          <p:spPr>
            <a:xfrm>
              <a:off x="467544" y="2496074"/>
              <a:ext cx="6984775" cy="1852815"/>
            </a:xfrm>
            <a:prstGeom prst="rect">
              <a:avLst/>
            </a:prstGeom>
            <a:noFill/>
          </p:spPr>
          <p:txBody>
            <a:bodyPr vert="horz" wrap="square" rtlCol="0">
              <a:spAutoFit/>
            </a:bodyPr>
            <a:lstStyle/>
            <a:p>
              <a:pPr>
                <a:lnSpc>
                  <a:spcPct val="130000"/>
                </a:lnSpc>
              </a:pPr>
              <a:r>
                <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五劫もの長い間思惟して</a:t>
              </a:r>
              <a:endParaRPr kumimoji="1"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この誓願を選び取り、</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p:txBody>
        </p:sp>
      </p:grpSp>
      <p:sp>
        <p:nvSpPr>
          <p:cNvPr id="7" name="テキスト ボックス 6"/>
          <p:cNvSpPr txBox="1"/>
          <p:nvPr/>
        </p:nvSpPr>
        <p:spPr>
          <a:xfrm>
            <a:off x="7809019" y="434150"/>
            <a:ext cx="1075936"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9</a:t>
            </a:r>
            <a:r>
              <a:rPr lang="ja-JP" altLang="en-US" sz="5400" b="1" dirty="0">
                <a:solidFill>
                  <a:srgbClr val="FF0000"/>
                </a:solidFill>
                <a:latin typeface="游ゴシック" panose="020B0400000000000000" pitchFamily="50" charset="-128"/>
                <a:ea typeface="游ゴシック" panose="020B0400000000000000" pitchFamily="50" charset="-128"/>
              </a:rPr>
              <a:t>五劫思惟</a:t>
            </a:r>
            <a:r>
              <a:rPr lang="ja-JP" altLang="en-US" sz="5400" b="1" dirty="0">
                <a:latin typeface="游ゴシック" panose="020B0400000000000000" pitchFamily="50" charset="-128"/>
                <a:ea typeface="游ゴシック" panose="020B0400000000000000" pitchFamily="50" charset="-128"/>
              </a:rPr>
              <a:t>之摂受</a:t>
            </a:r>
            <a:endParaRPr kumimoji="1" lang="en-US" altLang="ja-JP" sz="44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7221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5" name="テキスト ボックス 4"/>
          <p:cNvSpPr txBox="1"/>
          <p:nvPr/>
        </p:nvSpPr>
        <p:spPr>
          <a:xfrm>
            <a:off x="467544" y="2496074"/>
            <a:ext cx="6984775" cy="1852815"/>
          </a:xfrm>
          <a:prstGeom prst="rect">
            <a:avLst/>
          </a:prstGeom>
          <a:noFill/>
        </p:spPr>
        <p:txBody>
          <a:bodyPr vert="horz" wrap="square" rtlCol="0">
            <a:spAutoFit/>
          </a:bodyPr>
          <a:lstStyle/>
          <a:p>
            <a:pPr>
              <a:lnSpc>
                <a:spcPct val="130000"/>
              </a:lnSpc>
            </a:pPr>
            <a:r>
              <a:rPr kumimoji="1" lang="ja-JP" altLang="en-US" sz="4400" b="1" dirty="0">
                <a:effectLst>
                  <a:glow rad="228600">
                    <a:schemeClr val="bg1"/>
                  </a:glow>
                </a:effectLst>
                <a:latin typeface="游ゴシック" panose="020B0400000000000000" pitchFamily="50" charset="-128"/>
                <a:ea typeface="游ゴシック" panose="020B0400000000000000" pitchFamily="50" charset="-128"/>
              </a:rPr>
              <a:t>五劫もの長い間思惟して</a:t>
            </a:r>
            <a:endParaRPr kumimoji="1"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この誓願を選び取り、</a:t>
            </a:r>
            <a:endParaRPr kumimoji="1"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7809019" y="434150"/>
            <a:ext cx="1075936"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9</a:t>
            </a:r>
            <a:r>
              <a:rPr lang="ja-JP" altLang="en-US" sz="5400" b="1" dirty="0">
                <a:ea typeface="游ゴシック" panose="020B0400000000000000" pitchFamily="50" charset="-128"/>
              </a:rPr>
              <a:t>五劫思惟</a:t>
            </a:r>
            <a:r>
              <a:rPr lang="ja-JP" altLang="en-US" sz="5400" b="1" dirty="0">
                <a:solidFill>
                  <a:srgbClr val="FF0000"/>
                </a:solidFill>
                <a:ea typeface="游ゴシック" panose="020B0400000000000000" pitchFamily="50" charset="-128"/>
              </a:rPr>
              <a:t>之摂受</a:t>
            </a:r>
            <a:endParaRPr kumimoji="1" lang="en-US" altLang="ja-JP" sz="44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79767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11760" y="782122"/>
            <a:ext cx="2232248" cy="2646878"/>
          </a:xfrm>
          <a:prstGeom prst="rect">
            <a:avLst/>
          </a:prstGeom>
          <a:noFill/>
        </p:spPr>
        <p:txBody>
          <a:bodyPr wrap="square" rtlCol="0">
            <a:spAutoFit/>
          </a:bodyPr>
          <a:lstStyle/>
          <a:p>
            <a:r>
              <a:rPr kumimoji="1" lang="ja-JP" altLang="en-US" sz="16600" b="1" dirty="0">
                <a:ea typeface="游ゴシック" panose="020B0400000000000000" pitchFamily="50" charset="-128"/>
              </a:rPr>
              <a:t>劫</a:t>
            </a:r>
            <a:endParaRPr kumimoji="1" lang="ja-JP" altLang="en-US" sz="2800" b="1" dirty="0">
              <a:ea typeface="游ゴシック" panose="020B0400000000000000" pitchFamily="50" charset="-128"/>
            </a:endParaRPr>
          </a:p>
        </p:txBody>
      </p:sp>
      <p:sp>
        <p:nvSpPr>
          <p:cNvPr id="7" name="テキスト ボックス 6"/>
          <p:cNvSpPr txBox="1"/>
          <p:nvPr/>
        </p:nvSpPr>
        <p:spPr>
          <a:xfrm>
            <a:off x="7809019" y="434150"/>
            <a:ext cx="1075936"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9</a:t>
            </a:r>
            <a:r>
              <a:rPr lang="ja-JP" altLang="en-US" sz="5400" b="1" dirty="0">
                <a:solidFill>
                  <a:srgbClr val="FF0000"/>
                </a:solidFill>
                <a:ea typeface="游ゴシック" panose="020B0400000000000000" pitchFamily="50" charset="-128"/>
              </a:rPr>
              <a:t>五劫</a:t>
            </a:r>
            <a:r>
              <a:rPr lang="ja-JP" altLang="en-US" sz="5400" b="1" dirty="0">
                <a:ea typeface="游ゴシック" panose="020B0400000000000000" pitchFamily="50" charset="-128"/>
              </a:rPr>
              <a:t>思惟之摂受</a:t>
            </a:r>
            <a:endParaRPr kumimoji="1" lang="en-US" altLang="ja-JP" sz="4400" b="1" dirty="0">
              <a:solidFill>
                <a:srgbClr val="FF0000"/>
              </a:solidFill>
              <a:ea typeface="游ゴシック" panose="020B0400000000000000" pitchFamily="50" charset="-128"/>
            </a:endParaRPr>
          </a:p>
        </p:txBody>
      </p:sp>
      <p:grpSp>
        <p:nvGrpSpPr>
          <p:cNvPr id="2" name="グループ化 1"/>
          <p:cNvGrpSpPr/>
          <p:nvPr/>
        </p:nvGrpSpPr>
        <p:grpSpPr>
          <a:xfrm>
            <a:off x="1331640" y="3591189"/>
            <a:ext cx="4839860" cy="2478300"/>
            <a:chOff x="1331640" y="3591189"/>
            <a:chExt cx="4839860" cy="2478300"/>
          </a:xfrm>
        </p:grpSpPr>
        <p:sp>
          <p:nvSpPr>
            <p:cNvPr id="5" name="テキスト ボックス 4"/>
            <p:cNvSpPr txBox="1"/>
            <p:nvPr/>
          </p:nvSpPr>
          <p:spPr>
            <a:xfrm>
              <a:off x="1331640" y="4869160"/>
              <a:ext cx="4839860" cy="1200329"/>
            </a:xfrm>
            <a:prstGeom prst="rect">
              <a:avLst/>
            </a:prstGeom>
            <a:noFill/>
          </p:spPr>
          <p:txBody>
            <a:bodyPr wrap="square" rtlCol="0">
              <a:spAutoFit/>
            </a:bodyPr>
            <a:lstStyle/>
            <a:p>
              <a:r>
                <a:rPr kumimoji="1" lang="ja-JP" altLang="en-US" sz="7200" b="1" dirty="0">
                  <a:latin typeface="游ゴシック" panose="020B0400000000000000" pitchFamily="50" charset="-128"/>
                  <a:ea typeface="游ゴシック" panose="020B0400000000000000" pitchFamily="50" charset="-128"/>
                </a:rPr>
                <a:t>時間の単位</a:t>
              </a:r>
              <a:endParaRPr kumimoji="1" lang="en-US" altLang="ja-JP" sz="7200" b="1" dirty="0">
                <a:latin typeface="游ゴシック" panose="020B0400000000000000" pitchFamily="50" charset="-128"/>
                <a:ea typeface="游ゴシック" panose="020B0400000000000000" pitchFamily="50" charset="-128"/>
              </a:endParaRPr>
            </a:p>
          </p:txBody>
        </p:sp>
        <p:sp>
          <p:nvSpPr>
            <p:cNvPr id="6" name="右矢印 5">
              <a:extLst>
                <a:ext uri="{FF2B5EF4-FFF2-40B4-BE49-F238E27FC236}">
                  <a16:creationId xmlns:a16="http://schemas.microsoft.com/office/drawing/2014/main" id="{3F606F9C-7BA0-4D81-807D-0EC861646649}"/>
                </a:ext>
              </a:extLst>
            </p:cNvPr>
            <p:cNvSpPr/>
            <p:nvPr/>
          </p:nvSpPr>
          <p:spPr>
            <a:xfrm rot="5400000">
              <a:off x="3038806" y="3540737"/>
              <a:ext cx="978155" cy="107906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ea typeface="游ゴシック" panose="020B0400000000000000" pitchFamily="50" charset="-128"/>
              </a:endParaRPr>
            </a:p>
          </p:txBody>
        </p:sp>
      </p:grpSp>
    </p:spTree>
    <p:extLst>
      <p:ext uri="{BB962C8B-B14F-4D97-AF65-F5344CB8AC3E}">
        <p14:creationId xmlns:p14="http://schemas.microsoft.com/office/powerpoint/2010/main" val="397977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3AB2E96-56A5-B52B-D5A4-D090130769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3" t="32919" r="32752" b="18467"/>
          <a:stretch/>
        </p:blipFill>
        <p:spPr>
          <a:xfrm>
            <a:off x="-1362694" y="0"/>
            <a:ext cx="10506694" cy="7866114"/>
          </a:xfrm>
          <a:prstGeom prst="rect">
            <a:avLst/>
          </a:prstGeom>
        </p:spPr>
      </p:pic>
      <p:sp>
        <p:nvSpPr>
          <p:cNvPr id="5" name="テキスト ボックス 4"/>
          <p:cNvSpPr txBox="1"/>
          <p:nvPr/>
        </p:nvSpPr>
        <p:spPr>
          <a:xfrm>
            <a:off x="5818812" y="218395"/>
            <a:ext cx="677108" cy="2144177"/>
          </a:xfrm>
          <a:prstGeom prst="rect">
            <a:avLst/>
          </a:prstGeom>
          <a:noFill/>
        </p:spPr>
        <p:txBody>
          <a:bodyPr vert="eaVert" wrap="square" rtlCol="0">
            <a:spAutoFit/>
          </a:bodyPr>
          <a:lstStyle/>
          <a:p>
            <a:r>
              <a:rPr lang="ja-JP" altLang="en-US" sz="3200" b="1" dirty="0">
                <a:ea typeface="游ゴシック" panose="020B0400000000000000" pitchFamily="50" charset="-128"/>
              </a:rPr>
              <a:t>日本</a:t>
            </a:r>
            <a:r>
              <a:rPr kumimoji="1" lang="ja-JP" altLang="en-US" sz="3200" b="1" dirty="0">
                <a:ea typeface="游ゴシック" panose="020B0400000000000000" pitchFamily="50" charset="-128"/>
              </a:rPr>
              <a:t>の里法</a:t>
            </a:r>
          </a:p>
        </p:txBody>
      </p:sp>
      <p:sp>
        <p:nvSpPr>
          <p:cNvPr id="6" name="テキスト ボックス 5"/>
          <p:cNvSpPr txBox="1"/>
          <p:nvPr/>
        </p:nvSpPr>
        <p:spPr>
          <a:xfrm>
            <a:off x="683568" y="249620"/>
            <a:ext cx="677108" cy="6658233"/>
          </a:xfrm>
          <a:prstGeom prst="rect">
            <a:avLst/>
          </a:prstGeom>
          <a:noFill/>
        </p:spPr>
        <p:txBody>
          <a:bodyPr vert="eaVert" wrap="none" rtlCol="0">
            <a:spAutoFit/>
          </a:bodyPr>
          <a:lstStyle/>
          <a:p>
            <a:r>
              <a:rPr kumimoji="1" lang="ja-JP" altLang="en-US" sz="3200" b="1" dirty="0">
                <a:ea typeface="游ゴシック" panose="020B0400000000000000" pitchFamily="50" charset="-128"/>
              </a:rPr>
              <a:t>一里＝約４</a:t>
            </a:r>
            <a:r>
              <a:rPr lang="ja-JP" altLang="en-US" sz="3200" b="1" dirty="0">
                <a:ea typeface="游ゴシック" panose="020B0400000000000000" pitchFamily="50" charset="-128"/>
              </a:rPr>
              <a:t>㎞</a:t>
            </a:r>
            <a:r>
              <a:rPr kumimoji="1" lang="ja-JP" altLang="en-US" sz="3200" b="1" dirty="0">
                <a:ea typeface="游ゴシック" panose="020B0400000000000000" pitchFamily="50" charset="-128"/>
              </a:rPr>
              <a:t>　４０里＝約１６０㎞</a:t>
            </a:r>
          </a:p>
        </p:txBody>
      </p:sp>
      <p:sp>
        <p:nvSpPr>
          <p:cNvPr id="4" name="右中かっこ 3"/>
          <p:cNvSpPr/>
          <p:nvPr/>
        </p:nvSpPr>
        <p:spPr>
          <a:xfrm>
            <a:off x="5796466" y="4305780"/>
            <a:ext cx="576064" cy="1307472"/>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ea typeface="游ゴシック" panose="020B0400000000000000" pitchFamily="50" charset="-128"/>
            </a:endParaRPr>
          </a:p>
        </p:txBody>
      </p:sp>
      <p:sp>
        <p:nvSpPr>
          <p:cNvPr id="7" name="テキスト ボックス 6"/>
          <p:cNvSpPr txBox="1"/>
          <p:nvPr/>
        </p:nvSpPr>
        <p:spPr>
          <a:xfrm>
            <a:off x="6516876" y="4725144"/>
            <a:ext cx="1120340" cy="461665"/>
          </a:xfrm>
          <a:prstGeom prst="rect">
            <a:avLst/>
          </a:prstGeom>
          <a:solidFill>
            <a:srgbClr val="FFFF00"/>
          </a:solidFill>
        </p:spPr>
        <p:txBody>
          <a:bodyPr wrap="square" rtlCol="0">
            <a:spAutoFit/>
          </a:bodyPr>
          <a:lstStyle/>
          <a:p>
            <a:r>
              <a:rPr kumimoji="1" lang="en-US" altLang="ja-JP" sz="2400" b="1" dirty="0">
                <a:latin typeface="游ゴシック" panose="020B0400000000000000" pitchFamily="50" charset="-128"/>
                <a:ea typeface="游ゴシック" panose="020B0400000000000000" pitchFamily="50" charset="-128"/>
              </a:rPr>
              <a:t>160</a:t>
            </a:r>
            <a:r>
              <a:rPr kumimoji="1" lang="ja-JP" altLang="en-US" sz="2400" b="1" dirty="0">
                <a:latin typeface="游ゴシック" panose="020B0400000000000000" pitchFamily="50" charset="-128"/>
                <a:ea typeface="游ゴシック" panose="020B0400000000000000" pitchFamily="50" charset="-128"/>
              </a:rPr>
              <a:t>㎞</a:t>
            </a:r>
          </a:p>
        </p:txBody>
      </p:sp>
      <p:sp>
        <p:nvSpPr>
          <p:cNvPr id="9" name="正方形/長方形 8">
            <a:extLst>
              <a:ext uri="{FF2B5EF4-FFF2-40B4-BE49-F238E27FC236}">
                <a16:creationId xmlns:a16="http://schemas.microsoft.com/office/drawing/2014/main" id="{4AA28676-5B53-AD3A-A498-83ED3E0BBF1D}"/>
              </a:ext>
            </a:extLst>
          </p:cNvPr>
          <p:cNvSpPr/>
          <p:nvPr/>
        </p:nvSpPr>
        <p:spPr>
          <a:xfrm>
            <a:off x="4355976" y="4293096"/>
            <a:ext cx="677108"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ＤＨＰ平成明朝体W7" panose="02010601000101010101" pitchFamily="2" charset="-128"/>
            </a:endParaRPr>
          </a:p>
        </p:txBody>
      </p:sp>
      <p:sp>
        <p:nvSpPr>
          <p:cNvPr id="10" name="正方形/長方形 9">
            <a:extLst>
              <a:ext uri="{FF2B5EF4-FFF2-40B4-BE49-F238E27FC236}">
                <a16:creationId xmlns:a16="http://schemas.microsoft.com/office/drawing/2014/main" id="{EC6F8477-1BCE-AE37-4DF3-DEFBA5CB30D6}"/>
              </a:ext>
            </a:extLst>
          </p:cNvPr>
          <p:cNvSpPr/>
          <p:nvPr/>
        </p:nvSpPr>
        <p:spPr>
          <a:xfrm>
            <a:off x="4355976" y="4293096"/>
            <a:ext cx="1296144" cy="13201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ＤＨＰ平成明朝体W7" panose="02010601000101010101" pitchFamily="2" charset="-128"/>
            </a:endParaRPr>
          </a:p>
        </p:txBody>
      </p:sp>
    </p:spTree>
    <p:extLst>
      <p:ext uri="{BB962C8B-B14F-4D97-AF65-F5344CB8AC3E}">
        <p14:creationId xmlns:p14="http://schemas.microsoft.com/office/powerpoint/2010/main" val="399066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2083" t="32919" r="32752" b="18467"/>
          <a:stretch/>
        </p:blipFill>
        <p:spPr>
          <a:xfrm>
            <a:off x="-1362694" y="0"/>
            <a:ext cx="10506694" cy="7866114"/>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4293096"/>
            <a:ext cx="2099358" cy="1939141"/>
          </a:xfrm>
          <a:prstGeom prst="rect">
            <a:avLst/>
          </a:prstGeom>
          <a:effectLst>
            <a:glow rad="63500">
              <a:schemeClr val="tx1">
                <a:lumMod val="65000"/>
                <a:lumOff val="35000"/>
              </a:schemeClr>
            </a:glow>
          </a:effectLst>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5700" y="486699"/>
            <a:ext cx="2664882" cy="1601533"/>
          </a:xfrm>
          <a:prstGeom prst="rect">
            <a:avLst/>
          </a:prstGeom>
          <a:effectLst>
            <a:glow rad="228600">
              <a:schemeClr val="bg1">
                <a:alpha val="60000"/>
              </a:schemeClr>
            </a:glow>
          </a:effectLst>
        </p:spPr>
      </p:pic>
      <p:sp>
        <p:nvSpPr>
          <p:cNvPr id="6" name="テキスト ボックス 5"/>
          <p:cNvSpPr txBox="1"/>
          <p:nvPr/>
        </p:nvSpPr>
        <p:spPr>
          <a:xfrm>
            <a:off x="614971" y="2354104"/>
            <a:ext cx="7709162" cy="1938992"/>
          </a:xfrm>
          <a:prstGeom prst="rect">
            <a:avLst/>
          </a:prstGeom>
          <a:noFill/>
        </p:spPr>
        <p:txBody>
          <a:bodyPr vert="horz" wrap="none" rtlCol="0">
            <a:spAutoFit/>
          </a:bodyPr>
          <a:lstStyle/>
          <a:p>
            <a:pPr algn="ctr"/>
            <a:r>
              <a:rPr kumimoji="1" lang="ja-JP" altLang="en-US" sz="4000" b="1" dirty="0">
                <a:effectLst>
                  <a:glow rad="228600">
                    <a:schemeClr val="bg1"/>
                  </a:glow>
                </a:effectLst>
                <a:latin typeface="游ゴシック" panose="020B0400000000000000" pitchFamily="50" charset="-128"/>
                <a:ea typeface="游ゴシック" panose="020B0400000000000000" pitchFamily="50" charset="-128"/>
              </a:rPr>
              <a:t>４０里（約１６０㎞）</a:t>
            </a:r>
            <a:endParaRPr kumimoji="1" lang="en-US" altLang="ja-JP" sz="4000" b="1" dirty="0">
              <a:effectLst>
                <a:glow rad="228600">
                  <a:schemeClr val="bg1"/>
                </a:glow>
              </a:effectLst>
              <a:latin typeface="游ゴシック" panose="020B0400000000000000" pitchFamily="50" charset="-128"/>
              <a:ea typeface="游ゴシック" panose="020B0400000000000000" pitchFamily="50" charset="-128"/>
            </a:endParaRPr>
          </a:p>
          <a:p>
            <a:pPr algn="ctr"/>
            <a:r>
              <a:rPr kumimoji="1" lang="ja-JP" altLang="en-US" sz="4000" b="1" dirty="0">
                <a:effectLst>
                  <a:glow rad="228600">
                    <a:schemeClr val="bg1"/>
                  </a:glow>
                </a:effectLst>
                <a:latin typeface="游ゴシック" panose="020B0400000000000000" pitchFamily="50" charset="-128"/>
                <a:ea typeface="游ゴシック" panose="020B0400000000000000" pitchFamily="50" charset="-128"/>
              </a:rPr>
              <a:t>四方の石を</a:t>
            </a:r>
            <a:r>
              <a:rPr kumimoji="1" lang="en-US" altLang="ja-JP" sz="4000" b="1" dirty="0">
                <a:effectLst>
                  <a:glow rad="228600">
                    <a:schemeClr val="bg1"/>
                  </a:glow>
                </a:effectLst>
                <a:latin typeface="游ゴシック" panose="020B0400000000000000" pitchFamily="50" charset="-128"/>
                <a:ea typeface="游ゴシック" panose="020B0400000000000000" pitchFamily="50" charset="-128"/>
              </a:rPr>
              <a:t>100</a:t>
            </a: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年に一度、天女が</a:t>
            </a: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a:p>
            <a:pPr algn="ctr"/>
            <a:r>
              <a:rPr kumimoji="1" lang="ja-JP" altLang="en-US" sz="4000" b="1" dirty="0">
                <a:effectLst>
                  <a:glow rad="228600">
                    <a:schemeClr val="bg1"/>
                  </a:glow>
                </a:effectLst>
                <a:latin typeface="游ゴシック" panose="020B0400000000000000" pitchFamily="50" charset="-128"/>
                <a:ea typeface="游ゴシック" panose="020B0400000000000000" pitchFamily="50" charset="-128"/>
              </a:rPr>
              <a:t>羽衣でなでる</a:t>
            </a:r>
            <a:r>
              <a:rPr kumimoji="1" lang="en-US" altLang="ja-JP" sz="4000" b="1" dirty="0">
                <a:effectLst>
                  <a:glow rad="228600">
                    <a:schemeClr val="bg1"/>
                  </a:glow>
                </a:effectLst>
                <a:latin typeface="游ゴシック" panose="020B0400000000000000" pitchFamily="50" charset="-128"/>
                <a:ea typeface="游ゴシック" panose="020B0400000000000000" pitchFamily="50" charset="-128"/>
              </a:rPr>
              <a:t>…</a:t>
            </a:r>
            <a:endParaRPr kumimoji="1" lang="ja-JP" altLang="en-US" sz="40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688615" y="761554"/>
            <a:ext cx="2160240" cy="830997"/>
          </a:xfrm>
          <a:prstGeom prst="rect">
            <a:avLst/>
          </a:prstGeom>
          <a:solidFill>
            <a:schemeClr val="bg1">
              <a:lumMod val="95000"/>
            </a:schemeClr>
          </a:solidFill>
        </p:spPr>
        <p:txBody>
          <a:bodyPr wrap="square" rtlCol="0">
            <a:spAutoFit/>
          </a:bodyPr>
          <a:lstStyle/>
          <a:p>
            <a:r>
              <a:rPr kumimoji="1" lang="ja-JP" altLang="en-US" sz="4800" b="1" dirty="0">
                <a:latin typeface="游ゴシック" panose="020B0400000000000000" pitchFamily="50" charset="-128"/>
                <a:ea typeface="游ゴシック" panose="020B0400000000000000" pitchFamily="50" charset="-128"/>
              </a:rPr>
              <a:t>盤石劫</a:t>
            </a:r>
          </a:p>
        </p:txBody>
      </p:sp>
    </p:spTree>
    <p:extLst>
      <p:ext uri="{BB962C8B-B14F-4D97-AF65-F5344CB8AC3E}">
        <p14:creationId xmlns:p14="http://schemas.microsoft.com/office/powerpoint/2010/main" val="249580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0" presetClass="path" presetSubtype="0" accel="50000" decel="50000" fill="hold" nodeType="withEffect">
                                  <p:stCondLst>
                                    <p:cond delay="500"/>
                                  </p:stCondLst>
                                  <p:childTnLst>
                                    <p:animMotion origin="layout" path="M -8.33333E-7 0.00023 L -8.33333E-7 0.00046 C -0.00052 0.00695 -0.00069 0.01389 -0.00139 0.02083 C -0.00156 0.02315 -0.00208 0.0257 -0.0026 0.02824 C -0.00295 0.03148 -0.0033 0.03449 -0.00382 0.03773 C -0.00399 0.03958 -0.00469 0.04144 -0.00503 0.04329 C -0.00555 0.04653 -0.00573 0.04977 -0.00625 0.05278 C -0.00851 0.06713 -0.00642 0.04838 -0.00868 0.06574 C -0.00972 0.07431 -0.00972 0.07871 -0.01111 0.08681 C -0.01285 0.09746 -0.01198 0.08704 -0.01354 0.1 C -0.01406 0.10417 -0.01424 0.1088 -0.01476 0.11296 C -0.0151 0.11574 -0.01562 0.11806 -0.01597 0.1206 C -0.01649 0.1257 -0.01649 0.13079 -0.01719 0.13565 C -0.01771 0.14074 -0.01875 0.14583 -0.01962 0.15093 C -0.01996 0.15324 -0.02031 0.15556 -0.02083 0.15833 C -0.0217 0.16204 -0.02257 0.16551 -0.02326 0.16968 C -0.02413 0.17477 -0.02465 0.17986 -0.02569 0.18472 C -0.02604 0.18658 -0.02656 0.18843 -0.02691 0.19028 C -0.02778 0.19653 -0.02812 0.20301 -0.02934 0.20903 C -0.03021 0.21273 -0.03125 0.21644 -0.03177 0.22037 C -0.03333 0.23264 -0.03212 0.22708 -0.03542 0.2375 C -0.03594 0.23982 -0.03628 0.24259 -0.03663 0.24491 C -0.0375 0.24861 -0.03837 0.25255 -0.03906 0.25625 L -0.04271 0.27315 L -0.04531 0.28426 C -0.04566 0.28634 -0.04566 0.28843 -0.04653 0.29005 C -0.04722 0.2919 -0.04826 0.29375 -0.04896 0.2956 C -0.05 0.29931 -0.05052 0.30347 -0.05139 0.30718 L -0.05625 0.32963 C -0.05625 0.32986 -0.05868 0.34097 -0.05868 0.34121 C -0.05955 0.34283 -0.06042 0.34445 -0.06111 0.34653 C -0.06215 0.35023 -0.06233 0.3544 -0.06354 0.35787 C -0.06441 0.36042 -0.06528 0.36296 -0.06597 0.36528 C -0.06875 0.37662 -0.0651 0.36991 -0.06962 0.37685 C -0.07413 0.39722 -0.06701 0.36621 -0.07326 0.3882 C -0.0743 0.39167 -0.0743 0.39607 -0.07569 0.39931 C -0.07656 0.40116 -0.0776 0.40278 -0.07812 0.40509 C -0.07812 0.40533 -0.08125 0.41921 -0.08177 0.42199 C -0.08229 0.42384 -0.08212 0.42616 -0.08299 0.42755 L -0.08542 0.43125 C -0.08871 0.4463 -0.08385 0.42894 -0.09045 0.43889 C -0.09132 0.44051 -0.09062 0.44329 -0.09167 0.44445 C -0.09375 0.44676 -0.09896 0.44838 -0.09896 0.44884 C -0.10156 0.44792 -0.11406 0.44884 -0.11962 0.44445 C -0.12101 0.44352 -0.12205 0.44213 -0.12326 0.44074 C -0.12778 0.42037 -0.12066 0.45139 -0.12691 0.4294 C -0.12795 0.42593 -0.12864 0.42199 -0.12934 0.41806 L -0.13194 0.40695 L -0.13437 0.3919 C -0.13472 0.38912 -0.13507 0.38681 -0.13559 0.38449 C -0.13628 0.38056 -0.13733 0.37685 -0.13802 0.37292 L -0.14045 0.35787 C -0.1408 0.35232 -0.14114 0.34653 -0.14167 0.34097 C -0.14184 0.33773 -0.14253 0.33472 -0.14288 0.33148 C -0.1434 0.32639 -0.14375 0.3213 -0.1441 0.31644 C -0.14444 0.31088 -0.14479 0.30509 -0.14531 0.29954 C -0.14549 0.29699 -0.14618 0.29445 -0.14653 0.2919 C -0.14705 0.2882 -0.14722 0.28426 -0.14774 0.28056 C -0.14844 0.27454 -0.14878 0.26806 -0.15017 0.26181 L -0.1526 0.25046 C -0.15295 0.24676 -0.1533 0.24306 -0.15382 0.23935 C -0.15451 0.23519 -0.15538 0.23171 -0.15625 0.22801 L -0.15746 0.22222 L -0.16354 0.19398 C -0.16649 0.18079 -0.16996 0.16806 -0.17205 0.15463 C -0.17257 0.15185 -0.17292 0.14954 -0.17326 0.14676 C -0.17413 0.14306 -0.175 0.13935 -0.17587 0.13565 L -0.1783 0.12431 C -0.17864 0.12246 -0.17917 0.1206 -0.17951 0.11875 C -0.18021 0.11366 -0.18125 0.1088 -0.18194 0.10371 C -0.18333 0.08958 -0.18246 0.09607 -0.18437 0.08496 C -0.18472 0.07801 -0.18524 0.07083 -0.18559 0.06389 C -0.18611 0.05162 -0.18611 0.03912 -0.1868 0.02639 C -0.18698 0.02315 -0.18785 0.02014 -0.18802 0.01713 C -0.18819 0.01065 -0.18802 0.0044 -0.18802 -0.00162 L -0.18802 -0.00139 " pathEditMode="relative" rAng="0" ptsTypes="AAAAAAAAAAAAAAAAAAAAAAAAAAAAAAAAAAAAAAAAAAAAAAAAAAAAAAAAAAAAAAAAAAAAAAAAAAAA">
                                      <p:cBhvr>
                                        <p:cTn id="41" dur="3500" fill="hold"/>
                                        <p:tgtEl>
                                          <p:spTgt spid="5"/>
                                        </p:tgtEl>
                                        <p:attrNameLst>
                                          <p:attrName>ppt_x</p:attrName>
                                          <p:attrName>ppt_y</p:attrName>
                                        </p:attrNameLst>
                                      </p:cBhvr>
                                      <p:rCtr x="-9410" y="22338"/>
                                    </p:animMotion>
                                  </p:childTnLst>
                                </p:cTn>
                              </p:par>
                              <p:par>
                                <p:cTn id="42" presetID="10" presetClass="exit" presetSubtype="0" fill="hold" nodeType="withEffect">
                                  <p:stCondLst>
                                    <p:cond delay="400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097560" y="0"/>
            <a:ext cx="1046440" cy="4464496"/>
          </a:xfrm>
          <a:prstGeom prst="rect">
            <a:avLst/>
          </a:prstGeom>
          <a:solidFill>
            <a:schemeClr val="accent6">
              <a:lumMod val="20000"/>
              <a:lumOff val="80000"/>
            </a:schemeClr>
          </a:solidFill>
        </p:spPr>
        <p:txBody>
          <a:bodyPr vert="eaVert" wrap="square" rtlCol="0">
            <a:spAutoFit/>
          </a:bodyPr>
          <a:lstStyle/>
          <a:p>
            <a:r>
              <a:rPr kumimoji="1" lang="ja-JP" altLang="en-US" sz="2800" b="1" dirty="0">
                <a:latin typeface="游ゴシック" panose="020B0400000000000000" pitchFamily="50" charset="-128"/>
                <a:ea typeface="游ゴシック" panose="020B0400000000000000" pitchFamily="50" charset="-128"/>
              </a:rPr>
              <a:t>「行巻」偈前の文</a:t>
            </a:r>
            <a:endParaRPr kumimoji="1" lang="en-US" altLang="ja-JP" sz="2800" b="1" dirty="0">
              <a:latin typeface="游ゴシック" panose="020B0400000000000000" pitchFamily="50" charset="-128"/>
              <a:ea typeface="游ゴシック" panose="020B0400000000000000" pitchFamily="50" charset="-128"/>
            </a:endParaRPr>
          </a:p>
          <a:p>
            <a:r>
              <a:rPr kumimoji="1" lang="ja-JP" altLang="en-US" sz="2800" b="1" dirty="0">
                <a:latin typeface="游ゴシック" panose="020B0400000000000000" pitchFamily="50" charset="-128"/>
                <a:ea typeface="游ゴシック" panose="020B0400000000000000" pitchFamily="50" charset="-128"/>
              </a:rPr>
              <a:t>　</a:t>
            </a:r>
            <a:r>
              <a:rPr kumimoji="1" lang="en-US" altLang="ja-JP" sz="2800" b="1" dirty="0">
                <a:latin typeface="游ゴシック" panose="020B0400000000000000" pitchFamily="50" charset="-128"/>
                <a:ea typeface="游ゴシック" panose="020B0400000000000000" pitchFamily="50" charset="-128"/>
              </a:rPr>
              <a:t>※</a:t>
            </a:r>
            <a:r>
              <a:rPr kumimoji="1" lang="ja-JP" altLang="en-US" sz="2800" b="1" dirty="0">
                <a:latin typeface="游ゴシック" panose="020B0400000000000000" pitchFamily="50" charset="-128"/>
                <a:ea typeface="游ゴシック" panose="020B0400000000000000" pitchFamily="50" charset="-128"/>
              </a:rPr>
              <a:t>「正信偈」直前のご文</a:t>
            </a:r>
          </a:p>
        </p:txBody>
      </p:sp>
      <p:sp>
        <p:nvSpPr>
          <p:cNvPr id="4" name="テキスト ボックス 3"/>
          <p:cNvSpPr txBox="1"/>
          <p:nvPr/>
        </p:nvSpPr>
        <p:spPr>
          <a:xfrm>
            <a:off x="539696" y="116632"/>
            <a:ext cx="5416868" cy="6588794"/>
          </a:xfrm>
          <a:prstGeom prst="rect">
            <a:avLst/>
          </a:prstGeom>
          <a:solidFill>
            <a:srgbClr val="CCFFCC"/>
          </a:solidFill>
        </p:spPr>
        <p:txBody>
          <a:bodyPr vert="eaVert" wrap="square" rtlCol="0">
            <a:spAutoFit/>
          </a:bodyPr>
          <a:lstStyle/>
          <a:p>
            <a:r>
              <a:rPr lang="ja-JP" altLang="en-US" sz="4400" b="1" dirty="0">
                <a:latin typeface="游ゴシック" panose="020B0400000000000000" pitchFamily="50" charset="-128"/>
                <a:ea typeface="游ゴシック" panose="020B0400000000000000" pitchFamily="50" charset="-128"/>
              </a:rPr>
              <a:t>そこで</a:t>
            </a:r>
            <a:r>
              <a:rPr lang="ja-JP" altLang="en-US" sz="4400" b="1" dirty="0">
                <a:solidFill>
                  <a:srgbClr val="FF0000"/>
                </a:solidFill>
                <a:latin typeface="游ゴシック" panose="020B0400000000000000" pitchFamily="50" charset="-128"/>
                <a:ea typeface="游ゴシック" panose="020B0400000000000000" pitchFamily="50" charset="-128"/>
              </a:rPr>
              <a:t>釈尊のまことの教え</a:t>
            </a:r>
            <a:r>
              <a:rPr lang="ja-JP" altLang="en-US" sz="4400" b="1" dirty="0">
                <a:latin typeface="游ゴシック" panose="020B0400000000000000" pitchFamily="50" charset="-128"/>
                <a:ea typeface="游ゴシック" panose="020B0400000000000000" pitchFamily="50" charset="-128"/>
              </a:rPr>
              <a:t>にしたがい、また</a:t>
            </a:r>
            <a:r>
              <a:rPr lang="ja-JP" altLang="en-US" sz="4400" b="1" dirty="0">
                <a:solidFill>
                  <a:srgbClr val="FF0000"/>
                </a:solidFill>
                <a:latin typeface="游ゴシック" panose="020B0400000000000000" pitchFamily="50" charset="-128"/>
                <a:ea typeface="游ゴシック" panose="020B0400000000000000" pitchFamily="50" charset="-128"/>
              </a:rPr>
              <a:t>浄土の祖師方</a:t>
            </a:r>
            <a:r>
              <a:rPr lang="ja-JP" altLang="en-US" sz="4400" b="1" dirty="0">
                <a:latin typeface="游ゴシック" panose="020B0400000000000000" pitchFamily="50" charset="-128"/>
                <a:ea typeface="游ゴシック" panose="020B0400000000000000" pitchFamily="50" charset="-128"/>
              </a:rPr>
              <a:t>の書かれたものを拝読して、</a:t>
            </a:r>
            <a:r>
              <a:rPr lang="ja-JP" altLang="en-US" sz="4400" b="1" dirty="0">
                <a:solidFill>
                  <a:srgbClr val="FF0000"/>
                </a:solidFill>
                <a:latin typeface="游ゴシック" panose="020B0400000000000000" pitchFamily="50" charset="-128"/>
                <a:ea typeface="游ゴシック" panose="020B0400000000000000" pitchFamily="50" charset="-128"/>
              </a:rPr>
              <a:t>仏の恩の深いことを信じ喜んで</a:t>
            </a:r>
            <a:r>
              <a:rPr lang="ja-JP" altLang="en-US" sz="4400" b="1" dirty="0">
                <a:latin typeface="游ゴシック" panose="020B0400000000000000" pitchFamily="50" charset="-128"/>
                <a:ea typeface="游ゴシック" panose="020B0400000000000000" pitchFamily="50" charset="-128"/>
              </a:rPr>
              <a:t>、次のように「</a:t>
            </a:r>
            <a:r>
              <a:rPr lang="ja-JP" altLang="en-US" sz="4400" b="1" dirty="0">
                <a:solidFill>
                  <a:srgbClr val="FF0000"/>
                </a:solidFill>
                <a:latin typeface="游ゴシック" panose="020B0400000000000000" pitchFamily="50" charset="-128"/>
                <a:ea typeface="游ゴシック" panose="020B0400000000000000" pitchFamily="50" charset="-128"/>
              </a:rPr>
              <a:t>正信念仏偈</a:t>
            </a:r>
            <a:r>
              <a:rPr lang="ja-JP" altLang="en-US" sz="4400" b="1" dirty="0">
                <a:latin typeface="游ゴシック" panose="020B0400000000000000" pitchFamily="50" charset="-128"/>
                <a:ea typeface="游ゴシック" panose="020B0400000000000000" pitchFamily="50" charset="-128"/>
              </a:rPr>
              <a:t>」をつくった、</a:t>
            </a:r>
            <a:endParaRPr kumimoji="1" lang="en-US" altLang="ja-JP" sz="4400" b="1" dirty="0">
              <a:latin typeface="游ゴシック" panose="020B0400000000000000" pitchFamily="50" charset="-128"/>
              <a:ea typeface="游ゴシック" panose="020B0400000000000000" pitchFamily="50" charset="-128"/>
            </a:endParaRPr>
          </a:p>
          <a:p>
            <a:r>
              <a:rPr kumimoji="1" lang="ja-JP" altLang="en-US" sz="3200" b="1" dirty="0">
                <a:latin typeface="游ゴシック" panose="020B0400000000000000" pitchFamily="50" charset="-128"/>
                <a:ea typeface="游ゴシック" panose="020B0400000000000000" pitchFamily="50" charset="-128"/>
              </a:rPr>
              <a:t>　　　　　</a:t>
            </a:r>
            <a:r>
              <a:rPr kumimoji="1" lang="ja-JP" altLang="en-US" sz="2000" b="1" dirty="0">
                <a:latin typeface="游ゴシック" panose="020B0400000000000000" pitchFamily="50" charset="-128"/>
                <a:ea typeface="游ゴシック" panose="020B0400000000000000" pitchFamily="50" charset="-128"/>
              </a:rPr>
              <a:t>（</a:t>
            </a:r>
            <a:r>
              <a:rPr kumimoji="1" lang="en-US" altLang="ja-JP" sz="2000" b="1" dirty="0">
                <a:latin typeface="游ゴシック" panose="020B0400000000000000" pitchFamily="50" charset="-128"/>
                <a:ea typeface="游ゴシック" panose="020B0400000000000000" pitchFamily="50" charset="-128"/>
              </a:rPr>
              <a:t>『</a:t>
            </a:r>
            <a:r>
              <a:rPr kumimoji="1" lang="ja-JP" altLang="en-US" sz="2000" b="1" dirty="0">
                <a:latin typeface="游ゴシック" panose="020B0400000000000000" pitchFamily="50" charset="-128"/>
                <a:ea typeface="游ゴシック" panose="020B0400000000000000" pitchFamily="50" charset="-128"/>
              </a:rPr>
              <a:t>教行信証</a:t>
            </a:r>
            <a:r>
              <a:rPr kumimoji="1"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現代語訳１４３</a:t>
            </a:r>
            <a:r>
              <a:rPr kumimoji="1" lang="ja-JP" altLang="en-US" sz="2000" b="1" dirty="0">
                <a:latin typeface="游ゴシック" panose="020B0400000000000000" pitchFamily="50" charset="-128"/>
                <a:ea typeface="游ゴシック" panose="020B0400000000000000" pitchFamily="50" charset="-128"/>
              </a:rPr>
              <a:t>頁）</a:t>
            </a: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3347864" y="4125561"/>
            <a:ext cx="7506955" cy="5159729"/>
          </a:xfrm>
          <a:prstGeom prst="rect">
            <a:avLst/>
          </a:prstGeom>
        </p:spPr>
      </p:pic>
    </p:spTree>
    <p:extLst>
      <p:ext uri="{BB962C8B-B14F-4D97-AF65-F5344CB8AC3E}">
        <p14:creationId xmlns:p14="http://schemas.microsoft.com/office/powerpoint/2010/main" val="240921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2083" t="32919" r="32752" b="18467"/>
          <a:stretch/>
        </p:blipFill>
        <p:spPr>
          <a:xfrm>
            <a:off x="-1362694" y="0"/>
            <a:ext cx="10506694" cy="7866114"/>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483" y="4534399"/>
            <a:ext cx="1930605" cy="1697838"/>
          </a:xfrm>
          <a:prstGeom prst="rect">
            <a:avLst/>
          </a:prstGeom>
          <a:effectLst>
            <a:glow rad="63500">
              <a:schemeClr val="tx1">
                <a:lumMod val="65000"/>
                <a:lumOff val="35000"/>
              </a:schemeClr>
            </a:glow>
          </a:effectLst>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483" y="4293096"/>
            <a:ext cx="2099358" cy="1939141"/>
          </a:xfrm>
          <a:prstGeom prst="rect">
            <a:avLst/>
          </a:prstGeom>
          <a:effectLst>
            <a:glow rad="63500">
              <a:schemeClr val="tx1">
                <a:lumMod val="65000"/>
                <a:lumOff val="35000"/>
              </a:schemeClr>
            </a:glow>
          </a:effectLst>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4308" y="486698"/>
            <a:ext cx="2664882" cy="1601533"/>
          </a:xfrm>
          <a:prstGeom prst="rect">
            <a:avLst/>
          </a:prstGeom>
          <a:effectLst>
            <a:glow rad="228600">
              <a:schemeClr val="bg1">
                <a:alpha val="60000"/>
              </a:schemeClr>
            </a:glow>
          </a:effectLst>
        </p:spPr>
      </p:pic>
      <p:sp>
        <p:nvSpPr>
          <p:cNvPr id="7" name="テキスト ボックス 6"/>
          <p:cNvSpPr txBox="1"/>
          <p:nvPr/>
        </p:nvSpPr>
        <p:spPr>
          <a:xfrm>
            <a:off x="688615" y="761554"/>
            <a:ext cx="2160240" cy="830997"/>
          </a:xfrm>
          <a:prstGeom prst="rect">
            <a:avLst/>
          </a:prstGeom>
          <a:solidFill>
            <a:schemeClr val="bg1">
              <a:lumMod val="95000"/>
            </a:schemeClr>
          </a:solidFill>
        </p:spPr>
        <p:txBody>
          <a:bodyPr wrap="square" rtlCol="0">
            <a:spAutoFit/>
          </a:bodyPr>
          <a:lstStyle/>
          <a:p>
            <a:r>
              <a:rPr kumimoji="1" lang="ja-JP" altLang="en-US" sz="4800" b="1" dirty="0">
                <a:latin typeface="游ゴシック" panose="020B0400000000000000" pitchFamily="50" charset="-128"/>
                <a:ea typeface="游ゴシック" panose="020B0400000000000000" pitchFamily="50" charset="-128"/>
              </a:rPr>
              <a:t>盤石劫</a:t>
            </a:r>
          </a:p>
        </p:txBody>
      </p:sp>
    </p:spTree>
    <p:extLst>
      <p:ext uri="{BB962C8B-B14F-4D97-AF65-F5344CB8AC3E}">
        <p14:creationId xmlns:p14="http://schemas.microsoft.com/office/powerpoint/2010/main" val="13070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0" presetClass="path" presetSubtype="0" accel="50000" decel="50000" fill="hold" nodeType="withEffect">
                                  <p:stCondLst>
                                    <p:cond delay="500"/>
                                  </p:stCondLst>
                                  <p:childTnLst>
                                    <p:animMotion origin="layout" path="M 4.16667E-6 0.00023 L 4.16667E-6 0.00046 C -0.00052 0.00695 -0.0007 0.01389 -0.00139 0.02083 C -0.00157 0.02315 -0.00209 0.0257 -0.00261 0.02824 C -0.00296 0.03148 -0.0033 0.03449 -0.00382 0.03773 C -0.004 0.03958 -0.00469 0.04144 -0.00504 0.04329 C -0.00556 0.04653 -0.00573 0.04977 -0.00625 0.05278 C -0.00851 0.06713 -0.00643 0.04838 -0.00868 0.06574 C -0.00973 0.07431 -0.00973 0.07871 -0.01112 0.08681 C -0.01285 0.09746 -0.01198 0.08704 -0.01355 0.1 C -0.01407 0.10417 -0.01424 0.1088 -0.01476 0.11296 C -0.01511 0.11574 -0.01563 0.11806 -0.01598 0.1206 C -0.0165 0.1257 -0.0165 0.13079 -0.01719 0.13565 C -0.01771 0.14074 -0.01875 0.14583 -0.01962 0.15093 C -0.01997 0.15324 -0.02032 0.15556 -0.02084 0.15833 C -0.02171 0.16204 -0.02257 0.16551 -0.02327 0.16968 C -0.02414 0.17477 -0.02466 0.17986 -0.0257 0.18472 C -0.02605 0.18658 -0.02657 0.18843 -0.02691 0.19028 C -0.02778 0.19653 -0.02813 0.20301 -0.02934 0.20903 C -0.03021 0.21273 -0.03125 0.21644 -0.03177 0.22037 C -0.03334 0.23264 -0.03212 0.22708 -0.03542 0.2375 C -0.03594 0.23982 -0.03629 0.24259 -0.03664 0.24491 C -0.0375 0.24861 -0.03837 0.25255 -0.03907 0.25625 L -0.04271 0.27315 L -0.04532 0.28426 C -0.04566 0.28634 -0.04566 0.28843 -0.04653 0.29005 C -0.04723 0.2919 -0.04827 0.29375 -0.04896 0.2956 C -0.05 0.29931 -0.05052 0.30347 -0.05139 0.30718 L -0.05625 0.32963 C -0.05625 0.32986 -0.05868 0.34097 -0.05868 0.34121 C -0.05955 0.34283 -0.06042 0.34445 -0.06112 0.34653 C -0.06216 0.35023 -0.06233 0.3544 -0.06355 0.35787 C -0.06441 0.36042 -0.06528 0.36296 -0.06598 0.36528 C -0.06875 0.37662 -0.06511 0.36991 -0.06962 0.37685 C -0.07414 0.39722 -0.06702 0.36621 -0.07327 0.3882 C -0.07431 0.39167 -0.07431 0.39607 -0.0757 0.39931 C -0.07657 0.40116 -0.07761 0.40278 -0.07813 0.40509 C -0.07813 0.40533 -0.08125 0.41921 -0.08177 0.42199 C -0.0823 0.42384 -0.08212 0.42616 -0.08299 0.42755 L -0.08542 0.43125 C -0.08872 0.4463 -0.08386 0.42894 -0.09046 0.43889 C -0.09132 0.44051 -0.09063 0.44329 -0.09167 0.44445 C -0.09375 0.44676 -0.09896 0.44838 -0.09896 0.44884 C -0.10157 0.44792 -0.11407 0.44884 -0.11962 0.44445 C -0.12101 0.44352 -0.12205 0.44213 -0.12327 0.44074 C -0.12778 0.42037 -0.12066 0.45139 -0.12691 0.4294 C -0.12796 0.42593 -0.12865 0.42199 -0.12934 0.41806 L -0.13195 0.40695 L -0.13438 0.3919 C -0.13473 0.38912 -0.13507 0.38681 -0.13559 0.38449 C -0.13629 0.38056 -0.13733 0.37685 -0.13802 0.37292 L -0.14046 0.35787 C -0.1408 0.35232 -0.14115 0.34653 -0.14167 0.34097 C -0.14184 0.33773 -0.14254 0.33472 -0.14289 0.33148 C -0.14341 0.32639 -0.14375 0.3213 -0.1441 0.31644 C -0.14445 0.31088 -0.1448 0.30509 -0.14532 0.29954 C -0.14549 0.29699 -0.14618 0.29445 -0.14653 0.2919 C -0.14705 0.2882 -0.14723 0.28426 -0.14775 0.28056 C -0.14844 0.27454 -0.14879 0.26806 -0.15018 0.26181 L -0.15261 0.25046 C -0.15296 0.24676 -0.1533 0.24306 -0.15382 0.23935 C -0.15452 0.23519 -0.15539 0.23171 -0.15625 0.22801 L -0.15747 0.22222 L -0.16355 0.19398 C -0.1665 0.18079 -0.16997 0.16806 -0.17205 0.15463 C -0.17257 0.15185 -0.17292 0.14954 -0.17327 0.14676 C -0.17414 0.14306 -0.175 0.13935 -0.17587 0.13565 L -0.1783 0.12431 C -0.17865 0.12246 -0.17917 0.1206 -0.17952 0.11875 C -0.18021 0.11366 -0.18125 0.1088 -0.18195 0.10371 C -0.18334 0.08958 -0.18247 0.09607 -0.18438 0.08496 C -0.18473 0.07801 -0.18525 0.07083 -0.18559 0.06389 C -0.18612 0.05162 -0.18612 0.03912 -0.18681 0.02639 C -0.18698 0.02315 -0.18785 0.02014 -0.18802 0.01713 C -0.1882 0.01065 -0.18802 0.0044 -0.18802 -0.00162 L -0.18802 -0.00139 " pathEditMode="relative" rAng="0" ptsTypes="AAAAAAAAAAAAAAAAAAAAAAAAAAAAAAAAAAAAAAAAAAAAAAAAAAAAAAAAAAAAAAAAAAAAAAAAAAAA">
                                      <p:cBhvr>
                                        <p:cTn id="14" dur="3500" fill="hold"/>
                                        <p:tgtEl>
                                          <p:spTgt spid="6"/>
                                        </p:tgtEl>
                                        <p:attrNameLst>
                                          <p:attrName>ppt_x</p:attrName>
                                          <p:attrName>ppt_y</p:attrName>
                                        </p:attrNameLst>
                                      </p:cBhvr>
                                      <p:rCtr x="-9410" y="22338"/>
                                    </p:animMotion>
                                  </p:childTnLst>
                                </p:cTn>
                              </p:par>
                              <p:par>
                                <p:cTn id="15" presetID="10" presetClass="exit" presetSubtype="0" fill="hold" nodeType="withEffect">
                                  <p:stCondLst>
                                    <p:cond delay="400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2083" t="32919" r="32752" b="18467"/>
          <a:stretch/>
        </p:blipFill>
        <p:spPr>
          <a:xfrm>
            <a:off x="-1362694" y="0"/>
            <a:ext cx="10506694" cy="7866114"/>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3311" y="5229200"/>
            <a:ext cx="1944750" cy="993064"/>
          </a:xfrm>
          <a:prstGeom prst="rect">
            <a:avLst/>
          </a:prstGeom>
          <a:effectLst>
            <a:glow rad="63500">
              <a:schemeClr val="tx1">
                <a:lumMod val="65000"/>
                <a:lumOff val="35000"/>
              </a:schemeClr>
            </a:glow>
          </a:effectLst>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5700" y="486699"/>
            <a:ext cx="2664882" cy="1601533"/>
          </a:xfrm>
          <a:prstGeom prst="rect">
            <a:avLst/>
          </a:prstGeom>
          <a:effectLst>
            <a:glow rad="228600">
              <a:schemeClr val="bg1">
                <a:alpha val="60000"/>
              </a:schemeClr>
            </a:glow>
          </a:effectLst>
        </p:spPr>
      </p:pic>
      <p:sp>
        <p:nvSpPr>
          <p:cNvPr id="6" name="テキスト ボックス 5"/>
          <p:cNvSpPr txBox="1"/>
          <p:nvPr/>
        </p:nvSpPr>
        <p:spPr>
          <a:xfrm>
            <a:off x="786482" y="2354104"/>
            <a:ext cx="7366119" cy="1323439"/>
          </a:xfrm>
          <a:prstGeom prst="rect">
            <a:avLst/>
          </a:prstGeom>
          <a:noFill/>
        </p:spPr>
        <p:txBody>
          <a:bodyPr vert="horz" wrap="none" rtlCol="0">
            <a:spAutoFit/>
          </a:bodyPr>
          <a:lstStyle/>
          <a:p>
            <a:pPr algn="ctr"/>
            <a:r>
              <a:rPr kumimoji="1" lang="ja-JP" altLang="en-US" sz="4000" b="1" dirty="0">
                <a:effectLst>
                  <a:glow rad="228600">
                    <a:schemeClr val="bg1"/>
                  </a:glow>
                </a:effectLst>
                <a:latin typeface="游ゴシック" panose="020B0400000000000000" pitchFamily="50" charset="-128"/>
                <a:ea typeface="游ゴシック" panose="020B0400000000000000" pitchFamily="50" charset="-128"/>
              </a:rPr>
              <a:t>やがて、石がすり減って、</a:t>
            </a:r>
            <a:endParaRPr kumimoji="1" lang="en-US" altLang="ja-JP" sz="4000" b="1" dirty="0">
              <a:effectLst>
                <a:glow rad="228600">
                  <a:schemeClr val="bg1"/>
                </a:glow>
              </a:effectLst>
              <a:latin typeface="游ゴシック" panose="020B0400000000000000" pitchFamily="50" charset="-128"/>
              <a:ea typeface="游ゴシック" panose="020B0400000000000000" pitchFamily="50" charset="-128"/>
            </a:endParaRPr>
          </a:p>
          <a:p>
            <a:pPr algn="ctr"/>
            <a:r>
              <a:rPr kumimoji="1" lang="ja-JP" altLang="en-US" sz="4000" b="1" dirty="0">
                <a:effectLst>
                  <a:glow rad="228600">
                    <a:schemeClr val="bg1"/>
                  </a:glow>
                </a:effectLst>
                <a:latin typeface="游ゴシック" panose="020B0400000000000000" pitchFamily="50" charset="-128"/>
                <a:ea typeface="游ゴシック" panose="020B0400000000000000" pitchFamily="50" charset="-128"/>
              </a:rPr>
              <a:t>この石が完全になくなったら</a:t>
            </a:r>
            <a:r>
              <a:rPr kumimoji="1" lang="en-US" altLang="ja-JP" sz="4000" b="1" dirty="0">
                <a:effectLst>
                  <a:glow rad="228600">
                    <a:schemeClr val="bg1"/>
                  </a:glow>
                </a:effectLst>
                <a:latin typeface="游ゴシック" panose="020B0400000000000000" pitchFamily="50" charset="-128"/>
                <a:ea typeface="游ゴシック" panose="020B0400000000000000" pitchFamily="50" charset="-128"/>
              </a:rPr>
              <a:t>…</a:t>
            </a:r>
            <a:endParaRPr kumimoji="1" lang="ja-JP" altLang="en-US" sz="4000" b="1" dirty="0">
              <a:effectLst>
                <a:glow rad="228600">
                  <a:schemeClr val="bg1"/>
                </a:glow>
              </a:effectLst>
              <a:latin typeface="游ゴシック" panose="020B0400000000000000" pitchFamily="50" charset="-128"/>
              <a:ea typeface="游ゴシック" panose="020B0400000000000000" pitchFamily="50" charset="-128"/>
            </a:endParaRPr>
          </a:p>
        </p:txBody>
      </p:sp>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3483" y="4534399"/>
            <a:ext cx="1930605" cy="1697838"/>
          </a:xfrm>
          <a:prstGeom prst="rect">
            <a:avLst/>
          </a:prstGeom>
          <a:effectLst>
            <a:glow rad="63500">
              <a:schemeClr val="tx1">
                <a:lumMod val="65000"/>
                <a:lumOff val="35000"/>
              </a:schemeClr>
            </a:glow>
          </a:effectLst>
        </p:spPr>
      </p:pic>
      <p:sp>
        <p:nvSpPr>
          <p:cNvPr id="7" name="テキスト ボックス 6"/>
          <p:cNvSpPr txBox="1"/>
          <p:nvPr/>
        </p:nvSpPr>
        <p:spPr>
          <a:xfrm>
            <a:off x="688615" y="761554"/>
            <a:ext cx="2160240" cy="830997"/>
          </a:xfrm>
          <a:prstGeom prst="rect">
            <a:avLst/>
          </a:prstGeom>
          <a:solidFill>
            <a:schemeClr val="bg1">
              <a:lumMod val="95000"/>
            </a:schemeClr>
          </a:solidFill>
        </p:spPr>
        <p:txBody>
          <a:bodyPr wrap="square" rtlCol="0">
            <a:spAutoFit/>
          </a:bodyPr>
          <a:lstStyle/>
          <a:p>
            <a:r>
              <a:rPr kumimoji="1" lang="ja-JP" altLang="en-US" sz="4800" b="1" dirty="0">
                <a:latin typeface="游ゴシック" panose="020B0400000000000000" pitchFamily="50" charset="-128"/>
                <a:ea typeface="游ゴシック" panose="020B0400000000000000" pitchFamily="50" charset="-128"/>
              </a:rPr>
              <a:t>盤石劫</a:t>
            </a:r>
          </a:p>
        </p:txBody>
      </p:sp>
    </p:spTree>
    <p:extLst>
      <p:ext uri="{BB962C8B-B14F-4D97-AF65-F5344CB8AC3E}">
        <p14:creationId xmlns:p14="http://schemas.microsoft.com/office/powerpoint/2010/main" val="250107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0" presetClass="path" presetSubtype="0" accel="50000" decel="50000" fill="hold" nodeType="withEffect">
                                  <p:stCondLst>
                                    <p:cond delay="500"/>
                                  </p:stCondLst>
                                  <p:childTnLst>
                                    <p:animMotion origin="layout" path="M -8.33333E-7 0.00023 L -8.33333E-7 0.00046 C -0.00052 0.00695 -0.00069 0.01389 -0.00139 0.02083 C -0.00156 0.02315 -0.00208 0.0257 -0.0026 0.02824 C -0.00295 0.03148 -0.0033 0.03449 -0.00382 0.03773 C -0.00399 0.03958 -0.00469 0.04144 -0.00503 0.04329 C -0.00555 0.04653 -0.00573 0.04977 -0.00625 0.05278 C -0.00851 0.06713 -0.00642 0.04838 -0.00868 0.06574 C -0.00972 0.07431 -0.00972 0.07871 -0.01111 0.08681 C -0.01285 0.09746 -0.01198 0.08704 -0.01354 0.1 C -0.01406 0.10417 -0.01424 0.1088 -0.01476 0.11296 C -0.0151 0.11574 -0.01562 0.11806 -0.01597 0.1206 C -0.01649 0.1257 -0.01649 0.13079 -0.01719 0.13565 C -0.01771 0.14074 -0.01875 0.14583 -0.01962 0.15093 C -0.01996 0.15324 -0.02031 0.15556 -0.02083 0.15833 C -0.0217 0.16204 -0.02257 0.16551 -0.02326 0.16968 C -0.02413 0.17477 -0.02465 0.17986 -0.02569 0.18472 C -0.02604 0.18658 -0.02656 0.18843 -0.02691 0.19028 C -0.02778 0.19653 -0.02812 0.20301 -0.02934 0.20903 C -0.03021 0.21273 -0.03125 0.21644 -0.03177 0.22037 C -0.03333 0.23264 -0.03212 0.22708 -0.03542 0.2375 C -0.03594 0.23982 -0.03628 0.24259 -0.03663 0.24491 C -0.0375 0.24861 -0.03837 0.25255 -0.03906 0.25625 L -0.04271 0.27315 L -0.04531 0.28426 C -0.04566 0.28634 -0.04566 0.28843 -0.04653 0.29005 C -0.04722 0.2919 -0.04826 0.29375 -0.04896 0.2956 C -0.05 0.29931 -0.05052 0.30347 -0.05139 0.30718 L -0.05625 0.32963 C -0.05625 0.32986 -0.05868 0.34097 -0.05868 0.34121 C -0.05955 0.34283 -0.06042 0.34445 -0.06111 0.34653 C -0.06215 0.35023 -0.06233 0.3544 -0.06354 0.35787 C -0.06441 0.36042 -0.06528 0.36296 -0.06597 0.36528 C -0.06875 0.37662 -0.0651 0.36991 -0.06962 0.37685 C -0.07413 0.39722 -0.06701 0.36621 -0.07326 0.3882 C -0.0743 0.39167 -0.0743 0.39607 -0.07569 0.39931 C -0.07656 0.40116 -0.0776 0.40278 -0.07812 0.40509 C -0.07812 0.40533 -0.08125 0.41921 -0.08177 0.42199 C -0.08229 0.42384 -0.08212 0.42616 -0.08299 0.42755 L -0.08542 0.43125 C -0.08871 0.4463 -0.08385 0.42894 -0.09045 0.43889 C -0.09132 0.44051 -0.09062 0.44329 -0.09167 0.44445 C -0.09375 0.44676 -0.09896 0.44838 -0.09896 0.44884 C -0.10156 0.44792 -0.11406 0.44884 -0.11962 0.44445 C -0.12101 0.44352 -0.12205 0.44213 -0.12326 0.44074 C -0.12778 0.42037 -0.12066 0.45139 -0.12691 0.4294 C -0.12795 0.42593 -0.12864 0.42199 -0.12934 0.41806 L -0.13194 0.40695 L -0.13437 0.3919 C -0.13472 0.38912 -0.13507 0.38681 -0.13559 0.38449 C -0.13628 0.38056 -0.13733 0.37685 -0.13802 0.37292 L -0.14045 0.35787 C -0.1408 0.35232 -0.14114 0.34653 -0.14167 0.34097 C -0.14184 0.33773 -0.14253 0.33472 -0.14288 0.33148 C -0.1434 0.32639 -0.14375 0.3213 -0.1441 0.31644 C -0.14444 0.31088 -0.14479 0.30509 -0.14531 0.29954 C -0.14549 0.29699 -0.14618 0.29445 -0.14653 0.2919 C -0.14705 0.2882 -0.14722 0.28426 -0.14774 0.28056 C -0.14844 0.27454 -0.14878 0.26806 -0.15017 0.26181 L -0.1526 0.25046 C -0.15295 0.24676 -0.1533 0.24306 -0.15382 0.23935 C -0.15451 0.23519 -0.15538 0.23171 -0.15625 0.22801 L -0.15746 0.22222 L -0.16354 0.19398 C -0.16649 0.18079 -0.16996 0.16806 -0.17205 0.15463 C -0.17257 0.15185 -0.17292 0.14954 -0.17326 0.14676 C -0.17413 0.14306 -0.175 0.13935 -0.17587 0.13565 L -0.1783 0.12431 C -0.17864 0.12246 -0.17917 0.1206 -0.17951 0.11875 C -0.18021 0.11366 -0.18125 0.1088 -0.18194 0.10371 C -0.18333 0.08958 -0.18246 0.09607 -0.18437 0.08496 C -0.18472 0.07801 -0.18524 0.07083 -0.18559 0.06389 C -0.18611 0.05162 -0.18611 0.03912 -0.1868 0.02639 C -0.18698 0.02315 -0.18785 0.02014 -0.18802 0.01713 C -0.18819 0.01065 -0.18802 0.0044 -0.18802 -0.00162 L -0.18802 -0.00139 " pathEditMode="relative" rAng="0" ptsTypes="AAAAAAAAAAAAAAAAAAAAAAAAAAAAAAAAAAAAAAAAAAAAAAAAAAAAAAAAAAAAAAAAAAAAAAAAAAAA">
                                      <p:cBhvr>
                                        <p:cTn id="14" dur="3500" fill="hold"/>
                                        <p:tgtEl>
                                          <p:spTgt spid="11"/>
                                        </p:tgtEl>
                                        <p:attrNameLst>
                                          <p:attrName>ppt_x</p:attrName>
                                          <p:attrName>ppt_y</p:attrName>
                                        </p:attrNameLst>
                                      </p:cBhvr>
                                      <p:rCtr x="-9410" y="22338"/>
                                    </p:animMotion>
                                  </p:childTnLst>
                                </p:cTn>
                              </p:par>
                              <p:par>
                                <p:cTn id="15" presetID="10" presetClass="exit" presetSubtype="0" fill="hold" nodeType="withEffect">
                                  <p:stCondLst>
                                    <p:cond delay="400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2083" t="32919" r="32752" b="18467"/>
          <a:stretch/>
        </p:blipFill>
        <p:spPr>
          <a:xfrm>
            <a:off x="-1362694" y="0"/>
            <a:ext cx="10506694" cy="7866114"/>
          </a:xfrm>
          <a:prstGeom prst="rect">
            <a:avLst/>
          </a:prstGeom>
        </p:spPr>
      </p:pic>
      <p:sp>
        <p:nvSpPr>
          <p:cNvPr id="10" name="テキスト ボックス 9"/>
          <p:cNvSpPr txBox="1"/>
          <p:nvPr/>
        </p:nvSpPr>
        <p:spPr>
          <a:xfrm>
            <a:off x="2267744" y="2132856"/>
            <a:ext cx="4266188" cy="2400657"/>
          </a:xfrm>
          <a:prstGeom prst="rect">
            <a:avLst/>
          </a:prstGeom>
          <a:noFill/>
        </p:spPr>
        <p:txBody>
          <a:bodyPr vert="horz" wrap="square" rtlCol="0">
            <a:spAutoFit/>
          </a:bodyPr>
          <a:lstStyle/>
          <a:p>
            <a:r>
              <a:rPr lang="ja-JP" altLang="en-US" sz="15000" b="1" dirty="0">
                <a:ln w="19050">
                  <a:solidFill>
                    <a:schemeClr val="bg1"/>
                  </a:solidFill>
                </a:ln>
                <a:latin typeface="游ゴシック" panose="020B0400000000000000" pitchFamily="50" charset="-128"/>
                <a:ea typeface="游ゴシック" panose="020B0400000000000000" pitchFamily="50" charset="-128"/>
              </a:rPr>
              <a:t>一劫</a:t>
            </a:r>
            <a:endParaRPr kumimoji="1" lang="ja-JP" altLang="en-US" sz="15000" b="1" dirty="0">
              <a:ln w="19050">
                <a:solidFill>
                  <a:schemeClr val="bg1"/>
                </a:solidFill>
              </a:ln>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688615" y="761554"/>
            <a:ext cx="2160240" cy="830997"/>
          </a:xfrm>
          <a:prstGeom prst="rect">
            <a:avLst/>
          </a:prstGeom>
          <a:solidFill>
            <a:schemeClr val="bg1">
              <a:lumMod val="95000"/>
            </a:schemeClr>
          </a:solidFill>
        </p:spPr>
        <p:txBody>
          <a:bodyPr wrap="square" rtlCol="0">
            <a:spAutoFit/>
          </a:bodyPr>
          <a:lstStyle/>
          <a:p>
            <a:r>
              <a:rPr kumimoji="1" lang="ja-JP" altLang="en-US" sz="4800" b="1" dirty="0">
                <a:latin typeface="游ゴシック" panose="020B0400000000000000" pitchFamily="50" charset="-128"/>
                <a:ea typeface="游ゴシック" panose="020B0400000000000000" pitchFamily="50" charset="-128"/>
              </a:rPr>
              <a:t>盤石劫</a:t>
            </a:r>
          </a:p>
        </p:txBody>
      </p:sp>
    </p:spTree>
    <p:extLst>
      <p:ext uri="{BB962C8B-B14F-4D97-AF65-F5344CB8AC3E}">
        <p14:creationId xmlns:p14="http://schemas.microsoft.com/office/powerpoint/2010/main" val="157839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1763688" y="404664"/>
            <a:ext cx="11321498" cy="7781565"/>
          </a:xfrm>
          <a:prstGeom prst="rect">
            <a:avLst/>
          </a:prstGeom>
        </p:spPr>
      </p:pic>
      <p:sp>
        <p:nvSpPr>
          <p:cNvPr id="6" name="テキスト ボックス 5"/>
          <p:cNvSpPr txBox="1"/>
          <p:nvPr/>
        </p:nvSpPr>
        <p:spPr>
          <a:xfrm>
            <a:off x="-852641" y="188640"/>
            <a:ext cx="6586418" cy="6669360"/>
          </a:xfrm>
          <a:prstGeom prst="rect">
            <a:avLst/>
          </a:prstGeom>
          <a:noFill/>
        </p:spPr>
        <p:txBody>
          <a:bodyPr vert="eaVert" wrap="square" rtlCol="0">
            <a:spAutoFit/>
          </a:bodyPr>
          <a:lstStyle/>
          <a:p>
            <a:pPr>
              <a:lnSpc>
                <a:spcPct val="130000"/>
              </a:lnSpc>
            </a:pPr>
            <a:r>
              <a:rPr lang="ja-JP" altLang="en-US" sz="4000" b="1" dirty="0">
                <a:solidFill>
                  <a:schemeClr val="bg1"/>
                </a:solidFill>
                <a:effectLst>
                  <a:glow rad="228600">
                    <a:schemeClr val="tx1"/>
                  </a:glow>
                </a:effectLst>
                <a:ea typeface="游ゴシック" panose="020B0400000000000000" pitchFamily="50" charset="-128"/>
              </a:rPr>
              <a:t>阿弥陀仏が</a:t>
            </a:r>
            <a:r>
              <a:rPr lang="ja-JP" altLang="en-US" sz="4000" b="1" dirty="0">
                <a:solidFill>
                  <a:srgbClr val="FF0000"/>
                </a:solidFill>
                <a:effectLst>
                  <a:glow rad="228600">
                    <a:schemeClr val="tx1"/>
                  </a:glow>
                </a:effectLst>
                <a:ea typeface="游ゴシック" panose="020B0400000000000000" pitchFamily="50" charset="-128"/>
              </a:rPr>
              <a:t>五劫</a:t>
            </a:r>
            <a:r>
              <a:rPr lang="ja-JP" altLang="en-US" sz="4000" b="1" dirty="0">
                <a:solidFill>
                  <a:schemeClr val="bg1"/>
                </a:solidFill>
                <a:effectLst>
                  <a:glow rad="228600">
                    <a:schemeClr val="tx1"/>
                  </a:glow>
                </a:effectLst>
                <a:ea typeface="游ゴシック" panose="020B0400000000000000" pitchFamily="50" charset="-128"/>
              </a:rPr>
              <a:t>もの長い間思いをめぐらしてたてられた</a:t>
            </a:r>
            <a:r>
              <a:rPr lang="ja-JP" altLang="en-US" sz="4000" b="1" dirty="0">
                <a:solidFill>
                  <a:srgbClr val="FF0000"/>
                </a:solidFill>
                <a:effectLst>
                  <a:glow rad="228600">
                    <a:schemeClr val="tx1"/>
                  </a:glow>
                </a:effectLst>
                <a:ea typeface="游ゴシック" panose="020B0400000000000000" pitchFamily="50" charset="-128"/>
              </a:rPr>
              <a:t>本願</a:t>
            </a:r>
            <a:r>
              <a:rPr lang="ja-JP" altLang="en-US" sz="4000" b="1" dirty="0">
                <a:solidFill>
                  <a:schemeClr val="bg1"/>
                </a:solidFill>
                <a:effectLst>
                  <a:glow rad="228600">
                    <a:schemeClr val="tx1"/>
                  </a:glow>
                </a:effectLst>
                <a:ea typeface="游ゴシック" panose="020B0400000000000000" pitchFamily="50" charset="-128"/>
              </a:rPr>
              <a:t>をよくよく考えてみると、それはただ、この</a:t>
            </a:r>
            <a:r>
              <a:rPr lang="ja-JP" altLang="en-US" sz="4000" b="1" dirty="0">
                <a:solidFill>
                  <a:srgbClr val="FF0000"/>
                </a:solidFill>
                <a:effectLst>
                  <a:glow rad="228600">
                    <a:schemeClr val="tx1"/>
                  </a:glow>
                </a:effectLst>
                <a:ea typeface="游ゴシック" panose="020B0400000000000000" pitchFamily="50" charset="-128"/>
              </a:rPr>
              <a:t>親鸞一人</a:t>
            </a:r>
            <a:r>
              <a:rPr lang="ja-JP" altLang="en-US" sz="4000" b="1" dirty="0">
                <a:solidFill>
                  <a:schemeClr val="bg1"/>
                </a:solidFill>
                <a:effectLst>
                  <a:glow rad="228600">
                    <a:schemeClr val="tx1"/>
                  </a:glow>
                </a:effectLst>
                <a:ea typeface="游ゴシック" panose="020B0400000000000000" pitchFamily="50" charset="-128"/>
              </a:rPr>
              <a:t>をお救いくださるためであった。</a:t>
            </a:r>
            <a:endParaRPr lang="en-US" altLang="ja-JP" sz="4000" b="1" dirty="0">
              <a:solidFill>
                <a:schemeClr val="bg1"/>
              </a:solidFill>
              <a:effectLst>
                <a:glow rad="228600">
                  <a:schemeClr val="tx1"/>
                </a:glow>
              </a:effectLst>
              <a:ea typeface="游ゴシック" panose="020B0400000000000000" pitchFamily="50" charset="-128"/>
            </a:endParaRPr>
          </a:p>
          <a:p>
            <a:pPr>
              <a:lnSpc>
                <a:spcPct val="130000"/>
              </a:lnSpc>
            </a:pPr>
            <a:r>
              <a:rPr lang="ja-JP" altLang="en-US" sz="2000" b="1" dirty="0">
                <a:effectLst>
                  <a:glow>
                    <a:schemeClr val="tx1"/>
                  </a:glow>
                </a:effectLst>
                <a:ea typeface="游ゴシック" panose="020B0400000000000000" pitchFamily="50" charset="-128"/>
              </a:rPr>
              <a:t>　　　　　　　　　　　（</a:t>
            </a:r>
            <a:r>
              <a:rPr lang="en-US" altLang="ja-JP" sz="2000" b="1" dirty="0">
                <a:effectLst>
                  <a:glow>
                    <a:schemeClr val="tx1"/>
                  </a:glow>
                </a:effectLst>
                <a:ea typeface="游ゴシック" panose="020B0400000000000000" pitchFamily="50" charset="-128"/>
              </a:rPr>
              <a:t>『</a:t>
            </a:r>
            <a:r>
              <a:rPr lang="ja-JP" altLang="en-US" sz="2000" b="1" dirty="0">
                <a:effectLst>
                  <a:glow>
                    <a:schemeClr val="tx1"/>
                  </a:glow>
                </a:effectLst>
                <a:ea typeface="游ゴシック" panose="020B0400000000000000" pitchFamily="50" charset="-128"/>
              </a:rPr>
              <a:t>歎異抄</a:t>
            </a:r>
            <a:r>
              <a:rPr lang="en-US" altLang="ja-JP" sz="2000" b="1" dirty="0">
                <a:effectLst>
                  <a:glow>
                    <a:schemeClr val="tx1"/>
                  </a:glow>
                </a:effectLst>
                <a:ea typeface="游ゴシック" panose="020B0400000000000000" pitchFamily="50" charset="-128"/>
              </a:rPr>
              <a:t>』</a:t>
            </a:r>
            <a:r>
              <a:rPr lang="ja-JP" altLang="en-US" sz="2000" b="1" dirty="0">
                <a:effectLst>
                  <a:glow>
                    <a:schemeClr val="tx1"/>
                  </a:glow>
                </a:effectLst>
                <a:ea typeface="游ゴシック" panose="020B0400000000000000" pitchFamily="50" charset="-128"/>
              </a:rPr>
              <a:t>現代語訳４８頁）</a:t>
            </a:r>
          </a:p>
          <a:p>
            <a:pPr>
              <a:lnSpc>
                <a:spcPct val="130000"/>
              </a:lnSpc>
            </a:pPr>
            <a:endParaRPr kumimoji="1" lang="ja-JP" altLang="en-US" sz="4000" b="1" dirty="0">
              <a:solidFill>
                <a:schemeClr val="bg1"/>
              </a:solidFill>
              <a:effectLst>
                <a:glow rad="228600">
                  <a:schemeClr val="tx1"/>
                </a:glow>
              </a:effectLst>
              <a:ea typeface="游ゴシック" panose="020B0400000000000000" pitchFamily="50" charset="-128"/>
            </a:endParaRPr>
          </a:p>
        </p:txBody>
      </p:sp>
    </p:spTree>
    <p:extLst>
      <p:ext uri="{BB962C8B-B14F-4D97-AF65-F5344CB8AC3E}">
        <p14:creationId xmlns:p14="http://schemas.microsoft.com/office/powerpoint/2010/main" val="366827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r="17583" b="37947"/>
          <a:stretch/>
        </p:blipFill>
        <p:spPr>
          <a:xfrm>
            <a:off x="1763688" y="404664"/>
            <a:ext cx="11321498" cy="7781565"/>
          </a:xfrm>
          <a:prstGeom prst="rect">
            <a:avLst/>
          </a:prstGeom>
        </p:spPr>
      </p:pic>
      <p:sp>
        <p:nvSpPr>
          <p:cNvPr id="6" name="テキスト ボックス 5"/>
          <p:cNvSpPr txBox="1"/>
          <p:nvPr/>
        </p:nvSpPr>
        <p:spPr>
          <a:xfrm>
            <a:off x="-356483" y="188640"/>
            <a:ext cx="6186309" cy="6624736"/>
          </a:xfrm>
          <a:prstGeom prst="rect">
            <a:avLst/>
          </a:prstGeom>
          <a:noFill/>
        </p:spPr>
        <p:txBody>
          <a:bodyPr vert="eaVert" wrap="square" rtlCol="0">
            <a:spAutoFit/>
          </a:bodyPr>
          <a:lstStyle/>
          <a:p>
            <a:pPr>
              <a:lnSpc>
                <a:spcPct val="130000"/>
              </a:lnSpc>
            </a:pPr>
            <a:r>
              <a:rPr lang="ja-JP" altLang="en-US" sz="4000" b="1" dirty="0">
                <a:solidFill>
                  <a:schemeClr val="bg1"/>
                </a:solidFill>
                <a:effectLst>
                  <a:glow rad="228600">
                    <a:schemeClr val="tx1"/>
                  </a:glow>
                </a:effectLst>
                <a:ea typeface="游ゴシック" panose="020B0400000000000000" pitchFamily="50" charset="-128"/>
              </a:rPr>
              <a:t>思えば、この私はそれほどに重い罪を背負う身であったのに、救おうと思い立ってくださった</a:t>
            </a:r>
            <a:r>
              <a:rPr lang="ja-JP" altLang="en-US" sz="4000" b="1" dirty="0">
                <a:solidFill>
                  <a:srgbClr val="FF0000"/>
                </a:solidFill>
                <a:effectLst>
                  <a:glow rad="228600">
                    <a:schemeClr val="tx1"/>
                  </a:glow>
                </a:effectLst>
                <a:ea typeface="游ゴシック" panose="020B0400000000000000" pitchFamily="50" charset="-128"/>
              </a:rPr>
              <a:t>阿弥陀仏の本願</a:t>
            </a:r>
            <a:r>
              <a:rPr lang="ja-JP" altLang="en-US" sz="4000" b="1" dirty="0">
                <a:solidFill>
                  <a:schemeClr val="bg1"/>
                </a:solidFill>
                <a:effectLst>
                  <a:glow rad="228600">
                    <a:schemeClr val="tx1"/>
                  </a:glow>
                </a:effectLst>
                <a:ea typeface="游ゴシック" panose="020B0400000000000000" pitchFamily="50" charset="-128"/>
              </a:rPr>
              <a:t>の、何ともったいないことであろうか。</a:t>
            </a:r>
            <a:endParaRPr lang="en-US" altLang="ja-JP" sz="4000" b="1" dirty="0">
              <a:solidFill>
                <a:schemeClr val="bg1"/>
              </a:solidFill>
              <a:effectLst>
                <a:glow rad="228600">
                  <a:schemeClr val="tx1"/>
                </a:glow>
              </a:effectLst>
              <a:ea typeface="游ゴシック" panose="020B0400000000000000" pitchFamily="50" charset="-128"/>
            </a:endParaRPr>
          </a:p>
          <a:p>
            <a:pPr algn="r">
              <a:lnSpc>
                <a:spcPct val="130000"/>
              </a:lnSpc>
            </a:pPr>
            <a:r>
              <a:rPr lang="ja-JP" altLang="en-US" sz="2000" b="1" dirty="0">
                <a:effectLst>
                  <a:glow>
                    <a:schemeClr val="tx1"/>
                  </a:glow>
                </a:effectLst>
                <a:ea typeface="游ゴシック" panose="020B0400000000000000" pitchFamily="50" charset="-128"/>
              </a:rPr>
              <a:t>　（</a:t>
            </a:r>
            <a:r>
              <a:rPr lang="en-US" altLang="ja-JP" sz="2000" b="1" dirty="0">
                <a:effectLst>
                  <a:glow>
                    <a:schemeClr val="tx1"/>
                  </a:glow>
                </a:effectLst>
                <a:ea typeface="游ゴシック" panose="020B0400000000000000" pitchFamily="50" charset="-128"/>
              </a:rPr>
              <a:t>『</a:t>
            </a:r>
            <a:r>
              <a:rPr lang="ja-JP" altLang="en-US" sz="2000" b="1" dirty="0">
                <a:effectLst>
                  <a:glow>
                    <a:schemeClr val="tx1"/>
                  </a:glow>
                </a:effectLst>
                <a:ea typeface="游ゴシック" panose="020B0400000000000000" pitchFamily="50" charset="-128"/>
              </a:rPr>
              <a:t>歎異抄</a:t>
            </a:r>
            <a:r>
              <a:rPr lang="en-US" altLang="ja-JP" sz="2000" b="1" dirty="0">
                <a:effectLst>
                  <a:glow>
                    <a:schemeClr val="tx1"/>
                  </a:glow>
                </a:effectLst>
                <a:ea typeface="游ゴシック" panose="020B0400000000000000" pitchFamily="50" charset="-128"/>
              </a:rPr>
              <a:t>』</a:t>
            </a:r>
            <a:r>
              <a:rPr lang="ja-JP" altLang="en-US" sz="2000" b="1" dirty="0">
                <a:effectLst>
                  <a:glow>
                    <a:schemeClr val="tx1"/>
                  </a:glow>
                </a:effectLst>
                <a:ea typeface="游ゴシック" panose="020B0400000000000000" pitchFamily="50" charset="-128"/>
              </a:rPr>
              <a:t>現代語訳４９頁）</a:t>
            </a:r>
          </a:p>
          <a:p>
            <a:pPr>
              <a:lnSpc>
                <a:spcPct val="130000"/>
              </a:lnSpc>
            </a:pPr>
            <a:endParaRPr kumimoji="1" lang="ja-JP" altLang="en-US" sz="4000" b="1" dirty="0">
              <a:effectLst>
                <a:glow rad="228600">
                  <a:schemeClr val="tx1"/>
                </a:glow>
              </a:effectLst>
              <a:ea typeface="游ゴシック" panose="020B0400000000000000" pitchFamily="50" charset="-128"/>
            </a:endParaRPr>
          </a:p>
        </p:txBody>
      </p:sp>
    </p:spTree>
    <p:extLst>
      <p:ext uri="{BB962C8B-B14F-4D97-AF65-F5344CB8AC3E}">
        <p14:creationId xmlns:p14="http://schemas.microsoft.com/office/powerpoint/2010/main" val="127997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809019" y="434150"/>
            <a:ext cx="1075936"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10</a:t>
            </a:r>
            <a:r>
              <a:rPr lang="ja-JP" altLang="en-US" sz="5400" b="1" dirty="0">
                <a:ea typeface="游ゴシック" panose="020B0400000000000000" pitchFamily="50" charset="-128"/>
              </a:rPr>
              <a:t>重誓名声聞十方</a:t>
            </a:r>
            <a:endParaRPr kumimoji="1" lang="en-US" altLang="ja-JP" sz="4400" b="1" dirty="0">
              <a:solidFill>
                <a:srgbClr val="FF0000"/>
              </a:solidFill>
              <a:ea typeface="游ゴシック" panose="020B0400000000000000" pitchFamily="50" charset="-128"/>
            </a:endParaRPr>
          </a:p>
        </p:txBody>
      </p:sp>
      <p:sp>
        <p:nvSpPr>
          <p:cNvPr id="6" name="テキスト ボックス 5"/>
          <p:cNvSpPr txBox="1"/>
          <p:nvPr/>
        </p:nvSpPr>
        <p:spPr>
          <a:xfrm>
            <a:off x="5581888" y="182692"/>
            <a:ext cx="1538883" cy="6449717"/>
          </a:xfrm>
          <a:prstGeom prst="rect">
            <a:avLst/>
          </a:prstGeom>
          <a:solidFill>
            <a:srgbClr val="FA608C"/>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重ねて誓</a:t>
            </a:r>
            <a:r>
              <a:rPr lang="ja-JP" altLang="en-US" sz="4400" b="1" dirty="0" err="1">
                <a:solidFill>
                  <a:schemeClr val="bg1"/>
                </a:solidFill>
                <a:latin typeface="游ゴシック" panose="020B0400000000000000" pitchFamily="50" charset="-128"/>
                <a:ea typeface="游ゴシック" panose="020B0400000000000000" pitchFamily="50" charset="-128"/>
              </a:rPr>
              <a:t>ふ</a:t>
            </a:r>
            <a:r>
              <a:rPr lang="ja-JP" altLang="en-US" sz="4400" b="1" dirty="0">
                <a:solidFill>
                  <a:schemeClr val="bg1"/>
                </a:solidFill>
                <a:latin typeface="游ゴシック" panose="020B0400000000000000" pitchFamily="50" charset="-128"/>
                <a:ea typeface="游ゴシック" panose="020B0400000000000000" pitchFamily="50" charset="-128"/>
              </a:rPr>
              <a:t>らくは、名声十方に聞えんと。</a:t>
            </a:r>
            <a:r>
              <a:rPr kumimoji="1" lang="ja-JP" altLang="en-US" sz="3200" b="1" dirty="0">
                <a:solidFill>
                  <a:schemeClr val="bg1"/>
                </a:solidFill>
                <a:latin typeface="游ゴシック" panose="020B0400000000000000" pitchFamily="50" charset="-128"/>
                <a:ea typeface="游ゴシック" panose="020B0400000000000000" pitchFamily="50" charset="-128"/>
              </a:rPr>
              <a:t>              </a:t>
            </a:r>
            <a:endParaRPr kumimoji="1" lang="ja-JP" altLang="en-US" sz="2000" b="1" dirty="0">
              <a:solidFill>
                <a:schemeClr val="bg1"/>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2915816" y="176187"/>
            <a:ext cx="2215991" cy="6449717"/>
          </a:xfrm>
          <a:prstGeom prst="rect">
            <a:avLst/>
          </a:prstGeom>
          <a:solidFill>
            <a:srgbClr val="002060"/>
          </a:solidFill>
        </p:spPr>
        <p:txBody>
          <a:bodyPr vert="eaVert" wrap="square" rtlCol="0">
            <a:spAutoFit/>
          </a:bodyPr>
          <a:lstStyle/>
          <a:p>
            <a:r>
              <a:rPr lang="ja-JP" altLang="en-US" sz="4400" b="1" dirty="0">
                <a:solidFill>
                  <a:schemeClr val="bg1"/>
                </a:solidFill>
                <a:latin typeface="游ゴシック" panose="020B0400000000000000" pitchFamily="50" charset="-128"/>
                <a:ea typeface="游ゴシック" panose="020B0400000000000000" pitchFamily="50" charset="-128"/>
              </a:rPr>
              <a:t>名号をすべての世界に聞こえさせようと重ねて誓われたのである。</a:t>
            </a:r>
            <a:endParaRPr kumimoji="1" lang="ja-JP" altLang="en-US" sz="2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8790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67544" y="640709"/>
            <a:ext cx="6984775" cy="5740619"/>
            <a:chOff x="467544" y="640709"/>
            <a:chExt cx="6984775" cy="5740619"/>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5" name="テキスト ボックス 4"/>
            <p:cNvSpPr txBox="1"/>
            <p:nvPr/>
          </p:nvSpPr>
          <p:spPr>
            <a:xfrm>
              <a:off x="467544" y="2055954"/>
              <a:ext cx="6984775" cy="2733056"/>
            </a:xfrm>
            <a:prstGeom prst="rect">
              <a:avLst/>
            </a:prstGeom>
            <a:noFill/>
          </p:spPr>
          <p:txBody>
            <a:bodyPr vert="horz" wrap="square" rtlCol="0">
              <a:spAutoFit/>
            </a:bodyPr>
            <a:lstStyle/>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名号をすべての世界に</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聞えさせようと</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重ねて誓われた</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grpSp>
      <p:sp>
        <p:nvSpPr>
          <p:cNvPr id="7" name="テキスト ボックス 6"/>
          <p:cNvSpPr txBox="1"/>
          <p:nvPr/>
        </p:nvSpPr>
        <p:spPr>
          <a:xfrm>
            <a:off x="7809019" y="434150"/>
            <a:ext cx="1075936" cy="5951245"/>
          </a:xfrm>
          <a:prstGeom prst="rect">
            <a:avLst/>
          </a:prstGeom>
          <a:noFill/>
        </p:spPr>
        <p:txBody>
          <a:bodyPr vert="eaVert" wrap="none" rtlCol="0">
            <a:spAutoFit/>
          </a:bodyPr>
          <a:lstStyle/>
          <a:p>
            <a:r>
              <a:rPr lang="en-US" altLang="ja-JP" sz="5400" b="1" dirty="0">
                <a:latin typeface="游ゴシック" panose="020B0400000000000000" pitchFamily="50" charset="-128"/>
                <a:ea typeface="游ゴシック" panose="020B0400000000000000" pitchFamily="50" charset="-128"/>
              </a:rPr>
              <a:t>10</a:t>
            </a:r>
            <a:r>
              <a:rPr lang="ja-JP" altLang="en-US" sz="5400" b="1" dirty="0">
                <a:ea typeface="游ゴシック" panose="020B0400000000000000" pitchFamily="50" charset="-128"/>
              </a:rPr>
              <a:t>重誓名声聞十方</a:t>
            </a:r>
            <a:endParaRPr kumimoji="1" lang="en-US" altLang="ja-JP" sz="44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259956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5" name="テキスト ボックス 4"/>
          <p:cNvSpPr txBox="1"/>
          <p:nvPr/>
        </p:nvSpPr>
        <p:spPr>
          <a:xfrm>
            <a:off x="467544" y="2055954"/>
            <a:ext cx="6984775" cy="2733056"/>
          </a:xfrm>
          <a:prstGeom prst="rect">
            <a:avLst/>
          </a:prstGeom>
          <a:noFill/>
        </p:spPr>
        <p:txBody>
          <a:bodyPr vert="horz" wrap="square" rtlCol="0">
            <a:spAutoFit/>
          </a:bodyPr>
          <a:lstStyle/>
          <a:p>
            <a:pPr>
              <a:lnSpc>
                <a:spcPct val="130000"/>
              </a:lnSpc>
            </a:pP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名号</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をすべての世界に</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聞えさせようと</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重ねて誓われた</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7809019" y="434150"/>
            <a:ext cx="1075936"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10</a:t>
            </a:r>
            <a:r>
              <a:rPr lang="ja-JP" altLang="en-US" sz="5400" b="1" dirty="0">
                <a:ea typeface="游ゴシック" panose="020B0400000000000000" pitchFamily="50" charset="-128"/>
              </a:rPr>
              <a:t>重誓</a:t>
            </a:r>
            <a:r>
              <a:rPr lang="ja-JP" altLang="en-US" sz="5400" b="1" dirty="0">
                <a:solidFill>
                  <a:srgbClr val="FF0000"/>
                </a:solidFill>
                <a:ea typeface="游ゴシック" panose="020B0400000000000000" pitchFamily="50" charset="-128"/>
              </a:rPr>
              <a:t>名声</a:t>
            </a:r>
            <a:r>
              <a:rPr lang="ja-JP" altLang="en-US" sz="5400" b="1" dirty="0">
                <a:ea typeface="游ゴシック" panose="020B0400000000000000" pitchFamily="50" charset="-128"/>
              </a:rPr>
              <a:t>聞十方</a:t>
            </a:r>
            <a:endParaRPr kumimoji="1" lang="en-US" altLang="ja-JP" sz="44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5167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5" name="テキスト ボックス 4"/>
          <p:cNvSpPr txBox="1"/>
          <p:nvPr/>
        </p:nvSpPr>
        <p:spPr>
          <a:xfrm>
            <a:off x="467544" y="2055954"/>
            <a:ext cx="6984775" cy="2733056"/>
          </a:xfrm>
          <a:prstGeom prst="rect">
            <a:avLst/>
          </a:prstGeom>
          <a:noFill/>
        </p:spPr>
        <p:txBody>
          <a:bodyPr vert="horz" wrap="square" rtlCol="0">
            <a:spAutoFit/>
          </a:bodyPr>
          <a:lstStyle/>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名号を</a:t>
            </a: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すべての世界に</a:t>
            </a:r>
            <a:endParaRPr lang="en-US" altLang="ja-JP"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聞えさせよう</a:t>
            </a: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と</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重ねて誓われた</a:t>
            </a:r>
            <a:endParaRPr kumimoji="1" lang="ja-JP" altLang="en-US" sz="4400" b="1" dirty="0">
              <a:effectLst>
                <a:glow rad="228600">
                  <a:schemeClr val="bg1"/>
                </a:glow>
              </a:effectLst>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7809019" y="434150"/>
            <a:ext cx="1075936"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10</a:t>
            </a:r>
            <a:r>
              <a:rPr lang="ja-JP" altLang="en-US" sz="5400" b="1" dirty="0">
                <a:ea typeface="游ゴシック" panose="020B0400000000000000" pitchFamily="50" charset="-128"/>
              </a:rPr>
              <a:t>重誓名声</a:t>
            </a:r>
            <a:r>
              <a:rPr lang="ja-JP" altLang="en-US" sz="5400" b="1" dirty="0">
                <a:solidFill>
                  <a:srgbClr val="FF0000"/>
                </a:solidFill>
                <a:ea typeface="游ゴシック" panose="020B0400000000000000" pitchFamily="50" charset="-128"/>
              </a:rPr>
              <a:t>聞十方</a:t>
            </a:r>
            <a:endParaRPr kumimoji="1" lang="en-US" altLang="ja-JP" sz="44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40032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5" name="テキスト ボックス 4"/>
          <p:cNvSpPr txBox="1"/>
          <p:nvPr/>
        </p:nvSpPr>
        <p:spPr>
          <a:xfrm>
            <a:off x="467544" y="2055954"/>
            <a:ext cx="6984775" cy="2733056"/>
          </a:xfrm>
          <a:prstGeom prst="rect">
            <a:avLst/>
          </a:prstGeom>
          <a:noFill/>
        </p:spPr>
        <p:txBody>
          <a:bodyPr vert="horz" wrap="square" rtlCol="0">
            <a:spAutoFit/>
          </a:bodyPr>
          <a:lstStyle/>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名号をすべての世界に</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effectLst>
                  <a:glow rad="228600">
                    <a:schemeClr val="bg1"/>
                  </a:glow>
                </a:effectLst>
                <a:latin typeface="游ゴシック" panose="020B0400000000000000" pitchFamily="50" charset="-128"/>
                <a:ea typeface="游ゴシック" panose="020B0400000000000000" pitchFamily="50" charset="-128"/>
              </a:rPr>
              <a:t>聞えさせようと</a:t>
            </a:r>
            <a:endParaRPr lang="en-US" altLang="ja-JP" sz="44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r>
              <a:rPr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重ねて誓われた</a:t>
            </a:r>
            <a:endParaRPr kumimoji="1" lang="ja-JP" altLang="en-US" sz="4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7809019" y="434150"/>
            <a:ext cx="1075936"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10</a:t>
            </a:r>
            <a:r>
              <a:rPr lang="ja-JP" altLang="en-US" sz="5400" b="1" dirty="0">
                <a:solidFill>
                  <a:srgbClr val="FF0000"/>
                </a:solidFill>
                <a:ea typeface="游ゴシック" panose="020B0400000000000000" pitchFamily="50" charset="-128"/>
              </a:rPr>
              <a:t>重誓</a:t>
            </a:r>
            <a:r>
              <a:rPr lang="ja-JP" altLang="en-US" sz="5400" b="1" dirty="0">
                <a:ea typeface="游ゴシック" panose="020B0400000000000000" pitchFamily="50" charset="-128"/>
              </a:rPr>
              <a:t>名声聞十方</a:t>
            </a:r>
            <a:endParaRPr kumimoji="1" lang="en-US" altLang="ja-JP" sz="44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375679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2" y="332656"/>
            <a:ext cx="6336704" cy="2862322"/>
          </a:xfrm>
          <a:prstGeom prst="rect">
            <a:avLst/>
          </a:prstGeom>
          <a:noFill/>
        </p:spPr>
        <p:txBody>
          <a:bodyPr wrap="square" rtlCol="0">
            <a:spAutoFit/>
          </a:bodyPr>
          <a:lstStyle/>
          <a:p>
            <a:pPr algn="ctr"/>
            <a:r>
              <a:rPr lang="ja-JP" altLang="en-US" sz="5400" b="1" dirty="0">
                <a:ea typeface="游ゴシック" panose="020B0400000000000000" pitchFamily="50" charset="-128"/>
              </a:rPr>
              <a:t>親鸞聖人が</a:t>
            </a:r>
            <a:endParaRPr lang="en-US" altLang="ja-JP" sz="5400" b="1" dirty="0">
              <a:ea typeface="游ゴシック" panose="020B0400000000000000" pitchFamily="50" charset="-128"/>
            </a:endParaRPr>
          </a:p>
          <a:p>
            <a:pPr algn="ctr"/>
            <a:r>
              <a:rPr lang="ja-JP" altLang="en-US" sz="5400" b="1" dirty="0">
                <a:ea typeface="游ゴシック" panose="020B0400000000000000" pitchFamily="50" charset="-128"/>
              </a:rPr>
              <a:t>「</a:t>
            </a:r>
            <a:r>
              <a:rPr lang="ja-JP" altLang="en-US" sz="5400" b="1" dirty="0">
                <a:ln w="3175">
                  <a:noFill/>
                </a:ln>
                <a:solidFill>
                  <a:srgbClr val="FF0000"/>
                </a:solidFill>
                <a:ea typeface="游ゴシック" panose="020B0400000000000000" pitchFamily="50" charset="-128"/>
              </a:rPr>
              <a:t>正信偈</a:t>
            </a:r>
            <a:r>
              <a:rPr lang="ja-JP" altLang="en-US" sz="5400" b="1" dirty="0">
                <a:ea typeface="游ゴシック" panose="020B0400000000000000" pitchFamily="50" charset="-128"/>
              </a:rPr>
              <a:t>」を</a:t>
            </a:r>
            <a:endParaRPr lang="en-US" altLang="ja-JP" sz="5400" b="1" dirty="0">
              <a:ea typeface="游ゴシック" panose="020B0400000000000000" pitchFamily="50" charset="-128"/>
            </a:endParaRPr>
          </a:p>
          <a:p>
            <a:pPr algn="ctr"/>
            <a:r>
              <a:rPr lang="ja-JP" altLang="en-US" sz="5400" b="1" dirty="0">
                <a:ea typeface="游ゴシック" panose="020B0400000000000000" pitchFamily="50" charset="-128"/>
              </a:rPr>
              <a:t>制作された理由</a:t>
            </a:r>
          </a:p>
          <a:p>
            <a:endParaRPr kumimoji="1" lang="ja-JP" altLang="en-US" b="1" dirty="0">
              <a:ea typeface="游ゴシック" panose="020B0400000000000000" pitchFamily="50" charset="-128"/>
            </a:endParaRPr>
          </a:p>
        </p:txBody>
      </p:sp>
      <p:sp>
        <p:nvSpPr>
          <p:cNvPr id="2" name="テキスト ボックス 1"/>
          <p:cNvSpPr txBox="1"/>
          <p:nvPr/>
        </p:nvSpPr>
        <p:spPr>
          <a:xfrm>
            <a:off x="773568" y="4149080"/>
            <a:ext cx="7902887" cy="1938992"/>
          </a:xfrm>
          <a:prstGeom prst="rect">
            <a:avLst/>
          </a:prstGeom>
          <a:solidFill>
            <a:srgbClr val="FFFF99"/>
          </a:solidFill>
          <a:ln w="63500">
            <a:noFill/>
          </a:ln>
        </p:spPr>
        <p:txBody>
          <a:bodyPr wrap="square" rtlCol="0">
            <a:spAutoFit/>
          </a:bodyPr>
          <a:lstStyle/>
          <a:p>
            <a:pPr algn="ctr"/>
            <a:r>
              <a:rPr lang="ja-JP" altLang="en-US" sz="6600" b="1" dirty="0">
                <a:ln w="3175">
                  <a:noFill/>
                </a:ln>
                <a:solidFill>
                  <a:srgbClr val="FF0000"/>
                </a:solidFill>
                <a:ea typeface="游ゴシック" panose="020B0400000000000000" pitchFamily="50" charset="-128"/>
              </a:rPr>
              <a:t>知恩報徳</a:t>
            </a:r>
            <a:endParaRPr lang="en-US" altLang="ja-JP" sz="6600" b="1" dirty="0">
              <a:ln w="3175">
                <a:noFill/>
              </a:ln>
              <a:solidFill>
                <a:srgbClr val="FF0000"/>
              </a:solidFill>
              <a:ea typeface="游ゴシック" panose="020B0400000000000000" pitchFamily="50" charset="-128"/>
            </a:endParaRPr>
          </a:p>
          <a:p>
            <a:pPr algn="ctr"/>
            <a:r>
              <a:rPr lang="ja-JP" altLang="en-US" sz="5400" b="1" dirty="0">
                <a:ln w="3175">
                  <a:noFill/>
                </a:ln>
                <a:solidFill>
                  <a:srgbClr val="FF0000"/>
                </a:solidFill>
                <a:ea typeface="游ゴシック" panose="020B0400000000000000" pitchFamily="50" charset="-128"/>
              </a:rPr>
              <a:t>（恩を知り徳を報ずる）</a:t>
            </a:r>
            <a:endParaRPr kumimoji="1" lang="ja-JP" altLang="en-US" sz="5400" b="1" dirty="0">
              <a:ea typeface="游ゴシック" panose="020B0400000000000000" pitchFamily="50" charset="-128"/>
            </a:endParaRPr>
          </a:p>
        </p:txBody>
      </p:sp>
      <p:sp>
        <p:nvSpPr>
          <p:cNvPr id="5" name="下矢印 4"/>
          <p:cNvSpPr/>
          <p:nvPr/>
        </p:nvSpPr>
        <p:spPr>
          <a:xfrm>
            <a:off x="3995930" y="3122328"/>
            <a:ext cx="1152128" cy="63296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b="1"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252895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4652" y="-20538"/>
            <a:ext cx="14493552" cy="6858000"/>
          </a:xfrm>
          <a:prstGeom prst="rect">
            <a:avLst/>
          </a:prstGeom>
          <a:ln>
            <a:noFill/>
          </a:ln>
          <a:effectLst/>
        </p:spPr>
      </p:pic>
      <p:sp>
        <p:nvSpPr>
          <p:cNvPr id="7" name="テキスト ボックス 6"/>
          <p:cNvSpPr txBox="1"/>
          <p:nvPr/>
        </p:nvSpPr>
        <p:spPr>
          <a:xfrm>
            <a:off x="7809019" y="434150"/>
            <a:ext cx="1075936" cy="6146106"/>
          </a:xfrm>
          <a:prstGeom prst="rect">
            <a:avLst/>
          </a:prstGeom>
          <a:noFill/>
        </p:spPr>
        <p:txBody>
          <a:bodyPr vert="eaVert" wrap="square" rtlCol="0">
            <a:spAutoFit/>
          </a:bodyPr>
          <a:lstStyle/>
          <a:p>
            <a:r>
              <a:rPr lang="en-US" altLang="ja-JP" sz="5400" b="1" dirty="0">
                <a:effectLst>
                  <a:glow rad="228600">
                    <a:schemeClr val="bg1"/>
                  </a:glow>
                </a:effectLst>
                <a:latin typeface="游ゴシック" panose="020B0400000000000000" pitchFamily="50" charset="-128"/>
                <a:ea typeface="游ゴシック" panose="020B0400000000000000" pitchFamily="50" charset="-128"/>
              </a:rPr>
              <a:t>10</a:t>
            </a:r>
            <a:r>
              <a:rPr lang="ja-JP" altLang="en-US" sz="5400" b="1" dirty="0">
                <a:solidFill>
                  <a:srgbClr val="FF0000"/>
                </a:solidFill>
                <a:effectLst>
                  <a:glow rad="228600">
                    <a:schemeClr val="bg1"/>
                  </a:glow>
                </a:effectLst>
                <a:ea typeface="游ゴシック" panose="020B0400000000000000" pitchFamily="50" charset="-128"/>
              </a:rPr>
              <a:t>重誓</a:t>
            </a:r>
            <a:r>
              <a:rPr lang="ja-JP" altLang="en-US" sz="5400" b="1" dirty="0">
                <a:effectLst>
                  <a:glow rad="228600">
                    <a:schemeClr val="bg1"/>
                  </a:glow>
                </a:effectLst>
                <a:ea typeface="游ゴシック" panose="020B0400000000000000" pitchFamily="50" charset="-128"/>
              </a:rPr>
              <a:t>名声聞十方</a:t>
            </a:r>
            <a:endParaRPr kumimoji="1" lang="en-US" altLang="ja-JP" sz="4400" b="1" dirty="0">
              <a:solidFill>
                <a:srgbClr val="FF0000"/>
              </a:solidFill>
              <a:effectLst>
                <a:glow rad="228600">
                  <a:schemeClr val="bg1"/>
                </a:glow>
              </a:effectLst>
              <a:ea typeface="游ゴシック" panose="020B0400000000000000" pitchFamily="50" charset="-128"/>
            </a:endParaRPr>
          </a:p>
        </p:txBody>
      </p:sp>
      <p:sp>
        <p:nvSpPr>
          <p:cNvPr id="8" name="テキスト ボックス 7"/>
          <p:cNvSpPr txBox="1"/>
          <p:nvPr/>
        </p:nvSpPr>
        <p:spPr>
          <a:xfrm>
            <a:off x="-95268" y="764704"/>
            <a:ext cx="7254784" cy="6694140"/>
          </a:xfrm>
          <a:prstGeom prst="rect">
            <a:avLst/>
          </a:prstGeom>
          <a:noFill/>
        </p:spPr>
        <p:txBody>
          <a:bodyPr vert="horz" wrap="square" rtlCol="0">
            <a:spAutoFit/>
          </a:bodyPr>
          <a:lstStyle/>
          <a:p>
            <a:pPr algn="ctr">
              <a:lnSpc>
                <a:spcPct val="130000"/>
              </a:lnSpc>
            </a:pPr>
            <a:r>
              <a:rPr kumimoji="1" lang="ja-JP" altLang="en-US" sz="6000" b="1" dirty="0">
                <a:solidFill>
                  <a:srgbClr val="FF0000"/>
                </a:solidFill>
                <a:effectLst>
                  <a:glow rad="228600">
                    <a:schemeClr val="bg1"/>
                  </a:glow>
                </a:effectLst>
                <a:ea typeface="游ゴシック" panose="020B0400000000000000" pitchFamily="50" charset="-128"/>
              </a:rPr>
              <a:t>重誓</a:t>
            </a:r>
            <a:endParaRPr kumimoji="1" lang="en-US" altLang="ja-JP" sz="6000" b="1" dirty="0">
              <a:solidFill>
                <a:srgbClr val="FF0000"/>
              </a:solidFill>
              <a:effectLst>
                <a:glow rad="228600">
                  <a:schemeClr val="bg1"/>
                </a:glow>
              </a:effectLst>
              <a:ea typeface="游ゴシック" panose="020B0400000000000000" pitchFamily="50" charset="-128"/>
            </a:endParaRPr>
          </a:p>
          <a:p>
            <a:pPr algn="ctr">
              <a:lnSpc>
                <a:spcPct val="130000"/>
              </a:lnSpc>
            </a:pPr>
            <a:endParaRPr kumimoji="1" lang="en-US" altLang="ja-JP" sz="4000" b="1" dirty="0">
              <a:solidFill>
                <a:srgbClr val="FF0000"/>
              </a:solidFill>
              <a:effectLst>
                <a:glow rad="228600">
                  <a:schemeClr val="bg1"/>
                </a:glow>
              </a:effectLst>
              <a:ea typeface="游ゴシック" panose="020B0400000000000000" pitchFamily="50" charset="-128"/>
            </a:endParaRPr>
          </a:p>
          <a:p>
            <a:pPr>
              <a:lnSpc>
                <a:spcPct val="130000"/>
              </a:lnSpc>
            </a:pPr>
            <a:r>
              <a:rPr lang="ja-JP" altLang="en-US" sz="5400" b="1" dirty="0">
                <a:solidFill>
                  <a:srgbClr val="FF0000"/>
                </a:solidFill>
                <a:effectLst>
                  <a:glow rad="228600">
                    <a:schemeClr val="bg1"/>
                  </a:glow>
                </a:effectLst>
                <a:ea typeface="游ゴシック" panose="020B0400000000000000" pitchFamily="50" charset="-128"/>
              </a:rPr>
              <a:t>　</a:t>
            </a:r>
            <a:r>
              <a:rPr lang="en-US" altLang="ja-JP" sz="5400" b="1" dirty="0">
                <a:effectLst>
                  <a:glow rad="228600">
                    <a:schemeClr val="bg1"/>
                  </a:glow>
                </a:effectLst>
                <a:latin typeface="游ゴシック" panose="020B0400000000000000" pitchFamily="50" charset="-128"/>
                <a:ea typeface="游ゴシック" panose="020B0400000000000000" pitchFamily="50" charset="-128"/>
              </a:rPr>
              <a:t>『</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大経</a:t>
            </a:r>
            <a:r>
              <a:rPr lang="en-US" altLang="ja-JP" sz="5400" b="1" dirty="0">
                <a:effectLst>
                  <a:glow rad="228600">
                    <a:schemeClr val="bg1"/>
                  </a:glow>
                </a:effectLst>
                <a:latin typeface="游ゴシック" panose="020B0400000000000000" pitchFamily="50" charset="-128"/>
                <a:ea typeface="游ゴシック" panose="020B0400000000000000" pitchFamily="50" charset="-128"/>
              </a:rPr>
              <a:t>』</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a:t>
            </a:r>
            <a:r>
              <a:rPr lang="ja-JP" altLang="en-US" sz="54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重誓偈</a:t>
            </a:r>
            <a:r>
              <a:rPr lang="ja-JP" altLang="en-US" sz="5400" b="1" dirty="0">
                <a:effectLst>
                  <a:glow rad="228600">
                    <a:schemeClr val="bg1"/>
                  </a:glow>
                </a:effectLst>
                <a:latin typeface="游ゴシック" panose="020B0400000000000000" pitchFamily="50" charset="-128"/>
                <a:ea typeface="游ゴシック" panose="020B0400000000000000" pitchFamily="50" charset="-128"/>
              </a:rPr>
              <a:t>」</a:t>
            </a:r>
            <a:endParaRPr lang="en-US" altLang="ja-JP" sz="5400" b="1" dirty="0">
              <a:effectLst>
                <a:glow rad="228600">
                  <a:schemeClr val="bg1"/>
                </a:glow>
              </a:effectLst>
              <a:latin typeface="游ゴシック" panose="020B0400000000000000" pitchFamily="50" charset="-128"/>
              <a:ea typeface="游ゴシック" panose="020B0400000000000000" pitchFamily="50" charset="-128"/>
            </a:endParaRPr>
          </a:p>
          <a:p>
            <a:pPr algn="ctr">
              <a:lnSpc>
                <a:spcPct val="130000"/>
              </a:lnSpc>
            </a:pPr>
            <a:endParaRPr lang="en-US" altLang="ja-JP" sz="4400" b="1" dirty="0">
              <a:effectLst>
                <a:glow rad="228600">
                  <a:schemeClr val="bg1"/>
                </a:glow>
              </a:effectLst>
              <a:ea typeface="游ゴシック" panose="020B0400000000000000" pitchFamily="50" charset="-128"/>
            </a:endParaRPr>
          </a:p>
          <a:p>
            <a:pPr algn="ctr">
              <a:lnSpc>
                <a:spcPct val="130000"/>
              </a:lnSpc>
            </a:pP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四十八願を説いたあとに</a:t>
            </a: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a:p>
            <a:pPr algn="ctr">
              <a:lnSpc>
                <a:spcPct val="130000"/>
              </a:lnSpc>
            </a:pP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内容を要約して説かれた偈</a:t>
            </a: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a:p>
            <a:pPr>
              <a:lnSpc>
                <a:spcPct val="130000"/>
              </a:lnSpc>
            </a:pPr>
            <a:endParaRPr kumimoji="1" lang="ja-JP" altLang="en-US" sz="4400" b="1" dirty="0">
              <a:effectLst>
                <a:glow rad="228600">
                  <a:schemeClr val="bg1"/>
                </a:glow>
              </a:effectLst>
              <a:ea typeface="游ゴシック" panose="020B0400000000000000" pitchFamily="50" charset="-128"/>
            </a:endParaRPr>
          </a:p>
        </p:txBody>
      </p:sp>
      <p:sp>
        <p:nvSpPr>
          <p:cNvPr id="4" name="右矢印 3">
            <a:extLst>
              <a:ext uri="{FF2B5EF4-FFF2-40B4-BE49-F238E27FC236}">
                <a16:creationId xmlns:a16="http://schemas.microsoft.com/office/drawing/2014/main" id="{3F606F9C-7BA0-4D81-807D-0EC861646649}"/>
              </a:ext>
            </a:extLst>
          </p:cNvPr>
          <p:cNvSpPr/>
          <p:nvPr/>
        </p:nvSpPr>
        <p:spPr>
          <a:xfrm rot="5400000">
            <a:off x="3151060" y="2028795"/>
            <a:ext cx="762129" cy="944586"/>
          </a:xfrm>
          <a:prstGeom prst="rightArrow">
            <a:avLst/>
          </a:prstGeom>
          <a:solidFill>
            <a:schemeClr val="tx1"/>
          </a:solidFill>
          <a:ln>
            <a:solidFill>
              <a:schemeClr val="tx1"/>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effectLst>
                <a:glow rad="228600">
                  <a:schemeClr val="bg1"/>
                </a:glow>
              </a:effectLst>
              <a:ea typeface="游ゴシック" panose="020B0400000000000000" pitchFamily="50" charset="-128"/>
            </a:endParaRPr>
          </a:p>
        </p:txBody>
      </p:sp>
      <p:sp>
        <p:nvSpPr>
          <p:cNvPr id="6" name="右矢印 5">
            <a:extLst>
              <a:ext uri="{FF2B5EF4-FFF2-40B4-BE49-F238E27FC236}">
                <a16:creationId xmlns:a16="http://schemas.microsoft.com/office/drawing/2014/main" id="{3F606F9C-7BA0-4D81-807D-0EC861646649}"/>
              </a:ext>
            </a:extLst>
          </p:cNvPr>
          <p:cNvSpPr/>
          <p:nvPr/>
        </p:nvSpPr>
        <p:spPr>
          <a:xfrm rot="5400000">
            <a:off x="3151170" y="3900610"/>
            <a:ext cx="762129" cy="944586"/>
          </a:xfrm>
          <a:prstGeom prst="rightArrow">
            <a:avLst/>
          </a:prstGeom>
          <a:solidFill>
            <a:schemeClr val="tx1"/>
          </a:solidFill>
          <a:ln>
            <a:solidFill>
              <a:schemeClr val="tx1"/>
            </a:solidFill>
          </a:ln>
          <a:effectLst>
            <a:glow rad="2286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prstClr val="white"/>
              </a:solidFill>
              <a:ea typeface="游ゴシック" panose="020B0400000000000000" pitchFamily="50" charset="-128"/>
            </a:endParaRPr>
          </a:p>
        </p:txBody>
      </p:sp>
    </p:spTree>
    <p:extLst>
      <p:ext uri="{BB962C8B-B14F-4D97-AF65-F5344CB8AC3E}">
        <p14:creationId xmlns:p14="http://schemas.microsoft.com/office/powerpoint/2010/main" val="162576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12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500"/>
                                        <p:tgtEl>
                                          <p:spTgt spid="8">
                                            <p:txEl>
                                              <p:pRg st="4" end="4"/>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809019" y="434150"/>
            <a:ext cx="1075936" cy="5951245"/>
          </a:xfrm>
          <a:prstGeom prst="rect">
            <a:avLst/>
          </a:prstGeom>
          <a:noFill/>
        </p:spPr>
        <p:txBody>
          <a:bodyPr vert="eaVert" wrap="none" rtlCol="0">
            <a:spAutoFit/>
          </a:bodyPr>
          <a:lstStyle/>
          <a:p>
            <a:r>
              <a:rPr lang="en-US" altLang="ja-JP" sz="5400" b="1" dirty="0">
                <a:latin typeface="游ゴシック" panose="020B0400000000000000" pitchFamily="50" charset="-128"/>
                <a:ea typeface="游ゴシック" panose="020B0400000000000000" pitchFamily="50" charset="-128"/>
              </a:rPr>
              <a:t>10</a:t>
            </a:r>
            <a:r>
              <a:rPr lang="ja-JP" altLang="en-US" sz="5400" b="1" dirty="0">
                <a:solidFill>
                  <a:srgbClr val="FF0000"/>
                </a:solidFill>
                <a:ea typeface="游ゴシック" panose="020B0400000000000000" pitchFamily="50" charset="-128"/>
              </a:rPr>
              <a:t>重誓</a:t>
            </a:r>
            <a:r>
              <a:rPr lang="ja-JP" altLang="en-US" sz="5400" b="1" dirty="0">
                <a:ea typeface="游ゴシック" panose="020B0400000000000000" pitchFamily="50" charset="-128"/>
              </a:rPr>
              <a:t>名声聞十方</a:t>
            </a:r>
            <a:endParaRPr kumimoji="1" lang="en-US" altLang="ja-JP" sz="4400" b="1" dirty="0">
              <a:solidFill>
                <a:srgbClr val="FF0000"/>
              </a:solidFill>
              <a:ea typeface="游ゴシック" panose="020B04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730" y="1556792"/>
            <a:ext cx="2476189" cy="4854022"/>
          </a:xfrm>
          <a:prstGeom prst="rect">
            <a:avLst/>
          </a:prstGeom>
        </p:spPr>
      </p:pic>
      <p:sp>
        <p:nvSpPr>
          <p:cNvPr id="5" name="角丸四角形吹き出し 4"/>
          <p:cNvSpPr/>
          <p:nvPr/>
        </p:nvSpPr>
        <p:spPr>
          <a:xfrm>
            <a:off x="2513067" y="434150"/>
            <a:ext cx="2016224" cy="5976664"/>
          </a:xfrm>
          <a:prstGeom prst="wedgeRoundRectCallout">
            <a:avLst>
              <a:gd name="adj1" fmla="val 80238"/>
              <a:gd name="adj2" fmla="val 604"/>
              <a:gd name="adj3" fmla="val 16667"/>
            </a:avLst>
          </a:prstGeom>
          <a:solidFill>
            <a:schemeClr val="bg1"/>
          </a:solidFill>
          <a:ln cap="sq">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000" b="1" dirty="0">
                <a:solidFill>
                  <a:schemeClr val="tx1"/>
                </a:solidFill>
                <a:ea typeface="游ゴシック" panose="020B0400000000000000" pitchFamily="50" charset="-128"/>
              </a:rPr>
              <a:t>我至成仏道　名声超十方　究竟靡所聞　誓不成正覚</a:t>
            </a:r>
            <a:endParaRPr lang="en-US" altLang="ja-JP" sz="4000" b="1" dirty="0">
              <a:solidFill>
                <a:schemeClr val="tx1"/>
              </a:solidFill>
              <a:ea typeface="游ゴシック" panose="020B0400000000000000" pitchFamily="50" charset="-128"/>
            </a:endParaRPr>
          </a:p>
        </p:txBody>
      </p:sp>
    </p:spTree>
    <p:extLst>
      <p:ext uri="{BB962C8B-B14F-4D97-AF65-F5344CB8AC3E}">
        <p14:creationId xmlns:p14="http://schemas.microsoft.com/office/powerpoint/2010/main" val="142326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809019" y="434150"/>
            <a:ext cx="1075936"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10</a:t>
            </a:r>
            <a:r>
              <a:rPr lang="ja-JP" altLang="en-US" sz="5400" b="1" dirty="0">
                <a:ea typeface="游ゴシック" panose="020B0400000000000000" pitchFamily="50" charset="-128"/>
              </a:rPr>
              <a:t>重誓</a:t>
            </a:r>
            <a:r>
              <a:rPr lang="ja-JP" altLang="en-US" sz="5400" b="1" dirty="0">
                <a:solidFill>
                  <a:srgbClr val="FF0000"/>
                </a:solidFill>
                <a:ea typeface="游ゴシック" panose="020B0400000000000000" pitchFamily="50" charset="-128"/>
              </a:rPr>
              <a:t>名声聞十方</a:t>
            </a:r>
            <a:endParaRPr kumimoji="1" lang="en-US" altLang="ja-JP" sz="4400" b="1" dirty="0">
              <a:solidFill>
                <a:srgbClr val="FF0000"/>
              </a:solidFill>
              <a:ea typeface="游ゴシック" panose="020B04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730" y="1556792"/>
            <a:ext cx="2476189" cy="4854022"/>
          </a:xfrm>
          <a:prstGeom prst="rect">
            <a:avLst/>
          </a:prstGeom>
        </p:spPr>
      </p:pic>
      <p:sp>
        <p:nvSpPr>
          <p:cNvPr id="5" name="角丸四角形吹き出し 4"/>
          <p:cNvSpPr/>
          <p:nvPr/>
        </p:nvSpPr>
        <p:spPr>
          <a:xfrm>
            <a:off x="2513067" y="434150"/>
            <a:ext cx="2016224" cy="5976664"/>
          </a:xfrm>
          <a:prstGeom prst="wedgeRoundRectCallout">
            <a:avLst>
              <a:gd name="adj1" fmla="val 80238"/>
              <a:gd name="adj2" fmla="val 604"/>
              <a:gd name="adj3" fmla="val 16667"/>
            </a:avLst>
          </a:prstGeom>
          <a:solidFill>
            <a:schemeClr val="bg1"/>
          </a:solidFill>
          <a:ln cap="sq">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000" b="1" dirty="0">
                <a:solidFill>
                  <a:schemeClr val="tx1"/>
                </a:solidFill>
                <a:ea typeface="游ゴシック" panose="020B0400000000000000" pitchFamily="50" charset="-128"/>
              </a:rPr>
              <a:t>我至成仏道　</a:t>
            </a:r>
            <a:r>
              <a:rPr lang="ja-JP" altLang="en-US" sz="4000" b="1" dirty="0">
                <a:solidFill>
                  <a:srgbClr val="FF0000"/>
                </a:solidFill>
                <a:ea typeface="游ゴシック" panose="020B0400000000000000" pitchFamily="50" charset="-128"/>
              </a:rPr>
              <a:t>名声超十方</a:t>
            </a:r>
            <a:r>
              <a:rPr lang="ja-JP" altLang="en-US" sz="4000" b="1" dirty="0">
                <a:solidFill>
                  <a:schemeClr val="tx1"/>
                </a:solidFill>
                <a:ea typeface="游ゴシック" panose="020B0400000000000000" pitchFamily="50" charset="-128"/>
              </a:rPr>
              <a:t>　</a:t>
            </a:r>
            <a:r>
              <a:rPr lang="ja-JP" altLang="en-US" sz="4000" b="1" dirty="0">
                <a:solidFill>
                  <a:srgbClr val="FF0000"/>
                </a:solidFill>
                <a:ea typeface="游ゴシック" panose="020B0400000000000000" pitchFamily="50" charset="-128"/>
              </a:rPr>
              <a:t>究竟靡所聞</a:t>
            </a:r>
            <a:r>
              <a:rPr lang="ja-JP" altLang="en-US" sz="4000" b="1" dirty="0">
                <a:solidFill>
                  <a:schemeClr val="tx1"/>
                </a:solidFill>
                <a:ea typeface="游ゴシック" panose="020B0400000000000000" pitchFamily="50" charset="-128"/>
              </a:rPr>
              <a:t>　誓不成正覚</a:t>
            </a:r>
            <a:endParaRPr lang="en-US" altLang="ja-JP" sz="4000" b="1" dirty="0">
              <a:solidFill>
                <a:schemeClr val="tx1"/>
              </a:solidFill>
              <a:ea typeface="游ゴシック" panose="020B0400000000000000" pitchFamily="50" charset="-128"/>
            </a:endParaRPr>
          </a:p>
        </p:txBody>
      </p:sp>
    </p:spTree>
    <p:extLst>
      <p:ext uri="{BB962C8B-B14F-4D97-AF65-F5344CB8AC3E}">
        <p14:creationId xmlns:p14="http://schemas.microsoft.com/office/powerpoint/2010/main" val="353685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809019" y="434150"/>
            <a:ext cx="1075936"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10</a:t>
            </a:r>
            <a:r>
              <a:rPr lang="ja-JP" altLang="en-US" sz="5400" b="1" dirty="0">
                <a:ea typeface="游ゴシック" panose="020B0400000000000000" pitchFamily="50" charset="-128"/>
              </a:rPr>
              <a:t>重誓</a:t>
            </a:r>
            <a:r>
              <a:rPr lang="ja-JP" altLang="en-US" sz="5400" b="1" dirty="0">
                <a:solidFill>
                  <a:srgbClr val="FF0000"/>
                </a:solidFill>
                <a:ea typeface="游ゴシック" panose="020B0400000000000000" pitchFamily="50" charset="-128"/>
              </a:rPr>
              <a:t>名声聞十方</a:t>
            </a:r>
            <a:endParaRPr kumimoji="1" lang="en-US" altLang="ja-JP" sz="4400" b="1" dirty="0">
              <a:solidFill>
                <a:srgbClr val="FF0000"/>
              </a:solidFill>
              <a:ea typeface="游ゴシック" panose="020B04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730" y="1556792"/>
            <a:ext cx="2476189" cy="4854022"/>
          </a:xfrm>
          <a:prstGeom prst="rect">
            <a:avLst/>
          </a:prstGeom>
        </p:spPr>
      </p:pic>
      <p:sp>
        <p:nvSpPr>
          <p:cNvPr id="6" name="角丸四角形吹き出し 5"/>
          <p:cNvSpPr/>
          <p:nvPr/>
        </p:nvSpPr>
        <p:spPr>
          <a:xfrm>
            <a:off x="323528" y="434150"/>
            <a:ext cx="4173378" cy="5976664"/>
          </a:xfrm>
          <a:prstGeom prst="wedgeRoundRectCallout">
            <a:avLst>
              <a:gd name="adj1" fmla="val 62063"/>
              <a:gd name="adj2" fmla="val 1872"/>
              <a:gd name="adj3" fmla="val 16667"/>
            </a:avLst>
          </a:prstGeom>
          <a:solidFill>
            <a:schemeClr val="bg1"/>
          </a:solidFill>
          <a:ln cap="sq">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われ仏道を成るに至り</a:t>
            </a:r>
            <a:r>
              <a:rPr lang="ja-JP" altLang="en-US" sz="4000" b="1" dirty="0" err="1">
                <a:solidFill>
                  <a:schemeClr val="tx1"/>
                </a:solidFill>
                <a:ea typeface="游ゴシック" panose="020B0400000000000000" pitchFamily="50" charset="-128"/>
              </a:rPr>
              <a:t>て</a:t>
            </a:r>
            <a:r>
              <a:rPr lang="ja-JP" altLang="en-US" sz="4000" b="1" dirty="0">
                <a:solidFill>
                  <a:schemeClr val="tx1"/>
                </a:solidFill>
                <a:ea typeface="游ゴシック" panose="020B0400000000000000" pitchFamily="50" charset="-128"/>
              </a:rPr>
              <a:t>、</a:t>
            </a:r>
            <a:r>
              <a:rPr lang="ja-JP" altLang="en-US" sz="4000" b="1" dirty="0">
                <a:solidFill>
                  <a:srgbClr val="FF0000"/>
                </a:solidFill>
                <a:ea typeface="游ゴシック" panose="020B0400000000000000" pitchFamily="50" charset="-128"/>
              </a:rPr>
              <a:t>名声十方に超えん。究竟して聞こゆるところなくは</a:t>
            </a:r>
            <a:r>
              <a:rPr lang="ja-JP" altLang="en-US" sz="4000" b="1" dirty="0">
                <a:solidFill>
                  <a:schemeClr val="tx1"/>
                </a:solidFill>
                <a:ea typeface="游ゴシック" panose="020B0400000000000000" pitchFamily="50" charset="-128"/>
              </a:rPr>
              <a:t>、誓いて正覚を成ら</a:t>
            </a:r>
            <a:r>
              <a:rPr lang="ja-JP" altLang="en-US" sz="4000" b="1" dirty="0" err="1">
                <a:solidFill>
                  <a:schemeClr val="tx1"/>
                </a:solidFill>
                <a:ea typeface="游ゴシック" panose="020B0400000000000000" pitchFamily="50" charset="-128"/>
              </a:rPr>
              <a:t>じ</a:t>
            </a:r>
            <a:r>
              <a:rPr lang="ja-JP" altLang="en-US" sz="4000" b="1" dirty="0">
                <a:solidFill>
                  <a:schemeClr val="tx1"/>
                </a:solidFill>
                <a:ea typeface="游ゴシック" panose="020B0400000000000000" pitchFamily="50" charset="-128"/>
              </a:rPr>
              <a:t>。</a:t>
            </a:r>
            <a:endParaRPr lang="en-US" altLang="ja-JP" sz="4000" b="1" dirty="0">
              <a:solidFill>
                <a:schemeClr val="tx1"/>
              </a:solidFill>
              <a:ea typeface="游ゴシック" panose="020B0400000000000000" pitchFamily="50" charset="-128"/>
            </a:endParaRPr>
          </a:p>
          <a:p>
            <a:r>
              <a:rPr lang="ja-JP" altLang="en-US" sz="4000" b="1" dirty="0">
                <a:solidFill>
                  <a:schemeClr val="tx1"/>
                </a:solidFill>
                <a:ea typeface="游ゴシック" panose="020B0400000000000000" pitchFamily="50" charset="-128"/>
              </a:rPr>
              <a:t>　　　                　</a:t>
            </a:r>
            <a:r>
              <a:rPr lang="ja-JP" altLang="en-US" sz="2000" b="1" dirty="0">
                <a:solidFill>
                  <a:schemeClr val="tx1"/>
                </a:solidFill>
                <a:ea typeface="游ゴシック" panose="020B0400000000000000" pitchFamily="50" charset="-128"/>
              </a:rPr>
              <a:t>（註２４頁）</a:t>
            </a:r>
            <a:endParaRPr lang="en-US" altLang="ja-JP" sz="2000" b="1" dirty="0">
              <a:solidFill>
                <a:schemeClr val="tx1"/>
              </a:solidFill>
              <a:ea typeface="游ゴシック" panose="020B0400000000000000" pitchFamily="50" charset="-128"/>
            </a:endParaRPr>
          </a:p>
          <a:p>
            <a:endParaRPr lang="en-US" altLang="ja-JP" sz="4000" b="1" dirty="0">
              <a:solidFill>
                <a:schemeClr val="tx1"/>
              </a:solidFill>
              <a:ea typeface="游ゴシック" panose="020B0400000000000000" pitchFamily="50" charset="-128"/>
            </a:endParaRPr>
          </a:p>
        </p:txBody>
      </p:sp>
    </p:spTree>
    <p:extLst>
      <p:ext uri="{BB962C8B-B14F-4D97-AF65-F5344CB8AC3E}">
        <p14:creationId xmlns:p14="http://schemas.microsoft.com/office/powerpoint/2010/main" val="211146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809019" y="434150"/>
            <a:ext cx="1075936" cy="6146106"/>
          </a:xfrm>
          <a:prstGeom prst="rect">
            <a:avLst/>
          </a:prstGeom>
          <a:noFill/>
        </p:spPr>
        <p:txBody>
          <a:bodyPr vert="eaVert" wrap="square" rtlCol="0">
            <a:spAutoFit/>
          </a:bodyPr>
          <a:lstStyle/>
          <a:p>
            <a:r>
              <a:rPr lang="en-US" altLang="ja-JP" sz="5400" b="1" dirty="0">
                <a:latin typeface="游ゴシック" panose="020B0400000000000000" pitchFamily="50" charset="-128"/>
                <a:ea typeface="游ゴシック" panose="020B0400000000000000" pitchFamily="50" charset="-128"/>
              </a:rPr>
              <a:t>10</a:t>
            </a:r>
            <a:r>
              <a:rPr lang="ja-JP" altLang="en-US" sz="5400" b="1" dirty="0">
                <a:ea typeface="游ゴシック" panose="020B0400000000000000" pitchFamily="50" charset="-128"/>
              </a:rPr>
              <a:t>重誓</a:t>
            </a:r>
            <a:r>
              <a:rPr lang="ja-JP" altLang="en-US" sz="5400" b="1" dirty="0">
                <a:solidFill>
                  <a:srgbClr val="FF0000"/>
                </a:solidFill>
                <a:ea typeface="游ゴシック" panose="020B0400000000000000" pitchFamily="50" charset="-128"/>
              </a:rPr>
              <a:t>名声聞十方</a:t>
            </a:r>
            <a:endParaRPr kumimoji="1" lang="en-US" altLang="ja-JP" sz="4400" b="1" dirty="0">
              <a:solidFill>
                <a:srgbClr val="FF0000"/>
              </a:solidFill>
              <a:ea typeface="游ゴシック" panose="020B04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730" y="1556792"/>
            <a:ext cx="2476189" cy="4854022"/>
          </a:xfrm>
          <a:prstGeom prst="rect">
            <a:avLst/>
          </a:prstGeom>
        </p:spPr>
      </p:pic>
      <p:sp>
        <p:nvSpPr>
          <p:cNvPr id="6" name="角丸四角形吹き出し 5"/>
          <p:cNvSpPr/>
          <p:nvPr/>
        </p:nvSpPr>
        <p:spPr>
          <a:xfrm>
            <a:off x="251520" y="434150"/>
            <a:ext cx="4608512" cy="5976664"/>
          </a:xfrm>
          <a:prstGeom prst="wedgeRoundRectCallout">
            <a:avLst>
              <a:gd name="adj1" fmla="val 60390"/>
              <a:gd name="adj2" fmla="val 1872"/>
              <a:gd name="adj3" fmla="val 16667"/>
            </a:avLst>
          </a:prstGeom>
          <a:solidFill>
            <a:schemeClr val="bg1"/>
          </a:solidFill>
          <a:ln cap="sq">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3600" b="1" dirty="0">
                <a:solidFill>
                  <a:schemeClr val="tx1"/>
                </a:solidFill>
                <a:ea typeface="游ゴシック" panose="020B0400000000000000" pitchFamily="50" charset="-128"/>
              </a:rPr>
              <a:t>わたしが仏のさとりを得たとき、</a:t>
            </a:r>
            <a:r>
              <a:rPr lang="ja-JP" altLang="en-US" sz="3600" b="1" dirty="0">
                <a:solidFill>
                  <a:srgbClr val="FF0000"/>
                </a:solidFill>
                <a:ea typeface="游ゴシック" panose="020B0400000000000000" pitchFamily="50" charset="-128"/>
              </a:rPr>
              <a:t>その名はすべての世界に超えすぐれ、そのすみずみに</a:t>
            </a:r>
            <a:r>
              <a:rPr lang="ja-JP" altLang="en-US" sz="3600" b="1" dirty="0" err="1">
                <a:solidFill>
                  <a:srgbClr val="FF0000"/>
                </a:solidFill>
                <a:ea typeface="游ゴシック" panose="020B0400000000000000" pitchFamily="50" charset="-128"/>
              </a:rPr>
              <a:t>まで</a:t>
            </a:r>
            <a:r>
              <a:rPr lang="ja-JP" altLang="en-US" sz="3600" b="1" dirty="0">
                <a:solidFill>
                  <a:srgbClr val="FF0000"/>
                </a:solidFill>
                <a:ea typeface="游ゴシック" panose="020B0400000000000000" pitchFamily="50" charset="-128"/>
              </a:rPr>
              <a:t>届かないようなら</a:t>
            </a:r>
            <a:r>
              <a:rPr lang="ja-JP" altLang="en-US" sz="3600" b="1" dirty="0">
                <a:solidFill>
                  <a:schemeClr val="tx1"/>
                </a:solidFill>
                <a:ea typeface="游ゴシック" panose="020B0400000000000000" pitchFamily="50" charset="-128"/>
              </a:rPr>
              <a:t>、誓って仏にはならない。</a:t>
            </a:r>
            <a:endParaRPr lang="en-US" altLang="ja-JP" sz="3600" b="1" dirty="0">
              <a:solidFill>
                <a:schemeClr val="tx1"/>
              </a:solidFill>
              <a:ea typeface="游ゴシック" panose="020B0400000000000000" pitchFamily="50" charset="-128"/>
            </a:endParaRPr>
          </a:p>
          <a:p>
            <a:r>
              <a:rPr lang="ja-JP" altLang="en-US" sz="2400" b="1" dirty="0">
                <a:solidFill>
                  <a:schemeClr val="tx1"/>
                </a:solidFill>
                <a:ea typeface="游ゴシック" panose="020B0400000000000000" pitchFamily="50" charset="-128"/>
              </a:rPr>
              <a:t>　</a:t>
            </a:r>
            <a:endParaRPr lang="en-US" altLang="ja-JP" sz="2400" b="1" dirty="0">
              <a:solidFill>
                <a:schemeClr val="tx1"/>
              </a:solidFill>
              <a:ea typeface="游ゴシック" panose="020B0400000000000000" pitchFamily="50" charset="-128"/>
            </a:endParaRPr>
          </a:p>
          <a:p>
            <a:r>
              <a:rPr lang="ja-JP" altLang="en-US" sz="2000" b="1" dirty="0">
                <a:solidFill>
                  <a:schemeClr val="tx1"/>
                </a:solidFill>
                <a:ea typeface="游ゴシック" panose="020B0400000000000000" pitchFamily="50" charset="-128"/>
              </a:rPr>
              <a:t>                       （</a:t>
            </a:r>
            <a:r>
              <a:rPr lang="en-US" altLang="ja-JP" sz="2000" b="1" dirty="0">
                <a:solidFill>
                  <a:schemeClr val="tx1"/>
                </a:solidFill>
                <a:ea typeface="游ゴシック" panose="020B0400000000000000" pitchFamily="50" charset="-128"/>
              </a:rPr>
              <a:t>『</a:t>
            </a:r>
            <a:r>
              <a:rPr lang="ja-JP" altLang="en-US" sz="2000" b="1" dirty="0">
                <a:solidFill>
                  <a:schemeClr val="tx1"/>
                </a:solidFill>
                <a:ea typeface="游ゴシック" panose="020B0400000000000000" pitchFamily="50" charset="-128"/>
              </a:rPr>
              <a:t>浄土三部経</a:t>
            </a:r>
            <a:r>
              <a:rPr lang="en-US" altLang="ja-JP" sz="2000" b="1" dirty="0">
                <a:solidFill>
                  <a:schemeClr val="tx1"/>
                </a:solidFill>
                <a:ea typeface="游ゴシック" panose="020B0400000000000000" pitchFamily="50" charset="-128"/>
              </a:rPr>
              <a:t>』</a:t>
            </a:r>
            <a:r>
              <a:rPr lang="ja-JP" altLang="en-US" sz="2000" b="1" dirty="0">
                <a:solidFill>
                  <a:schemeClr val="tx1"/>
                </a:solidFill>
                <a:ea typeface="游ゴシック" panose="020B0400000000000000" pitchFamily="50" charset="-128"/>
              </a:rPr>
              <a:t>現代語訳４１頁）</a:t>
            </a:r>
            <a:endParaRPr lang="en-US" altLang="ja-JP" sz="2000" b="1" dirty="0">
              <a:solidFill>
                <a:schemeClr val="tx1"/>
              </a:solidFill>
              <a:ea typeface="游ゴシック" panose="020B0400000000000000" pitchFamily="50" charset="-128"/>
            </a:endParaRPr>
          </a:p>
        </p:txBody>
      </p:sp>
    </p:spTree>
    <p:extLst>
      <p:ext uri="{BB962C8B-B14F-4D97-AF65-F5344CB8AC3E}">
        <p14:creationId xmlns:p14="http://schemas.microsoft.com/office/powerpoint/2010/main" val="76499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484062" y="980728"/>
            <a:ext cx="2585323" cy="5256584"/>
          </a:xfrm>
          <a:prstGeom prst="rect">
            <a:avLst/>
          </a:prstGeom>
          <a:noFill/>
        </p:spPr>
        <p:txBody>
          <a:bodyPr vert="eaVert" wrap="square" rtlCol="0">
            <a:spAutoFit/>
          </a:bodyPr>
          <a:lstStyle/>
          <a:p>
            <a:pPr>
              <a:lnSpc>
                <a:spcPct val="130000"/>
              </a:lnSpc>
            </a:pPr>
            <a:r>
              <a:rPr lang="ja-JP" altLang="en-US" sz="66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阿弥陀仏</a:t>
            </a:r>
            <a:endParaRPr lang="en-US" altLang="ja-JP" sz="66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a:lnSpc>
                <a:spcPct val="130000"/>
              </a:lnSpc>
            </a:pPr>
            <a:r>
              <a:rPr lang="ja-JP" altLang="en-US" sz="5400" b="1" dirty="0">
                <a:latin typeface="游ゴシック" panose="020B0400000000000000" pitchFamily="50" charset="-128"/>
                <a:ea typeface="游ゴシック" panose="020B0400000000000000" pitchFamily="50" charset="-128"/>
              </a:rPr>
              <a:t>　　となられた</a:t>
            </a:r>
            <a:endParaRPr kumimoji="1" lang="ja-JP" altLang="en-US" sz="5400" b="1" dirty="0">
              <a:latin typeface="游ゴシック" panose="020B0400000000000000" pitchFamily="50" charset="-128"/>
              <a:ea typeface="游ゴシック" panose="020B0400000000000000" pitchFamily="50" charset="-128"/>
            </a:endParaRPr>
          </a:p>
        </p:txBody>
      </p:sp>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r="22199" b="52953"/>
          <a:stretch/>
        </p:blipFill>
        <p:spPr>
          <a:xfrm>
            <a:off x="-1404664" y="-2691680"/>
            <a:ext cx="7974555" cy="10873208"/>
          </a:xfrm>
          <a:prstGeom prst="rect">
            <a:avLst/>
          </a:prstGeom>
        </p:spPr>
      </p:pic>
      <p:sp>
        <p:nvSpPr>
          <p:cNvPr id="2" name="テキスト ボックス 1"/>
          <p:cNvSpPr txBox="1"/>
          <p:nvPr/>
        </p:nvSpPr>
        <p:spPr>
          <a:xfrm>
            <a:off x="7812360" y="116632"/>
            <a:ext cx="1015663" cy="5950492"/>
          </a:xfrm>
          <a:prstGeom prst="rect">
            <a:avLst/>
          </a:prstGeom>
          <a:noFill/>
        </p:spPr>
        <p:txBody>
          <a:bodyPr vert="eaVert" wrap="square" rtlCol="0">
            <a:spAutoFit/>
          </a:bodyPr>
          <a:lstStyle/>
          <a:p>
            <a:r>
              <a:rPr kumimoji="1" lang="ja-JP" altLang="en-US" sz="5400" b="1" dirty="0">
                <a:latin typeface="游ゴシック" panose="020B0400000000000000" pitchFamily="50" charset="-128"/>
                <a:ea typeface="游ゴシック" panose="020B0400000000000000" pitchFamily="50" charset="-128"/>
              </a:rPr>
              <a:t>そして法蔵菩薩は</a:t>
            </a:r>
          </a:p>
        </p:txBody>
      </p:sp>
    </p:spTree>
    <p:extLst>
      <p:ext uri="{BB962C8B-B14F-4D97-AF65-F5344CB8AC3E}">
        <p14:creationId xmlns:p14="http://schemas.microsoft.com/office/powerpoint/2010/main" val="185152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F00"/>
            </a:gs>
            <a:gs pos="82000">
              <a:schemeClr val="bg1"/>
            </a:gs>
          </a:gsLst>
          <a:lin ang="2700000" scaled="1"/>
          <a:tileRect/>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3131840" y="116632"/>
            <a:ext cx="5832648" cy="3046988"/>
          </a:xfrm>
          <a:prstGeom prst="rect">
            <a:avLst/>
          </a:prstGeom>
          <a:noFill/>
        </p:spPr>
        <p:txBody>
          <a:bodyPr wrap="square" rtlCol="0">
            <a:spAutoFit/>
          </a:bodyPr>
          <a:lstStyle/>
          <a:p>
            <a:pPr algn="ctr"/>
            <a:r>
              <a:rPr kumimoji="1" lang="ja-JP" altLang="en-US" sz="4800" b="1" dirty="0">
                <a:solidFill>
                  <a:srgbClr val="FF0000"/>
                </a:solidFill>
                <a:effectLst>
                  <a:glow rad="88900">
                    <a:schemeClr val="bg1"/>
                  </a:glow>
                </a:effectLst>
                <a:latin typeface="游ゴシック" panose="020B0400000000000000" pitchFamily="50" charset="-128"/>
                <a:ea typeface="游ゴシック" panose="020B0400000000000000" pitchFamily="50" charset="-128"/>
              </a:rPr>
              <a:t>阿弥陀仏の本願</a:t>
            </a:r>
            <a:r>
              <a:rPr kumimoji="1" lang="ja-JP" altLang="en-US" sz="4800" b="1" dirty="0">
                <a:effectLst>
                  <a:glow rad="88900">
                    <a:schemeClr val="bg1"/>
                  </a:glow>
                </a:effectLst>
                <a:latin typeface="游ゴシック" panose="020B0400000000000000" pitchFamily="50" charset="-128"/>
                <a:ea typeface="游ゴシック" panose="020B0400000000000000" pitchFamily="50" charset="-128"/>
              </a:rPr>
              <a:t>は</a:t>
            </a:r>
            <a:endParaRPr kumimoji="1" lang="en-US" altLang="ja-JP" sz="4800" b="1" dirty="0">
              <a:effectLst>
                <a:glow rad="88900">
                  <a:schemeClr val="bg1"/>
                </a:glow>
              </a:effectLst>
              <a:latin typeface="游ゴシック" panose="020B0400000000000000" pitchFamily="50" charset="-128"/>
              <a:ea typeface="游ゴシック" panose="020B0400000000000000" pitchFamily="50" charset="-128"/>
            </a:endParaRPr>
          </a:p>
          <a:p>
            <a:pPr algn="ctr"/>
            <a:r>
              <a:rPr kumimoji="1" lang="ja-JP" altLang="en-US" sz="4800" b="1" dirty="0">
                <a:effectLst>
                  <a:glow rad="88900">
                    <a:schemeClr val="bg1"/>
                  </a:glow>
                </a:effectLst>
                <a:latin typeface="游ゴシック" panose="020B0400000000000000" pitchFamily="50" charset="-128"/>
                <a:ea typeface="游ゴシック" panose="020B0400000000000000" pitchFamily="50" charset="-128"/>
              </a:rPr>
              <a:t>成就され、</a:t>
            </a:r>
            <a:r>
              <a:rPr kumimoji="1" lang="ja-JP" altLang="en-US" sz="4800" b="1" dirty="0">
                <a:solidFill>
                  <a:srgbClr val="FF0000"/>
                </a:solidFill>
                <a:effectLst>
                  <a:glow rad="88900">
                    <a:schemeClr val="bg1"/>
                  </a:glow>
                </a:effectLst>
                <a:latin typeface="游ゴシック" panose="020B0400000000000000" pitchFamily="50" charset="-128"/>
                <a:ea typeface="游ゴシック" panose="020B0400000000000000" pitchFamily="50" charset="-128"/>
              </a:rPr>
              <a:t>名号</a:t>
            </a:r>
            <a:r>
              <a:rPr kumimoji="1" lang="ja-JP" altLang="en-US" sz="4800" b="1" dirty="0">
                <a:effectLst>
                  <a:glow rad="88900">
                    <a:schemeClr val="bg1"/>
                  </a:glow>
                </a:effectLst>
                <a:latin typeface="游ゴシック" panose="020B0400000000000000" pitchFamily="50" charset="-128"/>
                <a:ea typeface="游ゴシック" panose="020B0400000000000000" pitchFamily="50" charset="-128"/>
              </a:rPr>
              <a:t>となって、いま私に</a:t>
            </a:r>
            <a:endParaRPr kumimoji="1" lang="en-US" altLang="ja-JP" sz="4800" b="1" dirty="0">
              <a:effectLst>
                <a:glow rad="88900">
                  <a:schemeClr val="bg1"/>
                </a:glow>
              </a:effectLst>
              <a:latin typeface="游ゴシック" panose="020B0400000000000000" pitchFamily="50" charset="-128"/>
              <a:ea typeface="游ゴシック" panose="020B0400000000000000" pitchFamily="50" charset="-128"/>
            </a:endParaRPr>
          </a:p>
          <a:p>
            <a:pPr algn="ctr"/>
            <a:r>
              <a:rPr kumimoji="1" lang="ja-JP" altLang="en-US" sz="4800" b="1" dirty="0">
                <a:effectLst>
                  <a:glow rad="88900">
                    <a:schemeClr val="bg1"/>
                  </a:glow>
                </a:effectLst>
                <a:latin typeface="游ゴシック" panose="020B0400000000000000" pitchFamily="50" charset="-128"/>
                <a:ea typeface="游ゴシック" panose="020B0400000000000000" pitchFamily="50" charset="-128"/>
              </a:rPr>
              <a:t>はたらいている</a:t>
            </a:r>
            <a:endParaRPr kumimoji="1" lang="ja-JP" altLang="en-US" sz="5400" b="1" dirty="0">
              <a:latin typeface="游ゴシック" panose="020B0400000000000000" pitchFamily="50" charset="-128"/>
              <a:ea typeface="游ゴシック" panose="020B0400000000000000" pitchFamily="50" charset="-128"/>
            </a:endParaRPr>
          </a:p>
        </p:txBody>
      </p:sp>
      <p:sp>
        <p:nvSpPr>
          <p:cNvPr id="5" name="右矢印 4"/>
          <p:cNvSpPr/>
          <p:nvPr/>
        </p:nvSpPr>
        <p:spPr>
          <a:xfrm rot="1515567">
            <a:off x="3884737" y="3786592"/>
            <a:ext cx="1476438" cy="1336810"/>
          </a:xfrm>
          <a:prstGeom prst="rightArrow">
            <a:avLst/>
          </a:prstGeom>
          <a:solidFill>
            <a:srgbClr val="FFC0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ea typeface="游ゴシック" panose="020B04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295369"/>
            <a:ext cx="2111749" cy="4158269"/>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054" y="476672"/>
            <a:ext cx="3317788" cy="8747432"/>
          </a:xfrm>
          <a:prstGeom prst="rect">
            <a:avLst/>
          </a:prstGeom>
        </p:spPr>
      </p:pic>
      <p:sp>
        <p:nvSpPr>
          <p:cNvPr id="6" name="角丸四角形吹き出し 5"/>
          <p:cNvSpPr/>
          <p:nvPr/>
        </p:nvSpPr>
        <p:spPr>
          <a:xfrm>
            <a:off x="7812360" y="3820632"/>
            <a:ext cx="682983" cy="2520280"/>
          </a:xfrm>
          <a:prstGeom prst="wedgeRoundRectCallout">
            <a:avLst>
              <a:gd name="adj1" fmla="val -121259"/>
              <a:gd name="adj2" fmla="val -21209"/>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r>
              <a:rPr kumimoji="1" lang="ja-JP" altLang="en-US" sz="2800" b="1" dirty="0">
                <a:solidFill>
                  <a:srgbClr val="FF0000"/>
                </a:solidFill>
                <a:ea typeface="游ゴシック" panose="020B0400000000000000" pitchFamily="50" charset="-128"/>
              </a:rPr>
              <a:t>南無阿弥陀仏</a:t>
            </a:r>
          </a:p>
        </p:txBody>
      </p:sp>
    </p:spTree>
    <p:extLst>
      <p:ext uri="{BB962C8B-B14F-4D97-AF65-F5344CB8AC3E}">
        <p14:creationId xmlns:p14="http://schemas.microsoft.com/office/powerpoint/2010/main" val="69372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628801"/>
            <a:ext cx="8640961" cy="496855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ea typeface="游ゴシック" panose="020B0400000000000000" pitchFamily="50" charset="-128"/>
              </a:rPr>
              <a:t>☆阿弥陀仏は、法蔵菩薩であったとき、</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世自在王仏のみもとで、生きとし生け　　</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a:t>
            </a:r>
            <a:r>
              <a:rPr lang="ja-JP" altLang="en-US" sz="3600" b="1" dirty="0" err="1">
                <a:solidFill>
                  <a:schemeClr val="tx1"/>
                </a:solidFill>
                <a:ea typeface="游ゴシック" panose="020B0400000000000000" pitchFamily="50" charset="-128"/>
              </a:rPr>
              <a:t>る</a:t>
            </a:r>
            <a:r>
              <a:rPr lang="ja-JP" altLang="en-US" sz="3600" b="1" dirty="0">
                <a:solidFill>
                  <a:schemeClr val="tx1"/>
                </a:solidFill>
                <a:ea typeface="游ゴシック" panose="020B0400000000000000" pitchFamily="50" charset="-128"/>
              </a:rPr>
              <a:t>ものを救うための四十八の誓願をた　</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てられた。</a:t>
            </a:r>
            <a:endParaRPr lang="en-US" altLang="ja-JP" sz="3600" b="1" dirty="0">
              <a:solidFill>
                <a:schemeClr val="tx1"/>
              </a:solidFill>
              <a:ea typeface="游ゴシック" panose="020B0400000000000000" pitchFamily="50" charset="-128"/>
            </a:endParaRPr>
          </a:p>
          <a:p>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☆その誓願はすべて成就され阿弥陀仏と</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成られ、その名号「南無阿弥陀仏」は、</a:t>
            </a:r>
            <a:endParaRPr lang="en-US" altLang="ja-JP" sz="3600" b="1" dirty="0">
              <a:solidFill>
                <a:schemeClr val="tx1"/>
              </a:solidFill>
              <a:ea typeface="游ゴシック" panose="020B0400000000000000" pitchFamily="50" charset="-128"/>
            </a:endParaRPr>
          </a:p>
          <a:p>
            <a:r>
              <a:rPr lang="ja-JP" altLang="en-US" sz="3600" b="1" dirty="0">
                <a:solidFill>
                  <a:schemeClr val="tx1"/>
                </a:solidFill>
                <a:ea typeface="游ゴシック" panose="020B0400000000000000" pitchFamily="50" charset="-128"/>
              </a:rPr>
              <a:t>　いま私にはたらいている。</a:t>
            </a:r>
            <a:endParaRPr lang="en-US" altLang="ja-JP" sz="3600" b="1" dirty="0">
              <a:solidFill>
                <a:schemeClr val="tx1"/>
              </a:solidFill>
              <a:ea typeface="游ゴシック" panose="020B0400000000000000" pitchFamily="50" charset="-128"/>
            </a:endParaRPr>
          </a:p>
        </p:txBody>
      </p:sp>
      <p:sp>
        <p:nvSpPr>
          <p:cNvPr id="7" name="横巻き 6"/>
          <p:cNvSpPr/>
          <p:nvPr/>
        </p:nvSpPr>
        <p:spPr>
          <a:xfrm>
            <a:off x="256749" y="116632"/>
            <a:ext cx="5328593" cy="141504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extLst>
      <p:ext uri="{BB962C8B-B14F-4D97-AF65-F5344CB8AC3E}">
        <p14:creationId xmlns:p14="http://schemas.microsoft.com/office/powerpoint/2010/main" val="91853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280" y="2487502"/>
            <a:ext cx="8589439" cy="923330"/>
          </a:xfrm>
          <a:prstGeom prst="rect">
            <a:avLst/>
          </a:prstGeom>
          <a:noFill/>
        </p:spPr>
        <p:txBody>
          <a:bodyPr wrap="square" rtlCol="0">
            <a:spAutoFit/>
          </a:bodyPr>
          <a:lstStyle/>
          <a:p>
            <a:pPr algn="ctr"/>
            <a:r>
              <a:rPr lang="ja-JP" altLang="en-US" sz="5400" b="1" dirty="0">
                <a:solidFill>
                  <a:prstClr val="black"/>
                </a:solidFill>
                <a:latin typeface="游ゴシック" panose="020B0400000000000000" pitchFamily="50" charset="-128"/>
                <a:ea typeface="游ゴシック" panose="020B0400000000000000" pitchFamily="50" charset="-128"/>
              </a:rPr>
              <a:t>２．阿弥陀仏の願いと救い</a:t>
            </a:r>
          </a:p>
        </p:txBody>
      </p:sp>
      <p:sp>
        <p:nvSpPr>
          <p:cNvPr id="3" name="テキスト ボックス 2"/>
          <p:cNvSpPr txBox="1"/>
          <p:nvPr/>
        </p:nvSpPr>
        <p:spPr>
          <a:xfrm>
            <a:off x="736518" y="3410832"/>
            <a:ext cx="7673822" cy="923330"/>
          </a:xfrm>
          <a:prstGeom prst="rect">
            <a:avLst/>
          </a:prstGeom>
          <a:noFill/>
        </p:spPr>
        <p:txBody>
          <a:bodyPr wrap="square" rtlCol="0">
            <a:spAutoFit/>
          </a:bodyPr>
          <a:lstStyle/>
          <a:p>
            <a:pPr algn="ctr"/>
            <a:r>
              <a:rPr lang="ja-JP" altLang="en-US" sz="5400" b="1" dirty="0">
                <a:solidFill>
                  <a:prstClr val="black"/>
                </a:solidFill>
                <a:latin typeface="游ゴシック" panose="020B0400000000000000" pitchFamily="50" charset="-128"/>
                <a:ea typeface="游ゴシック" panose="020B0400000000000000" pitchFamily="50" charset="-128"/>
              </a:rPr>
              <a:t>（２）</a:t>
            </a:r>
          </a:p>
        </p:txBody>
      </p:sp>
    </p:spTree>
    <p:extLst>
      <p:ext uri="{BB962C8B-B14F-4D97-AF65-F5344CB8AC3E}">
        <p14:creationId xmlns:p14="http://schemas.microsoft.com/office/powerpoint/2010/main" val="83390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正方形/長方形 4"/>
          <p:cNvSpPr/>
          <p:nvPr/>
        </p:nvSpPr>
        <p:spPr>
          <a:xfrm>
            <a:off x="3059832" y="260648"/>
            <a:ext cx="2520280" cy="63367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30000"/>
              </a:lnSpc>
            </a:pPr>
            <a:endParaRPr kumimoji="1" lang="ja-JP" altLang="en-US" sz="7200" dirty="0">
              <a:solidFill>
                <a:srgbClr val="FF0000"/>
              </a:solidFill>
              <a:ea typeface="游ゴシック" panose="020B0400000000000000" pitchFamily="50" charset="-128"/>
            </a:endParaRPr>
          </a:p>
        </p:txBody>
      </p:sp>
    </p:spTree>
    <p:extLst>
      <p:ext uri="{BB962C8B-B14F-4D97-AF65-F5344CB8AC3E}">
        <p14:creationId xmlns:p14="http://schemas.microsoft.com/office/powerpoint/2010/main" val="198180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20402</TotalTime>
  <Words>11734</Words>
  <Application>Microsoft Office PowerPoint</Application>
  <PresentationFormat>画面に合わせる (4:3)</PresentationFormat>
  <Paragraphs>1318</Paragraphs>
  <Slides>185</Slides>
  <Notes>182</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スライド タイトル</vt:lpstr>
      </vt:variant>
      <vt:variant>
        <vt:i4>185</vt:i4>
      </vt:variant>
      <vt:variant>
        <vt:lpstr>目的別スライド ショー</vt:lpstr>
      </vt:variant>
      <vt:variant>
        <vt:i4>1</vt:i4>
      </vt:variant>
    </vt:vector>
  </HeadingPairs>
  <TitlesOfParts>
    <vt:vector size="195" baseType="lpstr">
      <vt:lpstr>ＤＨＰ平成明朝体W7</vt:lpstr>
      <vt:lpstr>ＭＳ Ｐゴシック</vt:lpstr>
      <vt:lpstr>新細明體</vt:lpstr>
      <vt:lpstr>游ゴシック</vt:lpstr>
      <vt:lpstr>游明朝</vt:lpstr>
      <vt:lpstr>Arial</vt:lpstr>
      <vt:lpstr>Calibri</vt:lpstr>
      <vt:lpstr>Office ​​テーマ</vt:lpstr>
      <vt:lpstr>1_Office ​​テーマ</vt:lpstr>
      <vt:lpstr>めて学ぶ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はじめて学ぶ「正信偈」</dc:title>
  <dc:creator>西河 雅人</dc:creator>
  <cp:lastModifiedBy>佐竹 真城</cp:lastModifiedBy>
  <cp:revision>1324</cp:revision>
  <cp:lastPrinted>2016-06-04T08:00:21Z</cp:lastPrinted>
  <dcterms:created xsi:type="dcterms:W3CDTF">2013-09-13T06:22:01Z</dcterms:created>
  <dcterms:modified xsi:type="dcterms:W3CDTF">2022-09-16T04:45:39Z</dcterms:modified>
</cp:coreProperties>
</file>